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2.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56" r:id="rId2"/>
    <p:sldId id="257" r:id="rId3"/>
    <p:sldId id="261" r:id="rId4"/>
    <p:sldId id="258" r:id="rId5"/>
    <p:sldId id="262" r:id="rId6"/>
    <p:sldId id="264" r:id="rId7"/>
    <p:sldId id="265" r:id="rId8"/>
    <p:sldId id="266" r:id="rId9"/>
    <p:sldId id="263" r:id="rId10"/>
    <p:sldId id="267" r:id="rId11"/>
    <p:sldId id="268" r:id="rId12"/>
    <p:sldId id="269" r:id="rId13"/>
    <p:sldId id="270" r:id="rId14"/>
    <p:sldId id="271" r:id="rId15"/>
    <p:sldId id="288" r:id="rId16"/>
    <p:sldId id="273" r:id="rId17"/>
    <p:sldId id="274" r:id="rId18"/>
    <p:sldId id="275" r:id="rId19"/>
    <p:sldId id="276" r:id="rId20"/>
    <p:sldId id="277" r:id="rId21"/>
    <p:sldId id="286" r:id="rId22"/>
    <p:sldId id="287" r:id="rId23"/>
    <p:sldId id="289" r:id="rId24"/>
    <p:sldId id="278" r:id="rId25"/>
    <p:sldId id="279" r:id="rId26"/>
    <p:sldId id="280" r:id="rId27"/>
    <p:sldId id="281" r:id="rId28"/>
    <p:sldId id="282" r:id="rId29"/>
    <p:sldId id="283" r:id="rId30"/>
    <p:sldId id="284" r:id="rId31"/>
    <p:sldId id="272" r:id="rId32"/>
    <p:sldId id="291" r:id="rId3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E2E7C"/>
    <a:srgbClr val="A31F74"/>
    <a:srgbClr val="3E6DB0"/>
    <a:srgbClr val="652376"/>
    <a:srgbClr val="0F357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26"/>
    <p:restoredTop sz="73561" autoAdjust="0"/>
  </p:normalViewPr>
  <p:slideViewPr>
    <p:cSldViewPr snapToGrid="0" snapToObjects="1">
      <p:cViewPr varScale="1">
        <p:scale>
          <a:sx n="65" d="100"/>
          <a:sy n="65" d="100"/>
        </p:scale>
        <p:origin x="1348" y="48"/>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6768"/>
    </p:cViewPr>
  </p:sorterViewPr>
  <p:notesViewPr>
    <p:cSldViewPr snapToGrid="0" snapToObjects="1">
      <p:cViewPr varScale="1">
        <p:scale>
          <a:sx n="88" d="100"/>
          <a:sy n="88" d="100"/>
        </p:scale>
        <p:origin x="3738"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solidFill>
                  <a:srgbClr val="A31F74"/>
                </a:solidFill>
              </a:rPr>
              <a:t>USA Population</a:t>
            </a:r>
          </a:p>
        </c:rich>
      </c:tx>
      <c:layout>
        <c:manualLayout>
          <c:xMode val="edge"/>
          <c:yMode val="edge"/>
          <c:x val="0.29715894208876065"/>
          <c:y val="6.7771400873515561E-2"/>
        </c:manualLayout>
      </c:layout>
      <c:overlay val="0"/>
    </c:title>
    <c:autoTitleDeleted val="0"/>
    <c:plotArea>
      <c:layout/>
      <c:pieChart>
        <c:varyColors val="1"/>
        <c:ser>
          <c:idx val="0"/>
          <c:order val="0"/>
          <c:tx>
            <c:strRef>
              <c:f>Sheet1!$B$1</c:f>
              <c:strCache>
                <c:ptCount val="1"/>
                <c:pt idx="0">
                  <c:v>USA Population</c:v>
                </c:pt>
              </c:strCache>
            </c:strRef>
          </c:tx>
          <c:spPr>
            <a:effectLst/>
          </c:spPr>
          <c:dPt>
            <c:idx val="0"/>
            <c:bubble3D val="0"/>
            <c:spPr>
              <a:solidFill>
                <a:srgbClr val="0F357B"/>
              </a:solidFill>
              <a:effectLst/>
            </c:spPr>
            <c:extLst>
              <c:ext xmlns:c16="http://schemas.microsoft.com/office/drawing/2014/chart" uri="{C3380CC4-5D6E-409C-BE32-E72D297353CC}">
                <c16:uniqueId val="{00000000-3A84-42E2-907F-81AB6040BB8A}"/>
              </c:ext>
            </c:extLst>
          </c:dPt>
          <c:dPt>
            <c:idx val="1"/>
            <c:bubble3D val="0"/>
            <c:explosion val="6"/>
            <c:spPr>
              <a:solidFill>
                <a:srgbClr val="652376"/>
              </a:solidFill>
              <a:ln>
                <a:solidFill>
                  <a:srgbClr val="652376"/>
                </a:solidFill>
              </a:ln>
              <a:effectLst/>
            </c:spPr>
            <c:extLst>
              <c:ext xmlns:c16="http://schemas.microsoft.com/office/drawing/2014/chart" uri="{C3380CC4-5D6E-409C-BE32-E72D297353CC}">
                <c16:uniqueId val="{00000001-3A84-42E2-907F-81AB6040BB8A}"/>
              </c:ext>
            </c:extLst>
          </c:dPt>
          <c:dLbls>
            <c:dLbl>
              <c:idx val="0"/>
              <c:layout>
                <c:manualLayout>
                  <c:x val="-0.24924278997772048"/>
                  <c:y val="-0.15118158339996079"/>
                </c:manualLayout>
              </c:layout>
              <c:tx>
                <c:rich>
                  <a:bodyPr wrap="square" lIns="38100" tIns="19050" rIns="38100" bIns="19050" anchor="ctr">
                    <a:spAutoFit/>
                  </a:bodyPr>
                  <a:lstStyle/>
                  <a:p>
                    <a:pPr>
                      <a:defRPr/>
                    </a:pPr>
                    <a:r>
                      <a:rPr lang="en-US" dirty="0">
                        <a:solidFill>
                          <a:schemeClr val="bg1"/>
                        </a:solidFill>
                      </a:rPr>
                      <a:t>Owners
65%</a:t>
                    </a:r>
                  </a:p>
                </c:rich>
              </c:tx>
              <c:spPr>
                <a:noFill/>
                <a:ln w="18026">
                  <a:noFill/>
                </a:ln>
              </c:spPr>
              <c:dLblPos val="bestFit"/>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A84-42E2-907F-81AB6040BB8A}"/>
                </c:ext>
              </c:extLst>
            </c:dLbl>
            <c:dLbl>
              <c:idx val="1"/>
              <c:layout>
                <c:manualLayout>
                  <c:x val="0.22461949805137096"/>
                  <c:y val="9.8098701891361495E-2"/>
                </c:manualLayout>
              </c:layout>
              <c:tx>
                <c:rich>
                  <a:bodyPr wrap="square" lIns="38100" tIns="19050" rIns="38100" bIns="19050" anchor="ctr">
                    <a:spAutoFit/>
                  </a:bodyPr>
                  <a:lstStyle/>
                  <a:p>
                    <a:pPr>
                      <a:defRPr/>
                    </a:pPr>
                    <a:r>
                      <a:rPr lang="en-US" dirty="0">
                        <a:solidFill>
                          <a:schemeClr val="bg1"/>
                        </a:solidFill>
                      </a:rPr>
                      <a:t>Renters
35%</a:t>
                    </a:r>
                  </a:p>
                </c:rich>
              </c:tx>
              <c:spPr>
                <a:noFill/>
                <a:ln w="18026">
                  <a:noFill/>
                </a:ln>
              </c:spPr>
              <c:dLblPos val="bestFit"/>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A84-42E2-907F-81AB6040BB8A}"/>
                </c:ext>
              </c:extLst>
            </c:dLbl>
            <c:spPr>
              <a:noFill/>
              <a:ln w="18026">
                <a:noFill/>
              </a:ln>
            </c:spPr>
            <c:showLegendKey val="0"/>
            <c:showVal val="0"/>
            <c:showCatName val="1"/>
            <c:showSerName val="0"/>
            <c:showPercent val="1"/>
            <c:showBubbleSize val="0"/>
            <c:showLeaderLines val="1"/>
            <c:extLst>
              <c:ext xmlns:c15="http://schemas.microsoft.com/office/drawing/2012/chart" uri="{CE6537A1-D6FC-4f65-9D91-7224C49458BB}"/>
            </c:extLst>
          </c:dLbls>
          <c:cat>
            <c:strRef>
              <c:f>Sheet1!$A$2:$A$3</c:f>
              <c:strCache>
                <c:ptCount val="2"/>
                <c:pt idx="0">
                  <c:v>Owners</c:v>
                </c:pt>
                <c:pt idx="1">
                  <c:v>Renters</c:v>
                </c:pt>
              </c:strCache>
            </c:strRef>
          </c:cat>
          <c:val>
            <c:numRef>
              <c:f>Sheet1!$B$2:$B$3</c:f>
              <c:numCache>
                <c:formatCode>0%</c:formatCode>
                <c:ptCount val="2"/>
                <c:pt idx="0">
                  <c:v>0.65</c:v>
                </c:pt>
                <c:pt idx="1">
                  <c:v>0.35</c:v>
                </c:pt>
              </c:numCache>
            </c:numRef>
          </c:val>
          <c:extLst>
            <c:ext xmlns:c16="http://schemas.microsoft.com/office/drawing/2014/chart" uri="{C3380CC4-5D6E-409C-BE32-E72D297353CC}">
              <c16:uniqueId val="{00000002-3A84-42E2-907F-81AB6040BB8A}"/>
            </c:ext>
          </c:extLst>
        </c:ser>
        <c:dLbls>
          <c:showLegendKey val="0"/>
          <c:showVal val="0"/>
          <c:showCatName val="0"/>
          <c:showSerName val="0"/>
          <c:showPercent val="0"/>
          <c:showBubbleSize val="0"/>
          <c:showLeaderLines val="1"/>
        </c:dLbls>
        <c:firstSliceAng val="0"/>
      </c:pieChart>
      <c:spPr>
        <a:noFill/>
        <a:ln w="18026">
          <a:noFill/>
        </a:ln>
      </c:spPr>
    </c:plotArea>
    <c:plotVisOnly val="1"/>
    <c:dispBlanksAs val="gap"/>
    <c:showDLblsOverMax val="0"/>
  </c:chart>
  <c:txPr>
    <a:bodyPr/>
    <a:lstStyle/>
    <a:p>
      <a:pPr>
        <a:defRPr sz="1277"/>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latin typeface="Arial" panose="020B0604020202020204" pitchFamily="34" charset="0"/>
                <a:cs typeface="Arial" panose="020B0604020202020204" pitchFamily="34" charset="0"/>
              </a:rPr>
              <a:t>VantageScore 3.0 </a:t>
            </a:r>
            <a:r>
              <a:rPr lang="en-US" dirty="0" err="1">
                <a:latin typeface="Arial" panose="020B0604020202020204" pitchFamily="34" charset="0"/>
                <a:cs typeface="Arial" panose="020B0604020202020204" pitchFamily="34" charset="0"/>
              </a:rPr>
              <a:t>Contribuciones</a:t>
            </a:r>
            <a:endParaRPr lang="en-US" dirty="0">
              <a:latin typeface="Arial" panose="020B0604020202020204" pitchFamily="34" charset="0"/>
              <a:cs typeface="Arial" panose="020B0604020202020204" pitchFamily="34" charset="0"/>
            </a:endParaRPr>
          </a:p>
        </c:rich>
      </c:tx>
      <c:overlay val="0"/>
    </c:title>
    <c:autoTitleDeleted val="0"/>
    <c:plotArea>
      <c:layout/>
      <c:doughnutChart>
        <c:varyColors val="1"/>
        <c:ser>
          <c:idx val="0"/>
          <c:order val="0"/>
          <c:tx>
            <c:strRef>
              <c:f>Sheet1!$B$1</c:f>
              <c:strCache>
                <c:ptCount val="1"/>
                <c:pt idx="0">
                  <c:v>VantageScore 3.0</c:v>
                </c:pt>
              </c:strCache>
            </c:strRef>
          </c:tx>
          <c:dPt>
            <c:idx val="0"/>
            <c:bubble3D val="0"/>
            <c:spPr>
              <a:solidFill>
                <a:srgbClr val="0F357B"/>
              </a:solidFill>
              <a:ln>
                <a:solidFill>
                  <a:srgbClr val="0F357B"/>
                </a:solidFill>
              </a:ln>
            </c:spPr>
            <c:extLst>
              <c:ext xmlns:c16="http://schemas.microsoft.com/office/drawing/2014/chart" uri="{C3380CC4-5D6E-409C-BE32-E72D297353CC}">
                <c16:uniqueId val="{00000000-97BD-47A3-9B9E-53769C25A53B}"/>
              </c:ext>
            </c:extLst>
          </c:dPt>
          <c:dPt>
            <c:idx val="1"/>
            <c:bubble3D val="0"/>
            <c:spPr>
              <a:solidFill>
                <a:srgbClr val="652376"/>
              </a:solidFill>
              <a:ln>
                <a:solidFill>
                  <a:srgbClr val="652376"/>
                </a:solidFill>
              </a:ln>
            </c:spPr>
            <c:extLst>
              <c:ext xmlns:c16="http://schemas.microsoft.com/office/drawing/2014/chart" uri="{C3380CC4-5D6E-409C-BE32-E72D297353CC}">
                <c16:uniqueId val="{00000001-97BD-47A3-9B9E-53769C25A53B}"/>
              </c:ext>
            </c:extLst>
          </c:dPt>
          <c:dPt>
            <c:idx val="2"/>
            <c:bubble3D val="0"/>
            <c:spPr>
              <a:solidFill>
                <a:srgbClr val="3E6DB0"/>
              </a:solidFill>
              <a:ln>
                <a:solidFill>
                  <a:srgbClr val="3E6DB0"/>
                </a:solidFill>
              </a:ln>
            </c:spPr>
            <c:extLst>
              <c:ext xmlns:c16="http://schemas.microsoft.com/office/drawing/2014/chart" uri="{C3380CC4-5D6E-409C-BE32-E72D297353CC}">
                <c16:uniqueId val="{00000002-97BD-47A3-9B9E-53769C25A53B}"/>
              </c:ext>
            </c:extLst>
          </c:dPt>
          <c:dPt>
            <c:idx val="3"/>
            <c:bubble3D val="0"/>
            <c:spPr>
              <a:solidFill>
                <a:srgbClr val="A31F74"/>
              </a:solidFill>
              <a:ln>
                <a:solidFill>
                  <a:srgbClr val="A31F74"/>
                </a:solidFill>
              </a:ln>
            </c:spPr>
            <c:extLst>
              <c:ext xmlns:c16="http://schemas.microsoft.com/office/drawing/2014/chart" uri="{C3380CC4-5D6E-409C-BE32-E72D297353CC}">
                <c16:uniqueId val="{00000003-97BD-47A3-9B9E-53769C25A53B}"/>
              </c:ext>
            </c:extLst>
          </c:dPt>
          <c:dPt>
            <c:idx val="4"/>
            <c:bubble3D val="0"/>
            <c:spPr>
              <a:solidFill>
                <a:srgbClr val="BE2E7C"/>
              </a:solidFill>
              <a:ln>
                <a:solidFill>
                  <a:srgbClr val="BE2E7C"/>
                </a:solidFill>
              </a:ln>
            </c:spPr>
            <c:extLst>
              <c:ext xmlns:c16="http://schemas.microsoft.com/office/drawing/2014/chart" uri="{C3380CC4-5D6E-409C-BE32-E72D297353CC}">
                <c16:uniqueId val="{00000004-97BD-47A3-9B9E-53769C25A53B}"/>
              </c:ext>
            </c:extLst>
          </c:dPt>
          <c:dPt>
            <c:idx val="5"/>
            <c:bubble3D val="0"/>
            <c:extLst>
              <c:ext xmlns:c16="http://schemas.microsoft.com/office/drawing/2014/chart" uri="{C3380CC4-5D6E-409C-BE32-E72D297353CC}">
                <c16:uniqueId val="{00000005-97BD-47A3-9B9E-53769C25A53B}"/>
              </c:ext>
            </c:extLst>
          </c:dPt>
          <c:dLbls>
            <c:dLbl>
              <c:idx val="0"/>
              <c:tx>
                <c:rich>
                  <a:bodyPr/>
                  <a:lstStyle/>
                  <a:p>
                    <a:r>
                      <a:rPr lang="en-US" sz="1002" dirty="0"/>
                      <a:t>40%</a:t>
                    </a:r>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7BD-47A3-9B9E-53769C25A53B}"/>
                </c:ext>
              </c:extLst>
            </c:dLbl>
            <c:dLbl>
              <c:idx val="1"/>
              <c:tx>
                <c:rich>
                  <a:bodyPr/>
                  <a:lstStyle/>
                  <a:p>
                    <a:r>
                      <a:rPr lang="en-US" sz="1002"/>
                      <a:t>20%</a:t>
                    </a:r>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7BD-47A3-9B9E-53769C25A53B}"/>
                </c:ext>
              </c:extLst>
            </c:dLbl>
            <c:dLbl>
              <c:idx val="2"/>
              <c:tx>
                <c:rich>
                  <a:bodyPr/>
                  <a:lstStyle/>
                  <a:p>
                    <a:r>
                      <a:rPr lang="en-US" sz="1002"/>
                      <a:t>11%</a:t>
                    </a:r>
                    <a:endParaRPr lang="en-US"/>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7BD-47A3-9B9E-53769C25A53B}"/>
                </c:ext>
              </c:extLst>
            </c:dLbl>
            <c:dLbl>
              <c:idx val="3"/>
              <c:tx>
                <c:rich>
                  <a:bodyPr/>
                  <a:lstStyle/>
                  <a:p>
                    <a:r>
                      <a:rPr lang="en-US" sz="1002"/>
                      <a:t>21%</a:t>
                    </a:r>
                    <a:endParaRPr lang="en-US"/>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7BD-47A3-9B9E-53769C25A53B}"/>
                </c:ext>
              </c:extLst>
            </c:dLbl>
            <c:dLbl>
              <c:idx val="4"/>
              <c:layout>
                <c:manualLayout>
                  <c:x val="0"/>
                  <c:y val="-1.4109347442680775E-2"/>
                </c:manualLayout>
              </c:layout>
              <c:tx>
                <c:rich>
                  <a:bodyPr/>
                  <a:lstStyle/>
                  <a:p>
                    <a:r>
                      <a:rPr lang="en-US" sz="1002" dirty="0"/>
                      <a:t>5%</a:t>
                    </a:r>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7BD-47A3-9B9E-53769C25A53B}"/>
                </c:ext>
              </c:extLst>
            </c:dLbl>
            <c:dLbl>
              <c:idx val="5"/>
              <c:layout>
                <c:manualLayout>
                  <c:x val="0"/>
                  <c:y val="-4.2105263157894736E-2"/>
                </c:manualLayout>
              </c:layout>
              <c:tx>
                <c:rich>
                  <a:bodyPr/>
                  <a:lstStyle/>
                  <a:p>
                    <a:r>
                      <a:rPr lang="en-US" sz="1002" dirty="0"/>
                      <a:t> 3%</a:t>
                    </a:r>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7BD-47A3-9B9E-53769C25A53B}"/>
                </c:ext>
              </c:extLst>
            </c:dLbl>
            <c:numFmt formatCode="General" sourceLinked="0"/>
            <c:spPr>
              <a:noFill/>
              <a:ln w="18172">
                <a:noFill/>
              </a:ln>
            </c:spPr>
            <c:txPr>
              <a:bodyPr/>
              <a:lstStyle/>
              <a:p>
                <a:pPr>
                  <a:defRPr sz="1002">
                    <a:solidFill>
                      <a:schemeClr val="bg1"/>
                    </a:solidFill>
                    <a:latin typeface="Arial" panose="020B0604020202020204" pitchFamily="34" charset="0"/>
                    <a:cs typeface="Arial" panose="020B0604020202020204" pitchFamily="34" charset="0"/>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Sheet1!$A$2:$A$7</c:f>
              <c:strCache>
                <c:ptCount val="6"/>
                <c:pt idx="0">
                  <c:v>Historial de Pagos, 40%</c:v>
                </c:pt>
                <c:pt idx="1">
                  <c:v>Utilización, 20%</c:v>
                </c:pt>
                <c:pt idx="2">
                  <c:v>Saldos Individuales , 11%</c:v>
                </c:pt>
                <c:pt idx="3">
                  <c:v>Profundidad de Crédito, 21%</c:v>
                </c:pt>
                <c:pt idx="4">
                  <c:v>Crédito Reciente, 5%</c:v>
                </c:pt>
                <c:pt idx="5">
                  <c:v>Crédito Disponible, 3%</c:v>
                </c:pt>
              </c:strCache>
            </c:strRef>
          </c:cat>
          <c:val>
            <c:numRef>
              <c:f>Sheet1!$B$2:$B$7</c:f>
              <c:numCache>
                <c:formatCode>0%</c:formatCode>
                <c:ptCount val="6"/>
                <c:pt idx="0">
                  <c:v>0.4</c:v>
                </c:pt>
                <c:pt idx="1">
                  <c:v>0.2</c:v>
                </c:pt>
                <c:pt idx="2">
                  <c:v>0.11</c:v>
                </c:pt>
                <c:pt idx="3">
                  <c:v>0.21</c:v>
                </c:pt>
                <c:pt idx="4">
                  <c:v>0.05</c:v>
                </c:pt>
                <c:pt idx="5">
                  <c:v>0.03</c:v>
                </c:pt>
              </c:numCache>
            </c:numRef>
          </c:val>
          <c:extLst>
            <c:ext xmlns:c16="http://schemas.microsoft.com/office/drawing/2014/chart" uri="{C3380CC4-5D6E-409C-BE32-E72D297353CC}">
              <c16:uniqueId val="{00000006-97BD-47A3-9B9E-53769C25A53B}"/>
            </c:ext>
          </c:extLst>
        </c:ser>
        <c:dLbls>
          <c:showLegendKey val="0"/>
          <c:showVal val="0"/>
          <c:showCatName val="0"/>
          <c:showSerName val="0"/>
          <c:showPercent val="0"/>
          <c:showBubbleSize val="0"/>
          <c:showLeaderLines val="0"/>
        </c:dLbls>
        <c:firstSliceAng val="0"/>
        <c:holeSize val="50"/>
      </c:doughnutChart>
      <c:spPr>
        <a:noFill/>
        <a:ln w="18172">
          <a:noFill/>
        </a:ln>
      </c:spPr>
    </c:plotArea>
    <c:legend>
      <c:legendPos val="r"/>
      <c:layout>
        <c:manualLayout>
          <c:xMode val="edge"/>
          <c:yMode val="edge"/>
          <c:x val="0.59202414824197391"/>
          <c:y val="0.19934173872437724"/>
          <c:w val="0.40797585175802609"/>
          <c:h val="0.68072889661798408"/>
        </c:manualLayout>
      </c:layout>
      <c:overlay val="0"/>
      <c:txPr>
        <a:bodyPr/>
        <a:lstStyle/>
        <a:p>
          <a:pPr>
            <a:defRPr>
              <a:latin typeface="Arial" panose="020B0604020202020204" pitchFamily="34" charset="0"/>
              <a:cs typeface="Arial" panose="020B0604020202020204" pitchFamily="34" charset="0"/>
            </a:defRPr>
          </a:pPr>
          <a:endParaRPr lang="en-US"/>
        </a:p>
      </c:txPr>
    </c:legend>
    <c:plotVisOnly val="1"/>
    <c:dispBlanksAs val="gap"/>
    <c:showDLblsOverMax val="0"/>
  </c:chart>
  <c:txPr>
    <a:bodyPr/>
    <a:lstStyle/>
    <a:p>
      <a:pPr>
        <a:defRPr sz="1288"/>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850604-051E-5248-B5BA-B637C056ECA8}" type="datetimeFigureOut">
              <a:rPr lang="en-US" smtClean="0"/>
              <a:t>5/15/2020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BF88D4-35E5-7D4F-B37F-4ADB8BA1FEE8}" type="slidenum">
              <a:rPr lang="en-US" smtClean="0"/>
              <a:t>‹#›</a:t>
            </a:fld>
            <a:endParaRPr lang="en-US"/>
          </a:p>
        </p:txBody>
      </p:sp>
    </p:spTree>
    <p:extLst>
      <p:ext uri="{BB962C8B-B14F-4D97-AF65-F5344CB8AC3E}">
        <p14:creationId xmlns:p14="http://schemas.microsoft.com/office/powerpoint/2010/main" val="31169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BF88D4-35E5-7D4F-B37F-4ADB8BA1FEE8}" type="slidenum">
              <a:rPr lang="en-US" smtClean="0"/>
              <a:t>1</a:t>
            </a:fld>
            <a:endParaRPr lang="en-US"/>
          </a:p>
        </p:txBody>
      </p:sp>
    </p:spTree>
    <p:extLst>
      <p:ext uri="{BB962C8B-B14F-4D97-AF65-F5344CB8AC3E}">
        <p14:creationId xmlns:p14="http://schemas.microsoft.com/office/powerpoint/2010/main" val="15928661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3927021"/>
          </a:xfrm>
        </p:spPr>
        <p:txBody>
          <a:bodyPr/>
          <a:lstStyle/>
          <a:p>
            <a:pPr eaLnBrk="1" hangingPunct="1">
              <a:spcBef>
                <a:spcPct val="0"/>
              </a:spcBef>
              <a:spcAft>
                <a:spcPct val="50000"/>
              </a:spcAft>
            </a:pPr>
            <a:br>
              <a:rPr lang="es-US" dirty="0"/>
            </a:br>
            <a:r>
              <a:rPr lang="es-US" sz="1200" b="0" i="0" kern="1200" dirty="0">
                <a:solidFill>
                  <a:schemeClr val="tx1"/>
                </a:solidFill>
                <a:effectLst/>
                <a:latin typeface="+mn-lt"/>
                <a:ea typeface="+mn-ea"/>
                <a:cs typeface="+mn-cs"/>
              </a:rPr>
              <a:t>Las compañías de informes de crédito, como Experian, no hacen juicios sobre la información en su reporte de crédito. </a:t>
            </a:r>
          </a:p>
          <a:p>
            <a:pPr eaLnBrk="1" hangingPunct="1">
              <a:spcBef>
                <a:spcPct val="0"/>
              </a:spcBef>
              <a:spcAft>
                <a:spcPct val="50000"/>
              </a:spcAft>
            </a:pPr>
            <a:endParaRPr lang="es-US" sz="1200" b="0" i="0" kern="1200" dirty="0">
              <a:solidFill>
                <a:schemeClr val="tx1"/>
              </a:solidFill>
              <a:effectLst/>
              <a:latin typeface="+mn-lt"/>
              <a:ea typeface="+mn-ea"/>
              <a:cs typeface="+mn-cs"/>
            </a:endParaRPr>
          </a:p>
          <a:p>
            <a:pPr eaLnBrk="1" hangingPunct="1">
              <a:spcBef>
                <a:spcPct val="0"/>
              </a:spcBef>
              <a:spcAft>
                <a:spcPct val="50000"/>
              </a:spcAft>
            </a:pPr>
            <a:r>
              <a:rPr lang="es-US" sz="1200" b="0" i="0" kern="1200" dirty="0">
                <a:solidFill>
                  <a:schemeClr val="tx1"/>
                </a:solidFill>
                <a:effectLst/>
                <a:latin typeface="+mn-lt"/>
                <a:ea typeface="+mn-ea"/>
                <a:cs typeface="+mn-cs"/>
              </a:rPr>
              <a:t>El rol de la compañía de informes de crédito es un poco como una biblioteca. Una biblioteca no escribe los libros, los recoge, los almacena y los comprueba. Del mismo modo, una compañía de informes de crédito no crea el historial de la cuenta, sólo almacena el historial informado por los acreedores y lo comprueba a posibles nuevos acreedores en forma de un informe de crédito. </a:t>
            </a:r>
          </a:p>
          <a:p>
            <a:pPr eaLnBrk="1" hangingPunct="1">
              <a:spcBef>
                <a:spcPct val="0"/>
              </a:spcBef>
              <a:spcAft>
                <a:spcPct val="50000"/>
              </a:spcAft>
            </a:pPr>
            <a:endParaRPr lang="es-US" sz="1200" b="0" i="0" kern="1200" dirty="0">
              <a:solidFill>
                <a:schemeClr val="tx1"/>
              </a:solidFill>
              <a:effectLst/>
              <a:latin typeface="+mn-lt"/>
              <a:ea typeface="+mn-ea"/>
              <a:cs typeface="+mn-cs"/>
            </a:endParaRPr>
          </a:p>
          <a:p>
            <a:pPr eaLnBrk="1" hangingPunct="1">
              <a:spcBef>
                <a:spcPct val="0"/>
              </a:spcBef>
              <a:spcAft>
                <a:spcPct val="50000"/>
              </a:spcAft>
            </a:pPr>
            <a:r>
              <a:rPr lang="es-US" sz="1200" b="0" i="0" kern="1200" dirty="0">
                <a:solidFill>
                  <a:schemeClr val="tx1"/>
                </a:solidFill>
                <a:effectLst/>
                <a:latin typeface="+mn-lt"/>
                <a:ea typeface="+mn-ea"/>
                <a:cs typeface="+mn-cs"/>
              </a:rPr>
              <a:t>Para "verificar" un informe de crédito, una empresa debe cumplir con los requisitos de membresía de la compañía de informes de crédito y debe tener un propósito permisible bajo la ley federal para obtener el informe. </a:t>
            </a:r>
          </a:p>
          <a:p>
            <a:pPr eaLnBrk="1" hangingPunct="1">
              <a:spcBef>
                <a:spcPct val="0"/>
              </a:spcBef>
              <a:spcAft>
                <a:spcPct val="50000"/>
              </a:spcAft>
            </a:pPr>
            <a:r>
              <a:rPr lang="es-US" sz="1200" b="0" i="0" kern="1200" dirty="0">
                <a:solidFill>
                  <a:schemeClr val="tx1"/>
                </a:solidFill>
                <a:effectLst/>
                <a:latin typeface="+mn-lt"/>
                <a:ea typeface="+mn-ea"/>
                <a:cs typeface="+mn-cs"/>
              </a:rPr>
              <a:t>Los requisitos de membresía Experian normalmente incluyen:   </a:t>
            </a:r>
          </a:p>
          <a:p>
            <a:pPr marL="171450" indent="-171450" eaLnBrk="1" hangingPunct="1">
              <a:spcBef>
                <a:spcPct val="0"/>
              </a:spcBef>
              <a:spcAft>
                <a:spcPct val="50000"/>
              </a:spcAft>
              <a:buFont typeface="Arial" panose="020B0604020202020204" pitchFamily="34" charset="0"/>
              <a:buChar char="•"/>
            </a:pPr>
            <a:r>
              <a:rPr lang="es-US" sz="1200" b="0" i="0" kern="1200" dirty="0">
                <a:solidFill>
                  <a:schemeClr val="tx1"/>
                </a:solidFill>
                <a:effectLst/>
                <a:latin typeface="+mn-lt"/>
                <a:ea typeface="+mn-ea"/>
                <a:cs typeface="+mn-cs"/>
              </a:rPr>
              <a:t>Prueba de un propósito permisible; </a:t>
            </a:r>
          </a:p>
          <a:p>
            <a:pPr marL="171450" indent="-171450" eaLnBrk="1" hangingPunct="1">
              <a:spcBef>
                <a:spcPct val="0"/>
              </a:spcBef>
              <a:spcAft>
                <a:spcPct val="50000"/>
              </a:spcAft>
              <a:buFont typeface="Arial" panose="020B0604020202020204" pitchFamily="34" charset="0"/>
              <a:buChar char="•"/>
            </a:pPr>
            <a:r>
              <a:rPr lang="es-US" sz="1200" b="0" i="0" kern="1200" dirty="0">
                <a:solidFill>
                  <a:schemeClr val="tx1"/>
                </a:solidFill>
                <a:effectLst/>
                <a:latin typeface="+mn-lt"/>
                <a:ea typeface="+mn-ea"/>
                <a:cs typeface="+mn-cs"/>
              </a:rPr>
              <a:t>Una licencia de negocio actual; </a:t>
            </a:r>
          </a:p>
          <a:p>
            <a:pPr marL="171450" indent="-171450" eaLnBrk="1" hangingPunct="1">
              <a:spcBef>
                <a:spcPct val="0"/>
              </a:spcBef>
              <a:spcAft>
                <a:spcPct val="50000"/>
              </a:spcAft>
              <a:buFont typeface="Arial" panose="020B0604020202020204" pitchFamily="34" charset="0"/>
              <a:buChar char="•"/>
            </a:pPr>
            <a:r>
              <a:rPr lang="es-US" sz="1200" b="0" i="0" kern="1200" dirty="0">
                <a:solidFill>
                  <a:schemeClr val="tx1"/>
                </a:solidFill>
                <a:effectLst/>
                <a:latin typeface="+mn-lt"/>
                <a:ea typeface="+mn-ea"/>
                <a:cs typeface="+mn-cs"/>
              </a:rPr>
              <a:t>y  Un contrato firmado que requiere que la empresa utilice los datos correctamente. </a:t>
            </a:r>
          </a:p>
          <a:p>
            <a:pPr eaLnBrk="1" hangingPunct="1">
              <a:spcBef>
                <a:spcPct val="0"/>
              </a:spcBef>
              <a:spcAft>
                <a:spcPct val="50000"/>
              </a:spcAft>
            </a:pPr>
            <a:endParaRPr lang="es-US" sz="1200" b="0" i="0" kern="1200" dirty="0">
              <a:solidFill>
                <a:schemeClr val="tx1"/>
              </a:solidFill>
              <a:effectLst/>
              <a:latin typeface="+mn-lt"/>
              <a:ea typeface="+mn-ea"/>
              <a:cs typeface="+mn-cs"/>
            </a:endParaRPr>
          </a:p>
          <a:p>
            <a:pPr eaLnBrk="1" hangingPunct="1">
              <a:spcBef>
                <a:spcPct val="0"/>
              </a:spcBef>
              <a:spcAft>
                <a:spcPct val="50000"/>
              </a:spcAft>
            </a:pPr>
            <a:r>
              <a:rPr lang="es-US" sz="1200" b="0" i="0" kern="1200" dirty="0">
                <a:solidFill>
                  <a:schemeClr val="tx1"/>
                </a:solidFill>
                <a:effectLst/>
                <a:latin typeface="+mn-lt"/>
                <a:ea typeface="+mn-ea"/>
                <a:cs typeface="+mn-cs"/>
              </a:rPr>
              <a:t>Existen requisitos similares para poder reportar datos. No sólo cualquier persona puede someter la información. Y, debe haber un compromiso continuo para no sólo informar con precisión, sino también para verificar los datos a petición del consumidor</a:t>
            </a:r>
            <a:endParaRPr lang="en-US" sz="1200" dirty="0">
              <a:latin typeface="Arial" charset="0"/>
            </a:endParaRPr>
          </a:p>
        </p:txBody>
      </p:sp>
      <p:sp>
        <p:nvSpPr>
          <p:cNvPr id="4" name="Slide Number Placeholder 3"/>
          <p:cNvSpPr>
            <a:spLocks noGrp="1"/>
          </p:cNvSpPr>
          <p:nvPr>
            <p:ph type="sldNum" sz="quarter" idx="5"/>
          </p:nvPr>
        </p:nvSpPr>
        <p:spPr/>
        <p:txBody>
          <a:bodyPr/>
          <a:lstStyle/>
          <a:p>
            <a:fld id="{0ABF88D4-35E5-7D4F-B37F-4ADB8BA1FEE8}" type="slidenum">
              <a:rPr lang="en-US" smtClean="0"/>
              <a:t>10</a:t>
            </a:fld>
            <a:endParaRPr lang="en-US"/>
          </a:p>
        </p:txBody>
      </p:sp>
    </p:spTree>
    <p:extLst>
      <p:ext uri="{BB962C8B-B14F-4D97-AF65-F5344CB8AC3E}">
        <p14:creationId xmlns:p14="http://schemas.microsoft.com/office/powerpoint/2010/main" val="2037153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spcAft>
                <a:spcPct val="50000"/>
              </a:spcAft>
            </a:pPr>
            <a:r>
              <a:rPr lang="es-US" sz="1200" dirty="0">
                <a:latin typeface="Arial" charset="0"/>
              </a:rPr>
              <a:t>Los usos más comunes de los informes de crédito -por mucho- son ofrecer crédito, abrir nuevas cuentas de crédito y luego administrar esas cuentas.</a:t>
            </a:r>
          </a:p>
          <a:p>
            <a:pPr eaLnBrk="1" hangingPunct="1">
              <a:spcBef>
                <a:spcPct val="0"/>
              </a:spcBef>
              <a:spcAft>
                <a:spcPct val="50000"/>
              </a:spcAft>
            </a:pPr>
            <a:r>
              <a:rPr lang="es-US" sz="1200" dirty="0">
                <a:latin typeface="Arial" charset="0"/>
              </a:rPr>
              <a:t>Pero, es importante entender que hay otros propósitos permisibles para los cuales las compañías necesitan evaluar el riesgo y pedirían un informe de crédito. Un historial de crédito pobre puede afectar su capacidad de alquilar un apartamento, conseguir un trabajo, requerirle que haga un depósito para servicios públicos, o hacer que sus tasas de interés y tarifas por servicios sean más altas.</a:t>
            </a:r>
          </a:p>
          <a:p>
            <a:pPr eaLnBrk="1" hangingPunct="1">
              <a:spcBef>
                <a:spcPct val="0"/>
              </a:spcBef>
              <a:spcAft>
                <a:spcPct val="50000"/>
              </a:spcAft>
            </a:pPr>
            <a:r>
              <a:rPr lang="es-US" sz="1200" dirty="0">
                <a:latin typeface="Arial" charset="0"/>
              </a:rPr>
              <a:t>Los informes de crédito también se usan para fines de seguros, además de historiales de reclamaciones y otros datos para ayudar a predecir qué consumidores presentarán menos reclamaciones. Los estudios han demostrado que los consumidores que manejan bien el crédito son adversos al riesgo, no están tan estresados ​​como los consumidores con problemas financieros, y son menos propensos a tener accidentes u otros problemas que resultan en reclamaciones de seguros.</a:t>
            </a:r>
          </a:p>
          <a:p>
            <a:pPr eaLnBrk="1" hangingPunct="1">
              <a:spcBef>
                <a:spcPct val="0"/>
              </a:spcBef>
              <a:spcAft>
                <a:spcPct val="50000"/>
              </a:spcAft>
            </a:pPr>
            <a:r>
              <a:rPr lang="es-US" sz="1200" dirty="0">
                <a:latin typeface="Arial" charset="0"/>
              </a:rPr>
              <a:t>El uso del crédito como una herramienta permite a las personas con menor riesgo pagar menos por la cobertura de seguros y los resultados en aquellos que son de mayor riesgo y que hacen más reclamos pagando más. El resultado final es un mercado más justo con quienes pagan más que aquellos que no pagan.</a:t>
            </a:r>
            <a:endParaRPr lang="en-US" sz="1200" dirty="0">
              <a:latin typeface="Arial" charset="0"/>
            </a:endParaRPr>
          </a:p>
          <a:p>
            <a:endParaRPr lang="en-US" dirty="0"/>
          </a:p>
        </p:txBody>
      </p:sp>
      <p:sp>
        <p:nvSpPr>
          <p:cNvPr id="4" name="Slide Number Placeholder 3"/>
          <p:cNvSpPr>
            <a:spLocks noGrp="1"/>
          </p:cNvSpPr>
          <p:nvPr>
            <p:ph type="sldNum" sz="quarter" idx="5"/>
          </p:nvPr>
        </p:nvSpPr>
        <p:spPr/>
        <p:txBody>
          <a:bodyPr/>
          <a:lstStyle/>
          <a:p>
            <a:fld id="{0ABF88D4-35E5-7D4F-B37F-4ADB8BA1FEE8}" type="slidenum">
              <a:rPr lang="en-US" smtClean="0"/>
              <a:t>11</a:t>
            </a:fld>
            <a:endParaRPr lang="en-US"/>
          </a:p>
        </p:txBody>
      </p:sp>
    </p:spTree>
    <p:extLst>
      <p:ext uri="{BB962C8B-B14F-4D97-AF65-F5344CB8AC3E}">
        <p14:creationId xmlns:p14="http://schemas.microsoft.com/office/powerpoint/2010/main" val="1321744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b="0" baseline="0" dirty="0">
                <a:latin typeface="Arial" panose="020B0604020202020204" pitchFamily="34" charset="0"/>
                <a:cs typeface="Arial" panose="020B0604020202020204" pitchFamily="34" charset="0"/>
              </a:rPr>
              <a:t>Un informe de crédito, a veces llamado historial de crédito, es simplemente un registro de sus cuentas y obligaciones financieras.</a:t>
            </a:r>
          </a:p>
          <a:p>
            <a:endParaRPr lang="es-US" b="0" baseline="0" dirty="0">
              <a:latin typeface="Arial" panose="020B0604020202020204" pitchFamily="34" charset="0"/>
              <a:cs typeface="Arial" panose="020B0604020202020204" pitchFamily="34" charset="0"/>
            </a:endParaRPr>
          </a:p>
          <a:p>
            <a:r>
              <a:rPr lang="es-US" b="0" baseline="0" dirty="0">
                <a:latin typeface="Arial" panose="020B0604020202020204" pitchFamily="34" charset="0"/>
                <a:cs typeface="Arial" panose="020B0604020202020204" pitchFamily="34" charset="0"/>
              </a:rPr>
              <a:t>Cuando vaya de compras y solicite una tarjeta de crédito de la tienda, la tienda muy probablemente usará su informe de crédito para hacer una determinación para la aprobación. Este acceso rápido le permite comprar artículos de forma inmediata y sencilla.</a:t>
            </a:r>
            <a:endParaRPr lang="en-GB" b="0" baseline="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0ABF88D4-35E5-7D4F-B37F-4ADB8BA1FEE8}" type="slidenum">
              <a:rPr lang="en-US" smtClean="0"/>
              <a:t>12</a:t>
            </a:fld>
            <a:endParaRPr lang="en-US"/>
          </a:p>
        </p:txBody>
      </p:sp>
    </p:spTree>
    <p:extLst>
      <p:ext uri="{BB962C8B-B14F-4D97-AF65-F5344CB8AC3E}">
        <p14:creationId xmlns:p14="http://schemas.microsoft.com/office/powerpoint/2010/main" val="17205246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b="0" baseline="0" dirty="0">
                <a:latin typeface="Arial" panose="020B0604020202020204" pitchFamily="34" charset="0"/>
                <a:cs typeface="Arial" panose="020B0604020202020204" pitchFamily="34" charset="0"/>
              </a:rPr>
              <a:t>Si le han rechazado para el crédito, usted sabe muy probablemente sobre informes de crédito. Eso es porque la empresa que negó su solicitud estaba obligada a decirle cómo obtener una copia de su informe de crédito si se utiliza para tomar su decisión. Probablemente recuerdes esa experiencia negativa.</a:t>
            </a:r>
          </a:p>
          <a:p>
            <a:r>
              <a:rPr lang="es-US" b="0" baseline="0" dirty="0">
                <a:latin typeface="Arial" panose="020B0604020202020204" pitchFamily="34" charset="0"/>
                <a:cs typeface="Arial" panose="020B0604020202020204" pitchFamily="34" charset="0"/>
              </a:rPr>
              <a:t>Pero ¿qué pasa con todas las veces que su solicitud fue aprobada, el servicio se proporcionó, firmó por la mercancía y se fue a casa feliz? Muy probablemente, un informe de crédito ayudó a hacer que suceda.</a:t>
            </a:r>
          </a:p>
          <a:p>
            <a:r>
              <a:rPr lang="es-US" b="0" baseline="0" dirty="0">
                <a:latin typeface="Arial" panose="020B0604020202020204" pitchFamily="34" charset="0"/>
                <a:cs typeface="Arial" panose="020B0604020202020204" pitchFamily="34" charset="0"/>
              </a:rPr>
              <a:t>Esta experiencia positiva ocurre millones de veces cada mes. De hecho, en la gran mayoría de los casos, las solicitudes son procesadas y aprobadas con un informe de crédito trabajando en beneficio del consumidor.</a:t>
            </a:r>
            <a:endParaRPr lang="en-GB" b="0"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ABF88D4-35E5-7D4F-B37F-4ADB8BA1FEE8}" type="slidenum">
              <a:rPr lang="en-US" smtClean="0"/>
              <a:t>13</a:t>
            </a:fld>
            <a:endParaRPr lang="en-US"/>
          </a:p>
        </p:txBody>
      </p:sp>
    </p:spTree>
    <p:extLst>
      <p:ext uri="{BB962C8B-B14F-4D97-AF65-F5344CB8AC3E}">
        <p14:creationId xmlns:p14="http://schemas.microsoft.com/office/powerpoint/2010/main" val="39781999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pPr eaLnBrk="1" hangingPunct="1">
              <a:spcBef>
                <a:spcPct val="0"/>
              </a:spcBef>
              <a:spcAft>
                <a:spcPct val="50000"/>
              </a:spcAft>
            </a:pPr>
            <a:r>
              <a:rPr lang="es-US" sz="1200" kern="1200" dirty="0">
                <a:solidFill>
                  <a:schemeClr val="tx1"/>
                </a:solidFill>
                <a:effectLst/>
                <a:latin typeface="Arial" pitchFamily="34" charset="0"/>
                <a:ea typeface="+mn-ea"/>
                <a:cs typeface="+mn-cs"/>
              </a:rPr>
              <a:t>El mensaje más importante aquí es que usted, el consumidor, es una parte integral del proceso de reporte de crédito.</a:t>
            </a:r>
          </a:p>
          <a:p>
            <a:pPr eaLnBrk="1" hangingPunct="1">
              <a:spcBef>
                <a:spcPct val="0"/>
              </a:spcBef>
              <a:spcAft>
                <a:spcPct val="50000"/>
              </a:spcAft>
            </a:pPr>
            <a:r>
              <a:rPr lang="es-US" sz="1200" kern="1200" dirty="0">
                <a:solidFill>
                  <a:schemeClr val="tx1"/>
                </a:solidFill>
                <a:effectLst/>
                <a:latin typeface="Arial" pitchFamily="34" charset="0"/>
                <a:ea typeface="+mn-ea"/>
                <a:cs typeface="+mn-cs"/>
              </a:rPr>
              <a:t>Recuerde, usted sólo tiene un informe de crédito si utiliza crédito. Nadie te obliga a usar el crédito </a:t>
            </a:r>
            <a:r>
              <a:rPr lang="es-US" sz="1200" kern="1200" dirty="0" err="1">
                <a:solidFill>
                  <a:schemeClr val="tx1"/>
                </a:solidFill>
                <a:effectLst/>
                <a:latin typeface="Arial" pitchFamily="34" charset="0"/>
                <a:ea typeface="+mn-ea"/>
                <a:cs typeface="+mn-cs"/>
              </a:rPr>
              <a:t>oa</a:t>
            </a:r>
            <a:r>
              <a:rPr lang="es-US" sz="1200" kern="1200" dirty="0">
                <a:solidFill>
                  <a:schemeClr val="tx1"/>
                </a:solidFill>
                <a:effectLst/>
                <a:latin typeface="Arial" pitchFamily="34" charset="0"/>
                <a:ea typeface="+mn-ea"/>
                <a:cs typeface="+mn-cs"/>
              </a:rPr>
              <a:t> utilizar el crédito excesivamente. Usted está en control.</a:t>
            </a:r>
          </a:p>
          <a:p>
            <a:pPr eaLnBrk="1" hangingPunct="1">
              <a:spcBef>
                <a:spcPct val="0"/>
              </a:spcBef>
              <a:spcAft>
                <a:spcPct val="50000"/>
              </a:spcAft>
            </a:pPr>
            <a:r>
              <a:rPr lang="es-US" sz="1200" kern="1200" dirty="0">
                <a:solidFill>
                  <a:schemeClr val="tx1"/>
                </a:solidFill>
                <a:effectLst/>
                <a:latin typeface="Arial" pitchFamily="34" charset="0"/>
                <a:ea typeface="+mn-ea"/>
                <a:cs typeface="+mn-cs"/>
              </a:rPr>
              <a:t>La información que usted proporciona cuando solicita crédito y cómo elige usar crédito es el comienzo del ciclo de crédito.</a:t>
            </a:r>
          </a:p>
          <a:p>
            <a:pPr eaLnBrk="1" hangingPunct="1">
              <a:spcBef>
                <a:spcPct val="0"/>
              </a:spcBef>
              <a:spcAft>
                <a:spcPct val="50000"/>
              </a:spcAft>
            </a:pPr>
            <a:r>
              <a:rPr lang="es-US" sz="1200" kern="1200" dirty="0">
                <a:solidFill>
                  <a:schemeClr val="tx1"/>
                </a:solidFill>
                <a:effectLst/>
                <a:latin typeface="Arial" pitchFamily="34" charset="0"/>
                <a:ea typeface="+mn-ea"/>
                <a:cs typeface="+mn-cs"/>
              </a:rPr>
              <a:t>Hay varios otros jugadores importantes en ese ciclo de crédito también.</a:t>
            </a:r>
          </a:p>
          <a:p>
            <a:pPr eaLnBrk="1" hangingPunct="1">
              <a:spcBef>
                <a:spcPct val="0"/>
              </a:spcBef>
              <a:spcAft>
                <a:spcPct val="50000"/>
              </a:spcAft>
            </a:pPr>
            <a:endParaRPr lang="es-US" sz="1200" kern="1200" dirty="0">
              <a:solidFill>
                <a:schemeClr val="tx1"/>
              </a:solidFill>
              <a:effectLst/>
              <a:latin typeface="Arial" pitchFamily="34" charset="0"/>
              <a:ea typeface="+mn-ea"/>
              <a:cs typeface="+mn-cs"/>
            </a:endParaRPr>
          </a:p>
          <a:p>
            <a:pPr eaLnBrk="1" hangingPunct="1">
              <a:spcBef>
                <a:spcPct val="0"/>
              </a:spcBef>
              <a:spcAft>
                <a:spcPct val="50000"/>
              </a:spcAft>
            </a:pPr>
            <a:r>
              <a:rPr lang="es-US" sz="1200" kern="1200" dirty="0">
                <a:solidFill>
                  <a:schemeClr val="tx1"/>
                </a:solidFill>
                <a:effectLst/>
                <a:latin typeface="Arial" pitchFamily="34" charset="0"/>
                <a:ea typeface="+mn-ea"/>
                <a:cs typeface="+mn-cs"/>
              </a:rPr>
              <a:t>Las compañías de informes de crédito compilar la información de informe de crédito utilizada para ayudar a los prestamistas a tomar la decisión de préstamo.</a:t>
            </a:r>
          </a:p>
          <a:p>
            <a:pPr eaLnBrk="1" hangingPunct="1">
              <a:spcBef>
                <a:spcPct val="0"/>
              </a:spcBef>
              <a:spcAft>
                <a:spcPct val="50000"/>
              </a:spcAft>
            </a:pPr>
            <a:endParaRPr lang="es-US" sz="1200" kern="1200" dirty="0">
              <a:solidFill>
                <a:schemeClr val="tx1"/>
              </a:solidFill>
              <a:effectLst/>
              <a:latin typeface="Arial" pitchFamily="34" charset="0"/>
              <a:ea typeface="+mn-ea"/>
              <a:cs typeface="+mn-cs"/>
            </a:endParaRPr>
          </a:p>
          <a:p>
            <a:pPr eaLnBrk="1" hangingPunct="1">
              <a:spcBef>
                <a:spcPct val="0"/>
              </a:spcBef>
              <a:spcAft>
                <a:spcPct val="50000"/>
              </a:spcAft>
            </a:pPr>
            <a:r>
              <a:rPr lang="es-US" sz="1200" kern="1200" dirty="0">
                <a:solidFill>
                  <a:schemeClr val="tx1"/>
                </a:solidFill>
                <a:effectLst/>
                <a:latin typeface="Arial" pitchFamily="34" charset="0"/>
                <a:ea typeface="+mn-ea"/>
                <a:cs typeface="+mn-cs"/>
              </a:rPr>
              <a:t>Los prestamistas usan la información para ayudarles a manejar el riesgo aprobando o rechazando solicitudes o estableciendo tasas de interés apropiadas.</a:t>
            </a:r>
          </a:p>
          <a:p>
            <a:pPr eaLnBrk="1" hangingPunct="1">
              <a:spcBef>
                <a:spcPct val="0"/>
              </a:spcBef>
              <a:spcAft>
                <a:spcPct val="50000"/>
              </a:spcAft>
            </a:pPr>
            <a:endParaRPr lang="es-US" sz="1200" kern="1200" dirty="0">
              <a:solidFill>
                <a:schemeClr val="tx1"/>
              </a:solidFill>
              <a:effectLst/>
              <a:latin typeface="Arial" pitchFamily="34" charset="0"/>
              <a:ea typeface="+mn-ea"/>
              <a:cs typeface="+mn-cs"/>
            </a:endParaRPr>
          </a:p>
          <a:p>
            <a:pPr eaLnBrk="1" hangingPunct="1">
              <a:spcBef>
                <a:spcPct val="0"/>
              </a:spcBef>
              <a:spcAft>
                <a:spcPct val="50000"/>
              </a:spcAft>
            </a:pPr>
            <a:r>
              <a:rPr lang="es-US" sz="1200" kern="1200" dirty="0">
                <a:solidFill>
                  <a:schemeClr val="tx1"/>
                </a:solidFill>
                <a:effectLst/>
                <a:latin typeface="Arial" pitchFamily="34" charset="0"/>
                <a:ea typeface="+mn-ea"/>
                <a:cs typeface="+mn-cs"/>
              </a:rPr>
              <a:t>Modeladores de puntaje de riesgo son los jugadores que muchos no conocen. Ellos son los que crean las fórmulas utilizadas para calcular las puntuaciones de crédito. Son empresas como FICO y VantageScore. Las fórmulas que crean son propiedad de ellos. Es un mito común que las agencias de crédito poseen las puntuaciones o conocen las fórmulas. Pero ese no es el caso. Las agencias de crédito proporcionan la información utilizada para calcular la puntuación, pero los modeladores de puntaje de riesgo poseen las fórmulas.</a:t>
            </a:r>
          </a:p>
          <a:p>
            <a:pPr eaLnBrk="1" hangingPunct="1">
              <a:spcBef>
                <a:spcPct val="0"/>
              </a:spcBef>
              <a:spcAft>
                <a:spcPct val="50000"/>
              </a:spcAft>
            </a:pPr>
            <a:endParaRPr lang="es-US" sz="1200" kern="1200" dirty="0">
              <a:solidFill>
                <a:schemeClr val="tx1"/>
              </a:solidFill>
              <a:effectLst/>
              <a:latin typeface="Arial" pitchFamily="34" charset="0"/>
              <a:ea typeface="+mn-ea"/>
              <a:cs typeface="+mn-cs"/>
            </a:endParaRPr>
          </a:p>
          <a:p>
            <a:pPr eaLnBrk="1" hangingPunct="1">
              <a:spcBef>
                <a:spcPct val="0"/>
              </a:spcBef>
              <a:spcAft>
                <a:spcPct val="50000"/>
              </a:spcAft>
            </a:pPr>
            <a:r>
              <a:rPr lang="es-US" sz="1200" kern="1200" dirty="0">
                <a:solidFill>
                  <a:schemeClr val="tx1"/>
                </a:solidFill>
                <a:effectLst/>
                <a:latin typeface="Arial" pitchFamily="34" charset="0"/>
                <a:ea typeface="+mn-ea"/>
                <a:cs typeface="+mn-cs"/>
              </a:rPr>
              <a:t>El gobierno también es un actor importante en el ciclo. La Oficina de Protección Financiera del Consumidor es el regulador federal para las agencias de crédito. Las oficinas también se rigen por las leyes estatales en todo el país.</a:t>
            </a:r>
            <a:endParaRPr lang="en-US" sz="1200" kern="1200" dirty="0">
              <a:solidFill>
                <a:schemeClr val="tx1"/>
              </a:solidFill>
              <a:effectLst/>
              <a:latin typeface="Arial" pitchFamily="34" charset="0"/>
              <a:ea typeface="+mn-ea"/>
              <a:cs typeface="+mn-cs"/>
            </a:endParaRPr>
          </a:p>
        </p:txBody>
      </p:sp>
      <p:sp>
        <p:nvSpPr>
          <p:cNvPr id="4" name="Slide Number Placeholder 3"/>
          <p:cNvSpPr>
            <a:spLocks noGrp="1"/>
          </p:cNvSpPr>
          <p:nvPr>
            <p:ph type="sldNum" sz="quarter" idx="5"/>
          </p:nvPr>
        </p:nvSpPr>
        <p:spPr/>
        <p:txBody>
          <a:bodyPr/>
          <a:lstStyle/>
          <a:p>
            <a:fld id="{0ABF88D4-35E5-7D4F-B37F-4ADB8BA1FEE8}" type="slidenum">
              <a:rPr lang="en-US" smtClean="0"/>
              <a:t>14</a:t>
            </a:fld>
            <a:endParaRPr lang="en-US"/>
          </a:p>
        </p:txBody>
      </p:sp>
    </p:spTree>
    <p:extLst>
      <p:ext uri="{BB962C8B-B14F-4D97-AF65-F5344CB8AC3E}">
        <p14:creationId xmlns:p14="http://schemas.microsoft.com/office/powerpoint/2010/main" val="2808094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s-US" sz="1200" dirty="0">
                <a:latin typeface="Arial" charset="0"/>
              </a:rPr>
              <a:t>La información que proporciona en sus solicitudes de crédito es la primera información que aparece en un informe de crédito. Usted es responsable de la información que se utiliza para establecer su informe de crédito y asegurarse de que toda la información de identificación es correcta.</a:t>
            </a:r>
          </a:p>
          <a:p>
            <a:pPr eaLnBrk="1" hangingPunct="1">
              <a:spcBef>
                <a:spcPct val="0"/>
              </a:spcBef>
            </a:pPr>
            <a:endParaRPr lang="es-US" sz="1200" dirty="0">
              <a:latin typeface="Arial" charset="0"/>
            </a:endParaRPr>
          </a:p>
          <a:p>
            <a:pPr eaLnBrk="1" hangingPunct="1">
              <a:spcBef>
                <a:spcPct val="0"/>
              </a:spcBef>
            </a:pPr>
            <a:r>
              <a:rPr lang="es-US" sz="1200" dirty="0">
                <a:latin typeface="Arial" charset="0"/>
              </a:rPr>
              <a:t>Por esa razón, es muy importante que usted sea siempre exhaustivo y consistente al completar una solicitud de crédito. Hacerlo ayudará a asegurar que toda la información de su informe de crédito coincida exactamente y completamente.</a:t>
            </a:r>
          </a:p>
          <a:p>
            <a:pPr eaLnBrk="1" hangingPunct="1">
              <a:spcBef>
                <a:spcPct val="0"/>
              </a:spcBef>
            </a:pPr>
            <a:endParaRPr lang="es-US" sz="1200" dirty="0">
              <a:latin typeface="Arial" charset="0"/>
            </a:endParaRPr>
          </a:p>
          <a:p>
            <a:pPr eaLnBrk="1" hangingPunct="1">
              <a:spcBef>
                <a:spcPct val="0"/>
              </a:spcBef>
            </a:pPr>
            <a:r>
              <a:rPr lang="es-US" sz="1200" dirty="0">
                <a:latin typeface="Arial" charset="0"/>
              </a:rPr>
              <a:t>Si su letra es ilegible o utiliza nombres diferentes u otra información de identificación, todas esas variaciones aparecerán en su informe de crédito. No son errores. Son una representación exacta de la información que proporcionó a sus prestamistas.</a:t>
            </a:r>
            <a:endParaRPr lang="en-US" dirty="0">
              <a:latin typeface="Arial" charset="0"/>
            </a:endParaRPr>
          </a:p>
          <a:p>
            <a:endParaRPr lang="en-US" dirty="0"/>
          </a:p>
        </p:txBody>
      </p:sp>
      <p:sp>
        <p:nvSpPr>
          <p:cNvPr id="4" name="Slide Number Placeholder 3"/>
          <p:cNvSpPr>
            <a:spLocks noGrp="1"/>
          </p:cNvSpPr>
          <p:nvPr>
            <p:ph type="sldNum" sz="quarter" idx="5"/>
          </p:nvPr>
        </p:nvSpPr>
        <p:spPr/>
        <p:txBody>
          <a:bodyPr/>
          <a:lstStyle/>
          <a:p>
            <a:fld id="{0ABF88D4-35E5-7D4F-B37F-4ADB8BA1FEE8}" type="slidenum">
              <a:rPr lang="en-US" smtClean="0"/>
              <a:t>15</a:t>
            </a:fld>
            <a:endParaRPr lang="en-US"/>
          </a:p>
        </p:txBody>
      </p:sp>
    </p:spTree>
    <p:extLst>
      <p:ext uri="{BB962C8B-B14F-4D97-AF65-F5344CB8AC3E}">
        <p14:creationId xmlns:p14="http://schemas.microsoft.com/office/powerpoint/2010/main" val="29161257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612821"/>
          </a:xfrm>
        </p:spPr>
        <p:txBody>
          <a:bodyPr/>
          <a:lstStyle/>
          <a:p>
            <a:pPr eaLnBrk="1" hangingPunct="1">
              <a:spcBef>
                <a:spcPct val="0"/>
              </a:spcBef>
              <a:spcAft>
                <a:spcPct val="50000"/>
              </a:spcAft>
              <a:defRPr/>
            </a:pPr>
            <a:r>
              <a:rPr lang="es-US" sz="1200" dirty="0">
                <a:latin typeface="Arial" charset="0"/>
              </a:rPr>
              <a:t>Los informes de crédito incluyen información que se puede dividir en cinco categorías distintas.</a:t>
            </a:r>
          </a:p>
          <a:p>
            <a:pPr eaLnBrk="1" hangingPunct="1">
              <a:spcBef>
                <a:spcPct val="0"/>
              </a:spcBef>
              <a:spcAft>
                <a:spcPct val="50000"/>
              </a:spcAft>
              <a:defRPr/>
            </a:pPr>
            <a:r>
              <a:rPr lang="es-US" sz="1200" dirty="0">
                <a:latin typeface="Arial" charset="0"/>
              </a:rPr>
              <a:t>El primero es la identificación de la información, que ayuda al prestamista a encontrar su información y ayuda a las empresas de informes de crédito añadir y actualizar la información en su archivo. Los registros de empleo no se actualizan como parte del historial de su cuenta y, por lo tanto, no son un registro preciso de su historial de trabajo, sino simplemente otra verificación de la información de su solicitud. El Código Geo es un indicador de la localización del censo según lo informado por la oficina del censo. Se agregó para ayudar a los acreedores a garantizar que cumplan con la Ley de Igualdad de Oportunidades de Crédito y la Ley de Reinversión Comunitaria.</a:t>
            </a:r>
          </a:p>
          <a:p>
            <a:pPr eaLnBrk="1" hangingPunct="1">
              <a:spcBef>
                <a:spcPct val="0"/>
              </a:spcBef>
              <a:spcAft>
                <a:spcPct val="50000"/>
              </a:spcAft>
              <a:defRPr/>
            </a:pPr>
            <a:endParaRPr lang="es-US" sz="1200" dirty="0">
              <a:latin typeface="Arial" charset="0"/>
            </a:endParaRPr>
          </a:p>
          <a:p>
            <a:pPr eaLnBrk="1" hangingPunct="1">
              <a:spcBef>
                <a:spcPct val="0"/>
              </a:spcBef>
              <a:spcAft>
                <a:spcPct val="50000"/>
              </a:spcAft>
              <a:defRPr/>
            </a:pPr>
            <a:r>
              <a:rPr lang="es-US" sz="1200" dirty="0">
                <a:latin typeface="Arial" charset="0"/>
              </a:rPr>
              <a:t>La mayoría de las empresas rutinariamente informar su información de cuenta a las tres agencias de informes de crédito y actualizar mensualmente. Esto es bueno porque el historial de su cuenta es la parte central de sus referencias financieras.</a:t>
            </a:r>
          </a:p>
          <a:p>
            <a:pPr eaLnBrk="1" hangingPunct="1">
              <a:spcBef>
                <a:spcPct val="0"/>
              </a:spcBef>
              <a:spcAft>
                <a:spcPct val="50000"/>
              </a:spcAft>
              <a:defRPr/>
            </a:pPr>
            <a:r>
              <a:rPr lang="es-US" sz="1200" dirty="0">
                <a:latin typeface="Arial" charset="0"/>
              </a:rPr>
              <a:t>Para cada cuenta, el informe de crédito mostrará su límite de crédito o saldo existente, su asociación con la cuenta y si los pagos se han hecho según lo acordado.</a:t>
            </a:r>
          </a:p>
          <a:p>
            <a:pPr eaLnBrk="1" hangingPunct="1">
              <a:spcBef>
                <a:spcPct val="0"/>
              </a:spcBef>
              <a:spcAft>
                <a:spcPct val="50000"/>
              </a:spcAft>
              <a:defRPr/>
            </a:pPr>
            <a:r>
              <a:rPr lang="es-US" sz="1200" dirty="0">
                <a:latin typeface="Arial" charset="0"/>
              </a:rPr>
              <a:t>Las presentaciones de registros públicos relacionadas con obligaciones financieras se recogen rutinariamente de tribunales federales, estatales, del condado y locales. No hay tal cosa como un buen registro público en un informe de crédito, por lo que esperamos que nunca verá uno en el suyo.</a:t>
            </a:r>
          </a:p>
          <a:p>
            <a:pPr eaLnBrk="1" hangingPunct="1">
              <a:spcBef>
                <a:spcPct val="0"/>
              </a:spcBef>
              <a:spcAft>
                <a:spcPct val="50000"/>
              </a:spcAft>
              <a:defRPr/>
            </a:pPr>
            <a:r>
              <a:rPr lang="es-US" sz="1200" dirty="0">
                <a:latin typeface="Arial" charset="0"/>
              </a:rPr>
              <a:t>Es importante recordar que las cuentas se actualizan para mostrar si pagó o satisfizo la deuda, pero no se eliminan inmediatamente cuando se pagan.</a:t>
            </a:r>
          </a:p>
          <a:p>
            <a:pPr eaLnBrk="1" hangingPunct="1">
              <a:spcBef>
                <a:spcPct val="0"/>
              </a:spcBef>
              <a:spcAft>
                <a:spcPct val="50000"/>
              </a:spcAft>
              <a:defRPr/>
            </a:pPr>
            <a:endParaRPr lang="en-US" sz="1200" dirty="0">
              <a:latin typeface="Arial" charset="0"/>
            </a:endParaRPr>
          </a:p>
          <a:p>
            <a:pPr eaLnBrk="1" hangingPunct="1">
              <a:spcBef>
                <a:spcPct val="0"/>
              </a:spcBef>
              <a:spcAft>
                <a:spcPct val="50000"/>
              </a:spcAft>
              <a:defRPr/>
            </a:pPr>
            <a:r>
              <a:rPr lang="es-US" sz="1200" dirty="0">
                <a:latin typeface="Arial" charset="0"/>
              </a:rPr>
              <a:t>Experian fue el primer reporte de crédito nacional en reportar la historia positiva de pago de renta. Ahora, pagar su renta a tiempo puede ayudarle a construir un historial de crédito. Consulte con su administrador de apartamentos para ver si informan de sus pagos. Si no es así, visite www.experian.com/buildcredithistory para saber cómo puede reportar sus pagos de alquiler a tiempo.</a:t>
            </a:r>
          </a:p>
          <a:p>
            <a:pPr eaLnBrk="1" hangingPunct="1">
              <a:spcBef>
                <a:spcPct val="0"/>
              </a:spcBef>
              <a:spcAft>
                <a:spcPct val="50000"/>
              </a:spcAft>
              <a:defRPr/>
            </a:pPr>
            <a:r>
              <a:rPr lang="es-US" sz="1200" dirty="0">
                <a:latin typeface="Arial" charset="0"/>
              </a:rPr>
              <a:t>Una investigación es un registro del hecho de que se accedió a un informe de crédito. Por lo general, muestra el nombre de la empresa solicitante, el número de cuenta, la fecha de la investigación, el tipo de investigación y, en algunos casos, la dirección de la empresa.</a:t>
            </a:r>
          </a:p>
          <a:p>
            <a:pPr eaLnBrk="1" hangingPunct="1">
              <a:spcBef>
                <a:spcPct val="0"/>
              </a:spcBef>
              <a:spcAft>
                <a:spcPct val="50000"/>
              </a:spcAft>
              <a:defRPr/>
            </a:pPr>
            <a:r>
              <a:rPr lang="es-US" sz="1200" dirty="0">
                <a:latin typeface="Arial" charset="0"/>
              </a:rPr>
              <a:t>Alentamos a los consumidores a obtener su informe en línea y la disputa en línea porque podemos ofrecer el servicio más eficiente, seguro y eficaz para ellos. Podemos enviar sus disputas y documentos electrónicos directamente al acreedor informando la cuenta y obtener respuestas de nuevo al consumidor mucho más rápidamente.</a:t>
            </a:r>
            <a:endParaRPr lang="en-US" sz="1200" dirty="0">
              <a:latin typeface="Arial" charset="0"/>
            </a:endParaRPr>
          </a:p>
        </p:txBody>
      </p:sp>
      <p:sp>
        <p:nvSpPr>
          <p:cNvPr id="4" name="Slide Number Placeholder 3"/>
          <p:cNvSpPr>
            <a:spLocks noGrp="1"/>
          </p:cNvSpPr>
          <p:nvPr>
            <p:ph type="sldNum" sz="quarter" idx="5"/>
          </p:nvPr>
        </p:nvSpPr>
        <p:spPr/>
        <p:txBody>
          <a:bodyPr/>
          <a:lstStyle/>
          <a:p>
            <a:fld id="{0ABF88D4-35E5-7D4F-B37F-4ADB8BA1FEE8}" type="slidenum">
              <a:rPr lang="en-US" smtClean="0"/>
              <a:t>16</a:t>
            </a:fld>
            <a:endParaRPr lang="en-US"/>
          </a:p>
        </p:txBody>
      </p:sp>
    </p:spTree>
    <p:extLst>
      <p:ext uri="{BB962C8B-B14F-4D97-AF65-F5344CB8AC3E}">
        <p14:creationId xmlns:p14="http://schemas.microsoft.com/office/powerpoint/2010/main" val="13394415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spcAft>
                <a:spcPct val="50000"/>
              </a:spcAft>
            </a:pPr>
            <a:r>
              <a:rPr lang="es-US" sz="1200" dirty="0">
                <a:latin typeface="Arial" charset="0"/>
              </a:rPr>
              <a:t>Esencialmente, si no es deuda relacionada, no está en su informe de crédito.</a:t>
            </a:r>
          </a:p>
          <a:p>
            <a:pPr eaLnBrk="1" hangingPunct="1">
              <a:spcBef>
                <a:spcPct val="0"/>
              </a:spcBef>
              <a:spcAft>
                <a:spcPct val="50000"/>
              </a:spcAft>
            </a:pPr>
            <a:r>
              <a:rPr lang="es-US" sz="1200" dirty="0">
                <a:latin typeface="Arial" charset="0"/>
              </a:rPr>
              <a:t>Ahora debe comprender mejor lo que realmente es en un informe de crédito y entender que un informe de crédito no informa de antecedentes penales o historial médico, o información sobre artículos específicos que compró.</a:t>
            </a:r>
          </a:p>
          <a:p>
            <a:pPr eaLnBrk="1" hangingPunct="1">
              <a:spcBef>
                <a:spcPct val="0"/>
              </a:spcBef>
              <a:spcAft>
                <a:spcPct val="50000"/>
              </a:spcAft>
            </a:pPr>
            <a:r>
              <a:rPr lang="es-US" sz="1200" dirty="0">
                <a:latin typeface="Arial" charset="0"/>
              </a:rPr>
              <a:t>Tampoco califica tu crédito. Las calificaciones de crédito no forman parte del informe de crédito. De hecho, es un proceso completamente separado. Las calificaciones se pueden calcular en el momento en que se solicita un informe de crédito o después de que el prestamista reciba el informe.</a:t>
            </a:r>
          </a:p>
          <a:p>
            <a:pPr eaLnBrk="1" hangingPunct="1">
              <a:spcBef>
                <a:spcPct val="0"/>
              </a:spcBef>
              <a:spcAft>
                <a:spcPct val="50000"/>
              </a:spcAft>
            </a:pPr>
            <a:r>
              <a:rPr lang="es-US" sz="1200" dirty="0">
                <a:latin typeface="Arial" charset="0"/>
              </a:rPr>
              <a:t>La compañía de informes de crédito recopila, actualiza e informa sus referencias, pero no hace recomendaciones sobre si debe ser aprobado o denegado.</a:t>
            </a:r>
          </a:p>
          <a:p>
            <a:pPr eaLnBrk="1" hangingPunct="1">
              <a:spcBef>
                <a:spcPct val="0"/>
              </a:spcBef>
              <a:spcAft>
                <a:spcPct val="50000"/>
              </a:spcAft>
            </a:pPr>
            <a:r>
              <a:rPr lang="es-US" sz="1200" dirty="0">
                <a:latin typeface="Arial" charset="0"/>
              </a:rPr>
              <a:t>Consulte el informe de ejemplo aquí: http://www.experian.com/assets/consumer-products/credit-educator/experian-sample-report.pdf </a:t>
            </a:r>
            <a:endParaRPr lang="en-US" dirty="0">
              <a:latin typeface="Arial" charset="0"/>
            </a:endParaRPr>
          </a:p>
          <a:p>
            <a:endParaRPr lang="en-US" dirty="0"/>
          </a:p>
        </p:txBody>
      </p:sp>
      <p:sp>
        <p:nvSpPr>
          <p:cNvPr id="4" name="Slide Number Placeholder 3"/>
          <p:cNvSpPr>
            <a:spLocks noGrp="1"/>
          </p:cNvSpPr>
          <p:nvPr>
            <p:ph type="sldNum" sz="quarter" idx="5"/>
          </p:nvPr>
        </p:nvSpPr>
        <p:spPr/>
        <p:txBody>
          <a:bodyPr/>
          <a:lstStyle/>
          <a:p>
            <a:fld id="{0ABF88D4-35E5-7D4F-B37F-4ADB8BA1FEE8}" type="slidenum">
              <a:rPr lang="en-US" smtClean="0"/>
              <a:t>17</a:t>
            </a:fld>
            <a:endParaRPr lang="en-US"/>
          </a:p>
        </p:txBody>
      </p:sp>
    </p:spTree>
    <p:extLst>
      <p:ext uri="{BB962C8B-B14F-4D97-AF65-F5344CB8AC3E}">
        <p14:creationId xmlns:p14="http://schemas.microsoft.com/office/powerpoint/2010/main" val="19232267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101193"/>
          </a:xfrm>
        </p:spPr>
        <p:txBody>
          <a:bodyPr/>
          <a:lstStyle/>
          <a:p>
            <a:r>
              <a:rPr lang="es-US" dirty="0">
                <a:latin typeface="Arial" charset="0"/>
              </a:rPr>
              <a:t>Como se mencionó anteriormente, Experian fue la primera agencia de informes de crédito que incluyó información positiva sobre el pago del alquiler en el informe de crédito.</a:t>
            </a:r>
          </a:p>
          <a:p>
            <a:endParaRPr lang="es-US" dirty="0">
              <a:latin typeface="Arial" charset="0"/>
            </a:endParaRPr>
          </a:p>
          <a:p>
            <a:r>
              <a:rPr lang="es-US" dirty="0">
                <a:latin typeface="Arial" charset="0"/>
              </a:rPr>
              <a:t>Más de 60 millones de consumidores estadounidenses tienen poca o ninguna historia de crédito.</a:t>
            </a:r>
          </a:p>
          <a:p>
            <a:endParaRPr lang="es-US" dirty="0">
              <a:latin typeface="Arial" charset="0"/>
            </a:endParaRPr>
          </a:p>
          <a:p>
            <a:r>
              <a:rPr lang="es-US" dirty="0">
                <a:latin typeface="Arial" charset="0"/>
              </a:rPr>
              <a:t>Más de 110 millones de personas alquilan su lugar de residencia. Mediante el reporte de historial de pago de alquiler positivo, aquellos con poco o ningún informe de crédito son capaces de construir un historial de crédito positivo.</a:t>
            </a:r>
          </a:p>
          <a:p>
            <a:endParaRPr lang="es-US" dirty="0">
              <a:latin typeface="Arial" charset="0"/>
            </a:endParaRPr>
          </a:p>
          <a:p>
            <a:r>
              <a:rPr lang="es-US" dirty="0">
                <a:latin typeface="Arial" charset="0"/>
              </a:rPr>
              <a:t>Con un historial de crédito establecido, podrían acceder al crédito tradicional a un costo menor, ayudando a romper el ciclo de la deuda y las fuentes de alto costo de crédito como los préstamos de día de pago.</a:t>
            </a:r>
          </a:p>
          <a:p>
            <a:endParaRPr lang="es-US" dirty="0">
              <a:latin typeface="Arial" charset="0"/>
            </a:endParaRPr>
          </a:p>
          <a:p>
            <a:r>
              <a:rPr lang="es-US" dirty="0">
                <a:latin typeface="Arial" charset="0"/>
              </a:rPr>
              <a:t>Pagar alquiler es como pagar cuentas de crédito y sirve para evaluar el riesgo de préstamo. La inclusión de la información positiva de pago de alquiler en el informe de crédito de una persona ayudará a los prestamistas a identificar a las personas cuyas solicitudes deben ser aprobadas cuando carecen de historial crediticio tradicional.</a:t>
            </a:r>
          </a:p>
          <a:p>
            <a:endParaRPr lang="es-US" dirty="0">
              <a:latin typeface="Arial" charset="0"/>
            </a:endParaRPr>
          </a:p>
          <a:p>
            <a:r>
              <a:rPr lang="es-US" dirty="0">
                <a:latin typeface="Arial" charset="0"/>
              </a:rPr>
              <a:t>En el pasado, la información negativa como términos de arrendamiento no cumplidos encontraron su camino en los informes de crédito como cuentas de cobro. Las personas responsables de hacer sus pagos de alquiler a tiempo no fueron capaces de construir un historial de crédito positivo. Ahora pueden. </a:t>
            </a:r>
            <a:endParaRPr lang="en-GB" b="0" baseline="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0ABF88D4-35E5-7D4F-B37F-4ADB8BA1FEE8}" type="slidenum">
              <a:rPr lang="en-US" smtClean="0"/>
              <a:t>18</a:t>
            </a:fld>
            <a:endParaRPr lang="en-US"/>
          </a:p>
        </p:txBody>
      </p:sp>
    </p:spTree>
    <p:extLst>
      <p:ext uri="{BB962C8B-B14F-4D97-AF65-F5344CB8AC3E}">
        <p14:creationId xmlns:p14="http://schemas.microsoft.com/office/powerpoint/2010/main" val="26843036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s-US" sz="1200" kern="1200" dirty="0">
                <a:solidFill>
                  <a:schemeClr val="tx1"/>
                </a:solidFill>
                <a:effectLst/>
                <a:latin typeface="Arial" pitchFamily="34" charset="0"/>
                <a:ea typeface="+mn-ea"/>
                <a:cs typeface="+mn-cs"/>
              </a:rPr>
              <a:t>Un estudio analizó cómo la adición de la línea comercial de alquiler positiva afecta a los residentes que viven en viviendas subvencionadas. Tomamos un subconjunto de los datos en </a:t>
            </a:r>
            <a:r>
              <a:rPr lang="es-US" sz="1200" kern="1200" dirty="0" err="1">
                <a:solidFill>
                  <a:schemeClr val="tx1"/>
                </a:solidFill>
                <a:effectLst/>
                <a:latin typeface="Arial" pitchFamily="34" charset="0"/>
                <a:ea typeface="+mn-ea"/>
                <a:cs typeface="+mn-cs"/>
              </a:rPr>
              <a:t>RentBureau</a:t>
            </a:r>
            <a:r>
              <a:rPr lang="es-US" sz="1200" kern="1200" dirty="0">
                <a:solidFill>
                  <a:schemeClr val="tx1"/>
                </a:solidFill>
                <a:effectLst/>
                <a:latin typeface="Arial" pitchFamily="34" charset="0"/>
                <a:ea typeface="+mn-ea"/>
                <a:cs typeface="+mn-cs"/>
              </a:rPr>
              <a:t>, unos 20.000 arrendamientos, y simulamos la adición de estos contratos de arrendamiento al archivo de crédito de Experian. Todos los arrendamientos en el estudio recibieron subsidios de vivienda y mostraron un comportamiento positivo de pago por arrendamiento. Éstos son algunos de los hallazgos clave del estudio.</a:t>
            </a:r>
          </a:p>
          <a:p>
            <a:pPr>
              <a:defRPr/>
            </a:pPr>
            <a:r>
              <a:rPr lang="es-US" sz="1200" kern="1200" dirty="0">
                <a:solidFill>
                  <a:schemeClr val="tx1"/>
                </a:solidFill>
                <a:effectLst/>
                <a:latin typeface="Arial" pitchFamily="34" charset="0"/>
                <a:ea typeface="+mn-ea"/>
                <a:cs typeface="+mn-cs"/>
              </a:rPr>
              <a:t>Antes de la adición de la </a:t>
            </a:r>
            <a:r>
              <a:rPr lang="es-US" sz="1200" kern="1200" dirty="0" err="1">
                <a:solidFill>
                  <a:schemeClr val="tx1"/>
                </a:solidFill>
                <a:effectLst/>
                <a:latin typeface="Arial" pitchFamily="34" charset="0"/>
                <a:ea typeface="+mn-ea"/>
                <a:cs typeface="+mn-cs"/>
              </a:rPr>
              <a:t>tradeline</a:t>
            </a:r>
            <a:r>
              <a:rPr lang="es-US" sz="1200" kern="1200" dirty="0">
                <a:solidFill>
                  <a:schemeClr val="tx1"/>
                </a:solidFill>
                <a:effectLst/>
                <a:latin typeface="Arial" pitchFamily="34" charset="0"/>
                <a:ea typeface="+mn-ea"/>
                <a:cs typeface="+mn-cs"/>
              </a:rPr>
              <a:t> de alquiler, el 11% de la población del estudio no tenía un archivo de crédito y no tenía una puntuación de crédito. Después de la adición de la línea comercial de alquiler, el 100% de estas personas tenían un archivo de crédito y se convirtió en puntuación mediante VantageScore.</a:t>
            </a:r>
          </a:p>
          <a:p>
            <a:pPr>
              <a:defRPr/>
            </a:pPr>
            <a:r>
              <a:rPr lang="es-US" sz="1200" kern="1200" dirty="0">
                <a:solidFill>
                  <a:schemeClr val="tx1"/>
                </a:solidFill>
                <a:effectLst/>
                <a:latin typeface="Arial" pitchFamily="34" charset="0"/>
                <a:ea typeface="+mn-ea"/>
                <a:cs typeface="+mn-cs"/>
              </a:rPr>
              <a:t>A continuación, analizamos cómo la adición de los pagos de alquiler impactó el número de personas en las categorías de alto riesgo, no primo (o cercana al primo) y primas. El número de residentes en la categoría </a:t>
            </a:r>
            <a:r>
              <a:rPr lang="es-US" sz="1200" kern="1200" dirty="0" err="1">
                <a:solidFill>
                  <a:schemeClr val="tx1"/>
                </a:solidFill>
                <a:effectLst/>
                <a:latin typeface="Arial" pitchFamily="34" charset="0"/>
                <a:ea typeface="+mn-ea"/>
                <a:cs typeface="+mn-cs"/>
              </a:rPr>
              <a:t>subprime</a:t>
            </a:r>
            <a:r>
              <a:rPr lang="es-US" sz="1200" kern="1200" dirty="0">
                <a:solidFill>
                  <a:schemeClr val="tx1"/>
                </a:solidFill>
                <a:effectLst/>
                <a:latin typeface="Arial" pitchFamily="34" charset="0"/>
                <a:ea typeface="+mn-ea"/>
                <a:cs typeface="+mn-cs"/>
              </a:rPr>
              <a:t> disminuyó 19% con la línea comercial de alquiler.</a:t>
            </a:r>
          </a:p>
          <a:p>
            <a:pPr>
              <a:defRPr/>
            </a:pPr>
            <a:r>
              <a:rPr lang="es-US" sz="1200" kern="1200" dirty="0">
                <a:solidFill>
                  <a:schemeClr val="tx1"/>
                </a:solidFill>
                <a:effectLst/>
                <a:latin typeface="Arial" pitchFamily="34" charset="0"/>
                <a:ea typeface="+mn-ea"/>
                <a:cs typeface="+mn-cs"/>
              </a:rPr>
              <a:t>También miramos el cambio total de la puntuación de crédito de individuos con la </a:t>
            </a:r>
            <a:r>
              <a:rPr lang="es-US" sz="1200" kern="1200" dirty="0" err="1">
                <a:solidFill>
                  <a:schemeClr val="tx1"/>
                </a:solidFill>
                <a:effectLst/>
                <a:latin typeface="Arial" pitchFamily="34" charset="0"/>
                <a:ea typeface="+mn-ea"/>
                <a:cs typeface="+mn-cs"/>
              </a:rPr>
              <a:t>tradeline</a:t>
            </a:r>
            <a:r>
              <a:rPr lang="es-US" sz="1200" kern="1200" dirty="0">
                <a:solidFill>
                  <a:schemeClr val="tx1"/>
                </a:solidFill>
                <a:effectLst/>
                <a:latin typeface="Arial" pitchFamily="34" charset="0"/>
                <a:ea typeface="+mn-ea"/>
                <a:cs typeface="+mn-cs"/>
              </a:rPr>
              <a:t> de alquiler simulado en el archivo. Noventa y cinco por ciento de los participantes del estudio experimentó un aumento de la puntuación o no cambio de puntuación después de la adición de la historia de alquiler.</a:t>
            </a:r>
          </a:p>
          <a:p>
            <a:pPr>
              <a:defRPr/>
            </a:pPr>
            <a:r>
              <a:rPr lang="es-US" sz="1200" kern="1200" dirty="0">
                <a:solidFill>
                  <a:schemeClr val="tx1"/>
                </a:solidFill>
                <a:effectLst/>
                <a:latin typeface="Arial" pitchFamily="34" charset="0"/>
                <a:ea typeface="+mn-ea"/>
                <a:cs typeface="+mn-cs"/>
              </a:rPr>
              <a:t>Para obtener más información sobre la construcción de historial de crédito mediante pagos de alquiler visite www.experian.com/buildcredithistory.</a:t>
            </a:r>
            <a:endParaRPr lang="en-GB" b="0" baseline="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0ABF88D4-35E5-7D4F-B37F-4ADB8BA1FEE8}" type="slidenum">
              <a:rPr lang="en-US" smtClean="0"/>
              <a:t>19</a:t>
            </a:fld>
            <a:endParaRPr lang="en-US"/>
          </a:p>
        </p:txBody>
      </p:sp>
    </p:spTree>
    <p:extLst>
      <p:ext uri="{BB962C8B-B14F-4D97-AF65-F5344CB8AC3E}">
        <p14:creationId xmlns:p14="http://schemas.microsoft.com/office/powerpoint/2010/main" val="2940877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BF88D4-35E5-7D4F-B37F-4ADB8BA1FEE8}" type="slidenum">
              <a:rPr lang="en-US" smtClean="0"/>
              <a:t>2</a:t>
            </a:fld>
            <a:endParaRPr lang="en-US"/>
          </a:p>
        </p:txBody>
      </p:sp>
    </p:spTree>
    <p:extLst>
      <p:ext uri="{BB962C8B-B14F-4D97-AF65-F5344CB8AC3E}">
        <p14:creationId xmlns:p14="http://schemas.microsoft.com/office/powerpoint/2010/main" val="12667645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BF88D4-35E5-7D4F-B37F-4ADB8BA1FEE8}" type="slidenum">
              <a:rPr lang="en-US" smtClean="0"/>
              <a:t>20</a:t>
            </a:fld>
            <a:endParaRPr lang="en-US"/>
          </a:p>
        </p:txBody>
      </p:sp>
    </p:spTree>
    <p:extLst>
      <p:ext uri="{BB962C8B-B14F-4D97-AF65-F5344CB8AC3E}">
        <p14:creationId xmlns:p14="http://schemas.microsoft.com/office/powerpoint/2010/main" val="22542574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kern="1200" dirty="0">
                <a:solidFill>
                  <a:schemeClr val="tx1"/>
                </a:solidFill>
                <a:effectLst/>
                <a:latin typeface="Arial" pitchFamily="34" charset="0"/>
                <a:ea typeface="+mn-ea"/>
                <a:cs typeface="+mn-cs"/>
              </a:rPr>
              <a:t>Aunque no es necesario, alentamos a las personas a obtener una copia actual de su informe personal antes de iniciar el proceso de disputa. De hecho, le daremos un informe gratis si no tiene uno.</a:t>
            </a:r>
          </a:p>
          <a:p>
            <a:endParaRPr lang="es-US" sz="1200" b="0" i="0" kern="1200" dirty="0">
              <a:solidFill>
                <a:schemeClr val="tx1"/>
              </a:solidFill>
              <a:effectLst/>
              <a:latin typeface="Arial" pitchFamily="34" charset="0"/>
              <a:ea typeface="+mn-ea"/>
              <a:cs typeface="+mn-cs"/>
            </a:endParaRPr>
          </a:p>
          <a:p>
            <a:r>
              <a:rPr lang="es-US" sz="1200" b="0" i="0" kern="1200" dirty="0">
                <a:solidFill>
                  <a:schemeClr val="tx1"/>
                </a:solidFill>
                <a:effectLst/>
                <a:latin typeface="Arial" pitchFamily="34" charset="0"/>
                <a:ea typeface="+mn-ea"/>
                <a:cs typeface="+mn-cs"/>
              </a:rPr>
              <a:t>Simplemente visite www.experian.com/dispute y proporcione la información solicitada. Experian proporcionará un informe gratuito al instante en línea. Si ya tiene un informe personal actual, puede simplemente ingresar su número de informe para iniciar el proceso de disputa.</a:t>
            </a:r>
          </a:p>
          <a:p>
            <a:endParaRPr lang="es-US" sz="1200" b="0" i="0" kern="1200" dirty="0">
              <a:solidFill>
                <a:schemeClr val="tx1"/>
              </a:solidFill>
              <a:effectLst/>
              <a:latin typeface="Arial" pitchFamily="34" charset="0"/>
              <a:ea typeface="+mn-ea"/>
              <a:cs typeface="+mn-cs"/>
            </a:endParaRPr>
          </a:p>
          <a:p>
            <a:r>
              <a:rPr lang="es-US" sz="1200" b="0" i="0" kern="1200" dirty="0">
                <a:solidFill>
                  <a:schemeClr val="tx1"/>
                </a:solidFill>
                <a:effectLst/>
                <a:latin typeface="Arial" pitchFamily="34" charset="0"/>
                <a:ea typeface="+mn-ea"/>
                <a:cs typeface="+mn-cs"/>
              </a:rPr>
              <a:t>También puede obtener su informe anual de crédito gratis en annualcreditreport.com o si ha recibido un aviso de acción adversa, también puede solicitar una copia gratuita de su informe de crédito en experian.com/</a:t>
            </a:r>
            <a:r>
              <a:rPr lang="es-US" sz="1200" b="0" i="0" kern="1200" dirty="0" err="1">
                <a:solidFill>
                  <a:schemeClr val="tx1"/>
                </a:solidFill>
                <a:effectLst/>
                <a:latin typeface="Arial" pitchFamily="34" charset="0"/>
                <a:ea typeface="+mn-ea"/>
                <a:cs typeface="+mn-cs"/>
              </a:rPr>
              <a:t>reportaccess</a:t>
            </a:r>
            <a:r>
              <a:rPr lang="es-US" sz="1200" b="0" i="0" kern="1200" dirty="0">
                <a:solidFill>
                  <a:schemeClr val="tx1"/>
                </a:solidFill>
                <a:effectLst/>
                <a:latin typeface="Arial" pitchFamily="34" charset="0"/>
                <a:ea typeface="+mn-ea"/>
                <a:cs typeface="+mn-cs"/>
              </a:rPr>
              <a:t>.</a:t>
            </a:r>
          </a:p>
          <a:p>
            <a:endParaRPr lang="es-US" sz="1200" b="0" i="0" kern="1200" dirty="0">
              <a:solidFill>
                <a:schemeClr val="tx1"/>
              </a:solidFill>
              <a:effectLst/>
              <a:latin typeface="Arial" pitchFamily="34" charset="0"/>
              <a:ea typeface="+mn-ea"/>
              <a:cs typeface="+mn-cs"/>
            </a:endParaRPr>
          </a:p>
          <a:p>
            <a:r>
              <a:rPr lang="es-US" sz="1200" b="0" i="0" kern="1200" dirty="0">
                <a:solidFill>
                  <a:schemeClr val="tx1"/>
                </a:solidFill>
                <a:effectLst/>
                <a:latin typeface="Arial" pitchFamily="34" charset="0"/>
                <a:ea typeface="+mn-ea"/>
                <a:cs typeface="+mn-cs"/>
              </a:rPr>
              <a:t>Disputar en línea es fácil y seguro. Simplemente haga clic en "disputa" junto al elemento que desea disputar y siga las instrucciones. Cuando termine de enviar sus disputas junto con los documentos que cargue.</a:t>
            </a:r>
          </a:p>
          <a:p>
            <a:endParaRPr lang="es-US" sz="1200" b="0" i="0" kern="1200" dirty="0">
              <a:solidFill>
                <a:schemeClr val="tx1"/>
              </a:solidFill>
              <a:effectLst/>
              <a:latin typeface="Arial" pitchFamily="34" charset="0"/>
              <a:ea typeface="+mn-ea"/>
              <a:cs typeface="+mn-cs"/>
            </a:endParaRPr>
          </a:p>
          <a:p>
            <a:r>
              <a:rPr lang="es-US" sz="1200" b="0" i="0" kern="1200" dirty="0">
                <a:solidFill>
                  <a:schemeClr val="tx1"/>
                </a:solidFill>
                <a:effectLst/>
                <a:latin typeface="Arial" pitchFamily="34" charset="0"/>
                <a:ea typeface="+mn-ea"/>
                <a:cs typeface="+mn-cs"/>
              </a:rPr>
              <a:t>Al disputar la información, asegúrese de que es específico sobre el problema. Por ejemplo, "la cuenta no es mía", "el pago nunca llegó tarde" o "la cuenta es fraudulenta" ayuda a Experian a comunicar la razón exacta de su disputa a la fuente de la información.</a:t>
            </a:r>
            <a:endParaRPr lang="en-US" sz="1200" b="0" i="0" kern="1200" dirty="0">
              <a:solidFill>
                <a:schemeClr val="tx1"/>
              </a:solidFill>
              <a:effectLst/>
              <a:latin typeface="Arial" pitchFamily="34" charset="0"/>
              <a:ea typeface="+mn-ea"/>
              <a:cs typeface="+mn-cs"/>
            </a:endParaRPr>
          </a:p>
        </p:txBody>
      </p:sp>
      <p:sp>
        <p:nvSpPr>
          <p:cNvPr id="4" name="Slide Number Placeholder 3"/>
          <p:cNvSpPr>
            <a:spLocks noGrp="1"/>
          </p:cNvSpPr>
          <p:nvPr>
            <p:ph type="sldNum" sz="quarter" idx="5"/>
          </p:nvPr>
        </p:nvSpPr>
        <p:spPr/>
        <p:txBody>
          <a:bodyPr/>
          <a:lstStyle/>
          <a:p>
            <a:fld id="{0ABF88D4-35E5-7D4F-B37F-4ADB8BA1FEE8}" type="slidenum">
              <a:rPr lang="en-US" smtClean="0"/>
              <a:t>21</a:t>
            </a:fld>
            <a:endParaRPr lang="en-US"/>
          </a:p>
        </p:txBody>
      </p:sp>
    </p:spTree>
    <p:extLst>
      <p:ext uri="{BB962C8B-B14F-4D97-AF65-F5344CB8AC3E}">
        <p14:creationId xmlns:p14="http://schemas.microsoft.com/office/powerpoint/2010/main" val="38742927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s-US" sz="1200" dirty="0">
                <a:latin typeface="Arial" charset="0"/>
              </a:rPr>
              <a:t>Usted no está realmente disputando la información con la compañía de informes de crédito. En su lugar, Experian está actuando en su nombre para pedir al prestamista que verifique la información que está reportando.</a:t>
            </a:r>
          </a:p>
          <a:p>
            <a:pPr eaLnBrk="1" hangingPunct="1">
              <a:spcBef>
                <a:spcPct val="0"/>
              </a:spcBef>
            </a:pPr>
            <a:r>
              <a:rPr lang="es-US" sz="1200" dirty="0">
                <a:latin typeface="Arial" charset="0"/>
              </a:rPr>
              <a:t> </a:t>
            </a:r>
          </a:p>
          <a:p>
            <a:pPr eaLnBrk="1" hangingPunct="1">
              <a:spcBef>
                <a:spcPct val="0"/>
              </a:spcBef>
            </a:pPr>
            <a:r>
              <a:rPr lang="es-US" sz="1200" dirty="0">
                <a:latin typeface="Arial" charset="0"/>
              </a:rPr>
              <a:t>A través del sistema automatizado de disputa, también están obligados a copiar los tres sistemas nacionales en cualquier cambio resultante de la disputa.</a:t>
            </a:r>
          </a:p>
          <a:p>
            <a:pPr eaLnBrk="1" hangingPunct="1">
              <a:spcBef>
                <a:spcPct val="0"/>
              </a:spcBef>
            </a:pPr>
            <a:endParaRPr lang="es-US" sz="1200" dirty="0">
              <a:latin typeface="Arial" charset="0"/>
            </a:endParaRPr>
          </a:p>
          <a:p>
            <a:pPr eaLnBrk="1" hangingPunct="1">
              <a:spcBef>
                <a:spcPct val="0"/>
              </a:spcBef>
            </a:pPr>
            <a:r>
              <a:rPr lang="es-US" sz="1200" dirty="0">
                <a:latin typeface="Arial" charset="0"/>
              </a:rPr>
              <a:t>Experian está obligado por ley a permitir que el acreedor de hasta 30 días para responder a una disputa, por lo que debe decir a los consumidores para permitir que 30 días a partir de la fecha de la disputa se recibe. Sin embargo, el tiempo medio de procesamiento es mucho más corto.</a:t>
            </a:r>
          </a:p>
          <a:p>
            <a:pPr eaLnBrk="1" hangingPunct="1">
              <a:spcBef>
                <a:spcPct val="0"/>
              </a:spcBef>
            </a:pPr>
            <a:endParaRPr lang="es-US" sz="1200" dirty="0">
              <a:latin typeface="Arial" charset="0"/>
            </a:endParaRPr>
          </a:p>
          <a:p>
            <a:pPr eaLnBrk="1" hangingPunct="1">
              <a:spcBef>
                <a:spcPct val="0"/>
              </a:spcBef>
            </a:pPr>
            <a:r>
              <a:rPr lang="es-US" sz="1200" dirty="0">
                <a:latin typeface="Arial" charset="0"/>
              </a:rPr>
              <a:t>Si usted y el acreedor no pueden llegar a un acuerdo sobre el estado de un pago o cuenta, Experian le anima a agregar una "declaración de disputa" a su historial de crédito. Una declaración de disputa le permite compartir su perspectiva sobre el tema. Las declaraciones se proporcionan cada vez que se solicita su informe de crédito.</a:t>
            </a:r>
            <a:endParaRPr lang="en-US" sz="1200" dirty="0">
              <a:latin typeface="Arial" charset="0"/>
            </a:endParaRPr>
          </a:p>
        </p:txBody>
      </p:sp>
      <p:sp>
        <p:nvSpPr>
          <p:cNvPr id="4" name="Slide Number Placeholder 3"/>
          <p:cNvSpPr>
            <a:spLocks noGrp="1"/>
          </p:cNvSpPr>
          <p:nvPr>
            <p:ph type="sldNum" sz="quarter" idx="5"/>
          </p:nvPr>
        </p:nvSpPr>
        <p:spPr/>
        <p:txBody>
          <a:bodyPr/>
          <a:lstStyle/>
          <a:p>
            <a:fld id="{0ABF88D4-35E5-7D4F-B37F-4ADB8BA1FEE8}" type="slidenum">
              <a:rPr lang="en-US" smtClean="0"/>
              <a:t>22</a:t>
            </a:fld>
            <a:endParaRPr lang="en-US"/>
          </a:p>
        </p:txBody>
      </p:sp>
    </p:spTree>
    <p:extLst>
      <p:ext uri="{BB962C8B-B14F-4D97-AF65-F5344CB8AC3E}">
        <p14:creationId xmlns:p14="http://schemas.microsoft.com/office/powerpoint/2010/main" val="3044192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spcAft>
                <a:spcPct val="50000"/>
              </a:spcAft>
            </a:pPr>
            <a:r>
              <a:rPr lang="es-US" sz="1200" dirty="0">
                <a:latin typeface="Arial" charset="0"/>
              </a:rPr>
              <a:t>La mayoría de la información negativa, como los pagos atrasados, permanecen siete años a partir de la "fecha original de morosidad" de la cuenta, que es la fecha en que el pago fue primero tarde. Ninguna otra fecha o actividad de pago afecta cuando dicha información se elimina.</a:t>
            </a:r>
          </a:p>
          <a:p>
            <a:pPr eaLnBrk="1" hangingPunct="1">
              <a:spcBef>
                <a:spcPct val="0"/>
              </a:spcBef>
              <a:spcAft>
                <a:spcPct val="50000"/>
              </a:spcAft>
            </a:pPr>
            <a:r>
              <a:rPr lang="es-US" sz="1200" dirty="0">
                <a:latin typeface="Arial" charset="0"/>
              </a:rPr>
              <a:t>Hay una percepción errónea de que las cuentas de cobro se eliminan en función de la fecha del último pago. De hecho, la fecha de incumplimiento original de la cuenta original determina cuándo se eliminarán las cuentas de cobro. Realizar un pago o pagar la cantidad total no restablecerá el reloj.</a:t>
            </a:r>
          </a:p>
          <a:p>
            <a:pPr eaLnBrk="1" hangingPunct="1">
              <a:spcBef>
                <a:spcPct val="0"/>
              </a:spcBef>
              <a:spcAft>
                <a:spcPct val="50000"/>
              </a:spcAft>
            </a:pPr>
            <a:r>
              <a:rPr lang="es-US" sz="1200" dirty="0">
                <a:latin typeface="Arial" charset="0"/>
              </a:rPr>
              <a:t>Los tiempos de borrado de los elementos del registro público se basan en la fecha de presentación.</a:t>
            </a:r>
          </a:p>
          <a:p>
            <a:pPr eaLnBrk="1" hangingPunct="1">
              <a:spcBef>
                <a:spcPct val="0"/>
              </a:spcBef>
              <a:spcAft>
                <a:spcPct val="50000"/>
              </a:spcAft>
            </a:pPr>
            <a:r>
              <a:rPr lang="es-US" sz="1200" dirty="0">
                <a:latin typeface="Arial" charset="0"/>
              </a:rPr>
              <a:t>Capítulo 13 de bancarrota podría permanecer 10 años por ley, pero la política de Experian es eliminarlo 7 años desde la fecha de presentación, ya que requiere al menos un reembolso parcial de las deudas.</a:t>
            </a:r>
          </a:p>
          <a:p>
            <a:pPr eaLnBrk="1" hangingPunct="1">
              <a:spcBef>
                <a:spcPct val="0"/>
              </a:spcBef>
              <a:spcAft>
                <a:spcPct val="50000"/>
              </a:spcAft>
            </a:pPr>
            <a:r>
              <a:rPr lang="es-US" sz="1200" dirty="0">
                <a:latin typeface="Arial" charset="0"/>
              </a:rPr>
              <a:t>Los asesores financieros a menudo dicen a los consumidores a obtener sus informes y asegurarse de que la información obsoleta no se informa. No entienden que las purgas son un proceso automatizado. Los consumidores no tienen que contactar a Experian y solicitar supresiones.</a:t>
            </a:r>
          </a:p>
          <a:p>
            <a:pPr eaLnBrk="1" hangingPunct="1">
              <a:spcBef>
                <a:spcPct val="0"/>
              </a:spcBef>
              <a:spcAft>
                <a:spcPct val="50000"/>
              </a:spcAft>
            </a:pPr>
            <a:r>
              <a:rPr lang="es-US" sz="1200" dirty="0">
                <a:latin typeface="Arial" charset="0"/>
              </a:rPr>
              <a:t>Las consultas pueden permanecer hasta por dos años.</a:t>
            </a:r>
            <a:endParaRPr lang="en-GB" b="0" baseline="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0ABF88D4-35E5-7D4F-B37F-4ADB8BA1FEE8}" type="slidenum">
              <a:rPr lang="en-US" smtClean="0"/>
              <a:t>23</a:t>
            </a:fld>
            <a:endParaRPr lang="en-US"/>
          </a:p>
        </p:txBody>
      </p:sp>
    </p:spTree>
    <p:extLst>
      <p:ext uri="{BB962C8B-B14F-4D97-AF65-F5344CB8AC3E}">
        <p14:creationId xmlns:p14="http://schemas.microsoft.com/office/powerpoint/2010/main" val="38229866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558393"/>
          </a:xfrm>
        </p:spPr>
        <p:txBody>
          <a:bodyPr/>
          <a:lstStyle/>
          <a:p>
            <a:pPr eaLnBrk="1" hangingPunct="1">
              <a:spcBef>
                <a:spcPct val="0"/>
              </a:spcBef>
              <a:spcAft>
                <a:spcPct val="50000"/>
              </a:spcAft>
            </a:pPr>
            <a:r>
              <a:rPr lang="es-US" sz="1200" dirty="0">
                <a:latin typeface="Arial" charset="0"/>
              </a:rPr>
              <a:t>Estos son algunos de los mitos más comunes y nocivos sobre la información de crédito.</a:t>
            </a:r>
          </a:p>
          <a:p>
            <a:pPr marL="171450" indent="-171450" eaLnBrk="1" hangingPunct="1">
              <a:spcBef>
                <a:spcPct val="0"/>
              </a:spcBef>
              <a:spcAft>
                <a:spcPct val="50000"/>
              </a:spcAft>
              <a:buFont typeface="Arial" panose="020B0604020202020204" pitchFamily="34" charset="0"/>
              <a:buChar char="•"/>
            </a:pPr>
            <a:r>
              <a:rPr lang="es-US" sz="1200" dirty="0">
                <a:latin typeface="Arial" charset="0"/>
              </a:rPr>
              <a:t>Un informe de crédito es una historia. Los consumidores a menudo pagan una deuda y luego exigen que la retiremos por completo. El pago faltado todavía es parte de su historia.</a:t>
            </a:r>
          </a:p>
          <a:p>
            <a:pPr marL="171450" indent="-171450" eaLnBrk="1" hangingPunct="1">
              <a:spcBef>
                <a:spcPct val="0"/>
              </a:spcBef>
              <a:spcAft>
                <a:spcPct val="50000"/>
              </a:spcAft>
              <a:buFont typeface="Arial" panose="020B0604020202020204" pitchFamily="34" charset="0"/>
              <a:buChar char="•"/>
            </a:pPr>
            <a:r>
              <a:rPr lang="es-US" sz="1200" dirty="0">
                <a:latin typeface="Arial" charset="0"/>
              </a:rPr>
              <a:t>Se requieren cartas de acción adversa para informar a los consumidores que la compañía de informes de crédito no tomó la decisión.</a:t>
            </a:r>
          </a:p>
          <a:p>
            <a:pPr marL="171450" indent="-171450" eaLnBrk="1" hangingPunct="1">
              <a:spcBef>
                <a:spcPct val="0"/>
              </a:spcBef>
              <a:spcAft>
                <a:spcPct val="50000"/>
              </a:spcAft>
              <a:buFont typeface="Arial" panose="020B0604020202020204" pitchFamily="34" charset="0"/>
              <a:buChar char="•"/>
            </a:pPr>
            <a:r>
              <a:rPr lang="es-US" sz="1200" dirty="0">
                <a:latin typeface="Arial" charset="0"/>
              </a:rPr>
              <a:t>Si su nombre está en una cuenta conjunta, es su deuda no importa quién obtuvo las mercancías. El término "conjunto" significa que usted comparte plena responsabilidad por la deuda bajo los términos del contrato de tarjeta de crédito. Para los préstamos a plazos, el término "avalista" significa lo mismo.</a:t>
            </a:r>
          </a:p>
          <a:p>
            <a:pPr marL="171450" indent="-171450" eaLnBrk="1" hangingPunct="1">
              <a:spcBef>
                <a:spcPct val="0"/>
              </a:spcBef>
              <a:spcAft>
                <a:spcPct val="50000"/>
              </a:spcAft>
              <a:buFont typeface="Arial" panose="020B0604020202020204" pitchFamily="34" charset="0"/>
              <a:buChar char="•"/>
            </a:pPr>
            <a:r>
              <a:rPr lang="es-US" sz="1200" dirty="0">
                <a:latin typeface="Arial" charset="0"/>
              </a:rPr>
              <a:t>Un decreto de divorcio representa un acuerdo entre los cónyuges separadores. No altera sus obligaciones con los acreedores. Debe cerrar cuentas conjuntas o eliminar su nombre, si es posible, de la cuenta contactando al acreedor. El acreedor debe aceptar cambiar el contrato para eliminar su responsabilidad de la cuenta. Esto normalmente requiere la refinanciación de una hipoteca, que requiere que el nuevo propietario para calificar en sus ingresos individuales.</a:t>
            </a:r>
          </a:p>
          <a:p>
            <a:pPr marL="171450" indent="-171450" eaLnBrk="1" hangingPunct="1">
              <a:spcBef>
                <a:spcPct val="0"/>
              </a:spcBef>
              <a:spcAft>
                <a:spcPct val="50000"/>
              </a:spcAft>
              <a:buFont typeface="Arial" panose="020B0604020202020204" pitchFamily="34" charset="0"/>
              <a:buChar char="•"/>
            </a:pPr>
            <a:r>
              <a:rPr lang="es-US" sz="1200" dirty="0">
                <a:latin typeface="Arial" charset="0"/>
              </a:rPr>
              <a:t>Sólo se requiere permiso por escrito para los informes solicitados con fines laborales. Sin embargo, en la mayoría de los casos, los detalles de la solicitud indican que al completarla le está dando al prestamista permiso para revisar su informe de crédito.</a:t>
            </a:r>
          </a:p>
          <a:p>
            <a:pPr marL="171450" indent="-171450" eaLnBrk="1" hangingPunct="1">
              <a:spcBef>
                <a:spcPct val="0"/>
              </a:spcBef>
              <a:spcAft>
                <a:spcPct val="50000"/>
              </a:spcAft>
              <a:buFont typeface="Arial" panose="020B0604020202020204" pitchFamily="34" charset="0"/>
              <a:buChar char="•"/>
            </a:pPr>
            <a:r>
              <a:rPr lang="es-US" sz="1200" dirty="0">
                <a:latin typeface="Arial" charset="0"/>
              </a:rPr>
              <a:t>Las consultas tienen un impacto mínimo en todos los casos, pero las consultas resultantes del acceso a su propio informe o de las ofertas </a:t>
            </a:r>
            <a:r>
              <a:rPr lang="es-US" sz="1200" dirty="0" err="1">
                <a:latin typeface="Arial" charset="0"/>
              </a:rPr>
              <a:t>pre-aprovadas</a:t>
            </a:r>
            <a:r>
              <a:rPr lang="es-US" sz="1200" dirty="0">
                <a:latin typeface="Arial" charset="0"/>
              </a:rPr>
              <a:t> se muestran sólo a usted y no puede ser visto o calificado por otros.</a:t>
            </a:r>
          </a:p>
          <a:p>
            <a:pPr marL="171450" indent="-171450" eaLnBrk="1" hangingPunct="1">
              <a:spcBef>
                <a:spcPct val="0"/>
              </a:spcBef>
              <a:spcAft>
                <a:spcPct val="50000"/>
              </a:spcAft>
              <a:buFont typeface="Arial" panose="020B0604020202020204" pitchFamily="34" charset="0"/>
              <a:buChar char="•"/>
            </a:pPr>
            <a:r>
              <a:rPr lang="es-US" sz="1200" dirty="0">
                <a:latin typeface="Arial" charset="0"/>
              </a:rPr>
              <a:t>Tal vez el mito más omnipresente de todo es que las calificaciones de crédito son parte de un informe de crédito. Ellos no son. Más información sobre las puntuaciones de riesgo sigue. . .</a:t>
            </a:r>
            <a:endParaRPr lang="en-US" sz="1200" dirty="0">
              <a:latin typeface="Arial" charset="0"/>
            </a:endParaRPr>
          </a:p>
        </p:txBody>
      </p:sp>
      <p:sp>
        <p:nvSpPr>
          <p:cNvPr id="4" name="Slide Number Placeholder 3"/>
          <p:cNvSpPr>
            <a:spLocks noGrp="1"/>
          </p:cNvSpPr>
          <p:nvPr>
            <p:ph type="sldNum" sz="quarter" idx="5"/>
          </p:nvPr>
        </p:nvSpPr>
        <p:spPr/>
        <p:txBody>
          <a:bodyPr/>
          <a:lstStyle/>
          <a:p>
            <a:fld id="{0ABF88D4-35E5-7D4F-B37F-4ADB8BA1FEE8}" type="slidenum">
              <a:rPr lang="en-US" smtClean="0"/>
              <a:t>24</a:t>
            </a:fld>
            <a:endParaRPr lang="en-US" dirty="0"/>
          </a:p>
        </p:txBody>
      </p:sp>
    </p:spTree>
    <p:extLst>
      <p:ext uri="{BB962C8B-B14F-4D97-AF65-F5344CB8AC3E}">
        <p14:creationId xmlns:p14="http://schemas.microsoft.com/office/powerpoint/2010/main" val="26208422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spcAft>
                <a:spcPct val="50000"/>
              </a:spcAft>
            </a:pPr>
            <a:r>
              <a:rPr lang="es-US" sz="1200" dirty="0">
                <a:latin typeface="Arial" charset="0"/>
              </a:rPr>
              <a:t>Los puntajes de crédito son sólo una forma automatizada de analizar un informe en lugar de realizar una revisión manual individual. La puntuación de crédito automatizada todavía considera pagos atrasados, deuda pendiente, experiencia de crédito, consultas y otra información de su historial de crédito, pero de una manera mucho más sofisticada, precisa, barata e imparcial.</a:t>
            </a:r>
          </a:p>
          <a:p>
            <a:pPr eaLnBrk="1" hangingPunct="1">
              <a:spcBef>
                <a:spcPct val="0"/>
              </a:spcBef>
              <a:spcAft>
                <a:spcPct val="50000"/>
              </a:spcAft>
            </a:pPr>
            <a:r>
              <a:rPr lang="es-US" sz="1200" dirty="0">
                <a:latin typeface="Arial" charset="0"/>
              </a:rPr>
              <a:t>Diferentes modelos, o fórmulas, son utilizados por diferentes empresas dependiendo del tipo de préstamo, tipo de prestamista o riesgo que se mide.</a:t>
            </a:r>
          </a:p>
          <a:p>
            <a:pPr eaLnBrk="1" hangingPunct="1">
              <a:spcBef>
                <a:spcPct val="0"/>
              </a:spcBef>
              <a:spcAft>
                <a:spcPct val="50000"/>
              </a:spcAft>
            </a:pPr>
            <a:r>
              <a:rPr lang="es-US" sz="1200" dirty="0">
                <a:latin typeface="Arial" charset="0"/>
              </a:rPr>
              <a:t>Las compañías de informes de crédito compilan el informe de crédito. La información del informe se utiliza entonces para calcular los puntajes de crédito. En algunos casos, la compañía de informes de crédito puede encaminar el informe a través de un sistema de puntuación de crédito como se entrega al prestamista. En otros casos, el prestamista puede recibir su informe de crédito y luego utilizar la información para calcular las puntuaciones.</a:t>
            </a:r>
            <a:endParaRPr lang="en-US" dirty="0">
              <a:latin typeface="Arial" charset="0"/>
            </a:endParaRPr>
          </a:p>
        </p:txBody>
      </p:sp>
      <p:sp>
        <p:nvSpPr>
          <p:cNvPr id="4" name="Slide Number Placeholder 3"/>
          <p:cNvSpPr>
            <a:spLocks noGrp="1"/>
          </p:cNvSpPr>
          <p:nvPr>
            <p:ph type="sldNum" sz="quarter" idx="5"/>
          </p:nvPr>
        </p:nvSpPr>
        <p:spPr/>
        <p:txBody>
          <a:bodyPr/>
          <a:lstStyle/>
          <a:p>
            <a:fld id="{0ABF88D4-35E5-7D4F-B37F-4ADB8BA1FEE8}" type="slidenum">
              <a:rPr lang="en-US" smtClean="0"/>
              <a:t>25</a:t>
            </a:fld>
            <a:endParaRPr lang="en-US"/>
          </a:p>
        </p:txBody>
      </p:sp>
    </p:spTree>
    <p:extLst>
      <p:ext uri="{BB962C8B-B14F-4D97-AF65-F5344CB8AC3E}">
        <p14:creationId xmlns:p14="http://schemas.microsoft.com/office/powerpoint/2010/main" val="11296698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514850"/>
          </a:xfrm>
        </p:spPr>
        <p:txBody>
          <a:bodyPr/>
          <a:lstStyle/>
          <a:p>
            <a:r>
              <a:rPr lang="es-US" kern="1200" dirty="0">
                <a:solidFill>
                  <a:schemeClr val="tx1"/>
                </a:solidFill>
                <a:effectLst/>
                <a:latin typeface="Arial" pitchFamily="34" charset="0"/>
              </a:rPr>
              <a:t>Cada vez que se calcule una puntuación de crédito, se generan una serie de factores de riesgo. Esos factores de riesgo describen qué del informe de crédito de esa persona afectó más la cuenta que recibieron. Los factores de riesgo le dicen lo que necesita para centrarse en su historial de crédito para ser más solvente y mejorar sus calificaciones de crédito.</a:t>
            </a:r>
          </a:p>
          <a:p>
            <a:endParaRPr lang="es-US" kern="1200" dirty="0">
              <a:solidFill>
                <a:schemeClr val="tx1"/>
              </a:solidFill>
              <a:effectLst/>
              <a:latin typeface="Arial" pitchFamily="34" charset="0"/>
            </a:endParaRPr>
          </a:p>
          <a:p>
            <a:r>
              <a:rPr lang="es-US" kern="1200" dirty="0">
                <a:solidFill>
                  <a:schemeClr val="tx1"/>
                </a:solidFill>
                <a:effectLst/>
                <a:latin typeface="Arial" pitchFamily="34" charset="0"/>
              </a:rPr>
              <a:t>Si bien los números pueden ser muy diferentes de un sistema de puntuación a otro, los factores de riesgo tienden a ser muy consistentes. Al abordar los factores de riesgo de una puntuación, usted puede hacer todas sus puntuaciones mejor.</a:t>
            </a:r>
          </a:p>
          <a:p>
            <a:endParaRPr lang="es-US" kern="1200" dirty="0">
              <a:solidFill>
                <a:schemeClr val="tx1"/>
              </a:solidFill>
              <a:effectLst/>
              <a:latin typeface="Arial" pitchFamily="34" charset="0"/>
            </a:endParaRPr>
          </a:p>
          <a:p>
            <a:r>
              <a:rPr lang="es-US" kern="1200" dirty="0">
                <a:solidFill>
                  <a:schemeClr val="tx1"/>
                </a:solidFill>
                <a:effectLst/>
                <a:latin typeface="Arial" pitchFamily="34" charset="0"/>
              </a:rPr>
              <a:t>El factor más importante para tener una buena puntuación de crédito es hacer todos los pagos a tiempo. Sólo un pago perdido es malo y tendrá un impacto negativo en las calificaciones de crédito. Cuanto más reciente sea el pago faltado y más grave sea la delincuencia (30, 60, 90 días de retraso, etc.), más serio será el impacto en los puntajes de crédito.</a:t>
            </a:r>
          </a:p>
          <a:p>
            <a:r>
              <a:rPr lang="es-US" kern="1200" dirty="0">
                <a:solidFill>
                  <a:schemeClr val="tx1"/>
                </a:solidFill>
                <a:effectLst/>
                <a:latin typeface="Arial" pitchFamily="34" charset="0"/>
              </a:rPr>
              <a:t>La utilización también es un factor importante. Utilización es la cantidad total que debe en sus cuentas giratorias (normalmente tarjetas de crédito) en comparación con sus límites de crédito totales. Ser "cargado al máximo" es un signo definitivo de riesgo, así que ten cuidado de cerrar cuentas no utilizadas porque reduce el límite de crédito disponible total y hace que tu utilización parezca ser mayor. La utilización también se conoce como la relación de equilibrio a límite.</a:t>
            </a:r>
          </a:p>
          <a:p>
            <a:r>
              <a:rPr lang="es-US" kern="1200" dirty="0">
                <a:solidFill>
                  <a:schemeClr val="tx1"/>
                </a:solidFill>
                <a:effectLst/>
                <a:latin typeface="Arial" pitchFamily="34" charset="0"/>
              </a:rPr>
              <a:t>Las investigaciones recientes pueden ser un factor menor en las puntuaciones de crédito. Indican que las cuentas nuevas y la deuda adicional pueden venir, pero todavía no se han divulgado y así que no aparecen en el informe de crédito. Sin embargo, el impacto es mínimo y sólo por un corto tiempo.</a:t>
            </a:r>
            <a:endParaRPr lang="en-US" sz="1200" dirty="0">
              <a:latin typeface="Arial" charset="0"/>
            </a:endParaRPr>
          </a:p>
          <a:p>
            <a:endParaRPr lang="en-US" dirty="0"/>
          </a:p>
        </p:txBody>
      </p:sp>
      <p:sp>
        <p:nvSpPr>
          <p:cNvPr id="4" name="Slide Number Placeholder 3"/>
          <p:cNvSpPr>
            <a:spLocks noGrp="1"/>
          </p:cNvSpPr>
          <p:nvPr>
            <p:ph type="sldNum" sz="quarter" idx="5"/>
          </p:nvPr>
        </p:nvSpPr>
        <p:spPr/>
        <p:txBody>
          <a:bodyPr/>
          <a:lstStyle/>
          <a:p>
            <a:fld id="{0ABF88D4-35E5-7D4F-B37F-4ADB8BA1FEE8}" type="slidenum">
              <a:rPr lang="en-US" smtClean="0"/>
              <a:t>26</a:t>
            </a:fld>
            <a:endParaRPr lang="en-US"/>
          </a:p>
        </p:txBody>
      </p:sp>
    </p:spTree>
    <p:extLst>
      <p:ext uri="{BB962C8B-B14F-4D97-AF65-F5344CB8AC3E}">
        <p14:creationId xmlns:p14="http://schemas.microsoft.com/office/powerpoint/2010/main" val="40552023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s-US" dirty="0">
                <a:latin typeface="Arial" charset="0"/>
              </a:rPr>
              <a:t>Al igual que con todas las calificaciones, el elemento más importante es su historial de pagos. Representa el 30% de su VantageScore.</a:t>
            </a:r>
          </a:p>
          <a:p>
            <a:pPr>
              <a:defRPr/>
            </a:pPr>
            <a:endParaRPr lang="es-US" dirty="0">
              <a:latin typeface="Arial" charset="0"/>
            </a:endParaRPr>
          </a:p>
          <a:p>
            <a:pPr>
              <a:defRPr/>
            </a:pPr>
            <a:r>
              <a:rPr lang="es-US" dirty="0">
                <a:latin typeface="Arial" charset="0"/>
              </a:rPr>
              <a:t>Como se acaba de comentar, la utilización es la cantidad de su crédito giratorio disponible que está utilizando. Para determinar su tasa de utilización, sume todos sus saldos y todos sus límites de crédito en sus tarjetas de crédito, luego divida el total de sus saldos por el total de sus límites de crédito. Alta utilización es un signo de riesgo de crédito. Su utilización total representa el 20% de su VantageScore.</a:t>
            </a:r>
          </a:p>
          <a:p>
            <a:pPr>
              <a:defRPr/>
            </a:pPr>
            <a:endParaRPr lang="es-US" dirty="0">
              <a:latin typeface="Arial" charset="0"/>
            </a:endParaRPr>
          </a:p>
          <a:p>
            <a:pPr>
              <a:defRPr/>
            </a:pPr>
            <a:r>
              <a:rPr lang="es-US" dirty="0">
                <a:latin typeface="Arial" charset="0"/>
              </a:rPr>
              <a:t>VantageScore también incluye sus saldos en cuentas individuales. Por lo tanto, tener un alto equilibrio en una tarjeta podría dañar su puntaje de crédito, incluso si su utilización general es baja. Los saldos de cuentas individuales representan el 11% de su VantageScore.</a:t>
            </a:r>
          </a:p>
          <a:p>
            <a:pPr>
              <a:defRPr/>
            </a:pPr>
            <a:endParaRPr lang="es-US" dirty="0">
              <a:latin typeface="Arial" charset="0"/>
            </a:endParaRPr>
          </a:p>
          <a:p>
            <a:pPr>
              <a:defRPr/>
            </a:pPr>
            <a:r>
              <a:rPr lang="es-US" dirty="0">
                <a:latin typeface="Arial" charset="0"/>
              </a:rPr>
              <a:t>El historial de pagos, la utilización y los saldos individuales representan aproximadamente el 61% del cálculo de la puntuación total.</a:t>
            </a:r>
          </a:p>
          <a:p>
            <a:pPr>
              <a:defRPr/>
            </a:pPr>
            <a:endParaRPr lang="es-US" dirty="0">
              <a:latin typeface="Arial" charset="0"/>
            </a:endParaRPr>
          </a:p>
          <a:p>
            <a:pPr>
              <a:defRPr/>
            </a:pPr>
            <a:r>
              <a:rPr lang="es-US" dirty="0">
                <a:latin typeface="Arial" charset="0"/>
              </a:rPr>
              <a:t>Un 21% adicional de la puntuación es su profundidad de crédito. Profundidad de crédito es cuánto tiempo ha utilizado el crédito y la mezcla de crédito que tiene en su historial de crédito.</a:t>
            </a:r>
          </a:p>
          <a:p>
            <a:pPr>
              <a:defRPr/>
            </a:pPr>
            <a:endParaRPr lang="es-US" dirty="0">
              <a:latin typeface="Arial" charset="0"/>
            </a:endParaRPr>
          </a:p>
          <a:p>
            <a:pPr>
              <a:defRPr/>
            </a:pPr>
            <a:r>
              <a:rPr lang="es-US" dirty="0">
                <a:latin typeface="Arial" charset="0"/>
              </a:rPr>
              <a:t>El crédito reciente es el 5% de la puntuación y mira lo que ha hecho con el crédito durante los últimos meses. ¿Ha asumido nuevas deudas, ha abierto nuevas cuentas, ha tenido pagos atrasados ​​o ha pagado saldos y ha reducido la deuda?</a:t>
            </a:r>
          </a:p>
          <a:p>
            <a:pPr>
              <a:defRPr/>
            </a:pPr>
            <a:endParaRPr lang="es-US" dirty="0">
              <a:latin typeface="Arial" charset="0"/>
            </a:endParaRPr>
          </a:p>
          <a:p>
            <a:pPr>
              <a:defRPr/>
            </a:pPr>
            <a:r>
              <a:rPr lang="es-US" dirty="0">
                <a:latin typeface="Arial" charset="0"/>
              </a:rPr>
              <a:t>El 3% restante de la puntuación es otro crédito disponible, que se refiere a su uso y capacidad de crédito en general.</a:t>
            </a:r>
            <a:endParaRPr lang="en-US" dirty="0"/>
          </a:p>
          <a:p>
            <a:endParaRPr lang="en-US" dirty="0"/>
          </a:p>
        </p:txBody>
      </p:sp>
      <p:sp>
        <p:nvSpPr>
          <p:cNvPr id="4" name="Slide Number Placeholder 3"/>
          <p:cNvSpPr>
            <a:spLocks noGrp="1"/>
          </p:cNvSpPr>
          <p:nvPr>
            <p:ph type="sldNum" sz="quarter" idx="5"/>
          </p:nvPr>
        </p:nvSpPr>
        <p:spPr/>
        <p:txBody>
          <a:bodyPr/>
          <a:lstStyle/>
          <a:p>
            <a:fld id="{0ABF88D4-35E5-7D4F-B37F-4ADB8BA1FEE8}" type="slidenum">
              <a:rPr lang="en-US" smtClean="0"/>
              <a:t>27</a:t>
            </a:fld>
            <a:endParaRPr lang="en-US"/>
          </a:p>
        </p:txBody>
      </p:sp>
    </p:spTree>
    <p:extLst>
      <p:ext uri="{BB962C8B-B14F-4D97-AF65-F5344CB8AC3E}">
        <p14:creationId xmlns:p14="http://schemas.microsoft.com/office/powerpoint/2010/main" val="26344192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s-US" dirty="0">
                <a:latin typeface="Arial" charset="0"/>
              </a:rPr>
              <a:t>El tiempo también es un elemento crítico en tener puntuaciones de crédito fuertes. Los sistemas de puntuación no sólo consideran el historial de crédito de una persona en este momento y como se discutió en la diapositiva anterior, sino también la historia con el tiempo.</a:t>
            </a:r>
          </a:p>
          <a:p>
            <a:pPr eaLnBrk="1" hangingPunct="1"/>
            <a:endParaRPr lang="es-US" dirty="0">
              <a:latin typeface="Arial" charset="0"/>
            </a:endParaRPr>
          </a:p>
          <a:p>
            <a:pPr eaLnBrk="1" hangingPunct="1"/>
            <a:r>
              <a:rPr lang="es-US" dirty="0">
                <a:latin typeface="Arial" charset="0"/>
              </a:rPr>
              <a:t>Un patrón de buena gestión de crédito con el tiempo es esencial para tener buenas calificaciones de crédito.</a:t>
            </a:r>
          </a:p>
          <a:p>
            <a:pPr eaLnBrk="1" hangingPunct="1"/>
            <a:endParaRPr lang="es-US" dirty="0">
              <a:latin typeface="Arial" charset="0"/>
            </a:endParaRPr>
          </a:p>
          <a:p>
            <a:pPr eaLnBrk="1" hangingPunct="1"/>
            <a:r>
              <a:rPr lang="es-US" dirty="0">
                <a:latin typeface="Arial" charset="0"/>
              </a:rPr>
              <a:t>No hay una "solución" rápida para calificaciones de crédito pobres. Al abordar los factores de riesgo a lo largo del tiempo y restablecer un patrón de buena gestión de crédito, las puntuaciones mejorarán gradualmente.</a:t>
            </a:r>
          </a:p>
          <a:p>
            <a:pPr eaLnBrk="1" hangingPunct="1"/>
            <a:endParaRPr lang="es-US" dirty="0">
              <a:latin typeface="Arial" charset="0"/>
            </a:endParaRPr>
          </a:p>
          <a:p>
            <a:pPr eaLnBrk="1" hangingPunct="1"/>
            <a:r>
              <a:rPr lang="es-US" dirty="0">
                <a:latin typeface="Arial" charset="0"/>
              </a:rPr>
              <a:t>Mejorar la puntuación de crédito es un proceso de rehabilitación de la historia de crédito.</a:t>
            </a:r>
            <a:endParaRPr lang="en-US" dirty="0">
              <a:latin typeface="Arial" charset="0"/>
            </a:endParaRPr>
          </a:p>
          <a:p>
            <a:endParaRPr lang="en-US" dirty="0"/>
          </a:p>
        </p:txBody>
      </p:sp>
      <p:sp>
        <p:nvSpPr>
          <p:cNvPr id="4" name="Slide Number Placeholder 3"/>
          <p:cNvSpPr>
            <a:spLocks noGrp="1"/>
          </p:cNvSpPr>
          <p:nvPr>
            <p:ph type="sldNum" sz="quarter" idx="5"/>
          </p:nvPr>
        </p:nvSpPr>
        <p:spPr/>
        <p:txBody>
          <a:bodyPr/>
          <a:lstStyle/>
          <a:p>
            <a:fld id="{0ABF88D4-35E5-7D4F-B37F-4ADB8BA1FEE8}" type="slidenum">
              <a:rPr lang="en-US" smtClean="0"/>
              <a:t>28</a:t>
            </a:fld>
            <a:endParaRPr lang="en-US"/>
          </a:p>
        </p:txBody>
      </p:sp>
    </p:spTree>
    <p:extLst>
      <p:ext uri="{BB962C8B-B14F-4D97-AF65-F5344CB8AC3E}">
        <p14:creationId xmlns:p14="http://schemas.microsoft.com/office/powerpoint/2010/main" val="34825690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514850"/>
          </a:xfrm>
        </p:spPr>
        <p:txBody>
          <a:bodyPr/>
          <a:lstStyle/>
          <a:p>
            <a:pPr>
              <a:spcAft>
                <a:spcPts val="300"/>
              </a:spcAft>
            </a:pPr>
            <a:r>
              <a:rPr lang="es-US" sz="1000" kern="1200" dirty="0">
                <a:solidFill>
                  <a:schemeClr val="tx1"/>
                </a:solidFill>
                <a:effectLst/>
                <a:latin typeface="Arial" pitchFamily="34" charset="0"/>
                <a:ea typeface="+mn-ea"/>
                <a:cs typeface="+mn-cs"/>
              </a:rPr>
              <a:t>Estos consejos le ayudarán a construir un historial de crédito fuerte con el tiempo y asegurarse de que tiene buenas calificaciones de crédito. La mayoría son bastante obvios pero algunos no son tan intuitivos.</a:t>
            </a:r>
          </a:p>
          <a:p>
            <a:pPr>
              <a:spcAft>
                <a:spcPts val="300"/>
              </a:spcAft>
            </a:pPr>
            <a:r>
              <a:rPr lang="es-US" sz="1000" kern="1200" dirty="0">
                <a:solidFill>
                  <a:schemeClr val="tx1"/>
                </a:solidFill>
                <a:effectLst/>
                <a:latin typeface="Arial" pitchFamily="34" charset="0"/>
                <a:ea typeface="+mn-ea"/>
                <a:cs typeface="+mn-cs"/>
              </a:rPr>
              <a:t>Usted tiene que tener un historial de crédito para calificar para un nuevo crédito, por lo que tendrá que tener al menos una cuenta de crédito abierta.</a:t>
            </a:r>
          </a:p>
          <a:p>
            <a:pPr>
              <a:spcAft>
                <a:spcPts val="300"/>
              </a:spcAft>
            </a:pPr>
            <a:r>
              <a:rPr lang="es-US" sz="1000" kern="1200" dirty="0">
                <a:solidFill>
                  <a:schemeClr val="tx1"/>
                </a:solidFill>
                <a:effectLst/>
                <a:latin typeface="Arial" pitchFamily="34" charset="0"/>
                <a:ea typeface="+mn-ea"/>
                <a:cs typeface="+mn-cs"/>
              </a:rPr>
              <a:t>Tener un buen crédito significa que siempre debe pagar sus facturas a tiempo y al menos la cantidad mínima debida.</a:t>
            </a:r>
          </a:p>
          <a:p>
            <a:pPr>
              <a:spcAft>
                <a:spcPts val="300"/>
              </a:spcAft>
            </a:pPr>
            <a:r>
              <a:rPr lang="es-US" sz="1000" kern="1200" dirty="0">
                <a:solidFill>
                  <a:schemeClr val="tx1"/>
                </a:solidFill>
                <a:effectLst/>
                <a:latin typeface="Arial" pitchFamily="34" charset="0"/>
                <a:ea typeface="+mn-ea"/>
                <a:cs typeface="+mn-cs"/>
              </a:rPr>
              <a:t>Tener uno, o tal vez dos, tarjetas de crédito le ayudará a construir buenas puntuaciones un poco más rápido. La razón es que usted decide cuánto cobrar cada mes y cuánto pagar. ¿Va a cobrar hasta el límite o sólo un poco? ¿Pagará sólo el saldo mínimo, o el saldo en su totalidad? Que la libertad de elegir cómo usar la cuenta da una mejor visión de cómo tomar decisiones de préstamos, por lo que las tarjetas de crédito pesan un poco más en los cálculos de puntuación de crédito. Pero otra vez, usted necesita solamente uno o dos.</a:t>
            </a:r>
          </a:p>
          <a:p>
            <a:pPr>
              <a:spcAft>
                <a:spcPts val="300"/>
              </a:spcAft>
            </a:pPr>
            <a:r>
              <a:rPr lang="es-US" sz="1000" kern="1200" dirty="0">
                <a:solidFill>
                  <a:schemeClr val="tx1"/>
                </a:solidFill>
                <a:effectLst/>
                <a:latin typeface="Arial" pitchFamily="34" charset="0"/>
                <a:ea typeface="+mn-ea"/>
                <a:cs typeface="+mn-cs"/>
              </a:rPr>
              <a:t>La baja utilización es el segundo factor más importante en las puntuaciones de crédito.</a:t>
            </a:r>
          </a:p>
          <a:p>
            <a:pPr>
              <a:spcAft>
                <a:spcPts val="300"/>
              </a:spcAft>
            </a:pPr>
            <a:r>
              <a:rPr lang="es-US" sz="1000" kern="1200" dirty="0">
                <a:solidFill>
                  <a:schemeClr val="tx1"/>
                </a:solidFill>
                <a:effectLst/>
                <a:latin typeface="Arial" pitchFamily="34" charset="0"/>
                <a:ea typeface="+mn-ea"/>
                <a:cs typeface="+mn-cs"/>
              </a:rPr>
              <a:t>Cierre de cuentas aumentará su tasa de utilización, así que tenga cuidado al hacerlo, especialmente si planea solicitar crédito en los próximos meses. Si es así, es mejor dejarlos abiertos.</a:t>
            </a:r>
          </a:p>
          <a:p>
            <a:pPr>
              <a:spcAft>
                <a:spcPts val="300"/>
              </a:spcAft>
            </a:pPr>
            <a:r>
              <a:rPr lang="es-US" sz="1000" kern="1200" dirty="0">
                <a:solidFill>
                  <a:schemeClr val="tx1"/>
                </a:solidFill>
                <a:effectLst/>
                <a:latin typeface="Arial" pitchFamily="34" charset="0"/>
                <a:ea typeface="+mn-ea"/>
                <a:cs typeface="+mn-cs"/>
              </a:rPr>
              <a:t>No solicite múltiples cuentas al mismo tiempo o en poco tiempo. Hacerlo es una señal de riesgo de crédito y puede perjudicar las puntuaciones.</a:t>
            </a:r>
          </a:p>
          <a:p>
            <a:pPr>
              <a:spcAft>
                <a:spcPts val="300"/>
              </a:spcAft>
            </a:pPr>
            <a:r>
              <a:rPr lang="es-US" sz="1000" kern="1200" dirty="0">
                <a:solidFill>
                  <a:schemeClr val="tx1"/>
                </a:solidFill>
                <a:effectLst/>
                <a:latin typeface="Arial" pitchFamily="34" charset="0"/>
                <a:ea typeface="+mn-ea"/>
                <a:cs typeface="+mn-cs"/>
              </a:rPr>
              <a:t>Los puntajes de crédito reflejan su historial de crédito con el tiempo. Se necesita tiempo para entrar en problemas de crédito y tiempo para volver a salir.</a:t>
            </a:r>
          </a:p>
          <a:p>
            <a:pPr>
              <a:spcAft>
                <a:spcPts val="300"/>
              </a:spcAft>
            </a:pPr>
            <a:r>
              <a:rPr lang="es-US" sz="1000" kern="1200" dirty="0">
                <a:solidFill>
                  <a:schemeClr val="tx1"/>
                </a:solidFill>
                <a:effectLst/>
                <a:latin typeface="Arial" pitchFamily="34" charset="0"/>
                <a:ea typeface="+mn-ea"/>
                <a:cs typeface="+mn-cs"/>
              </a:rPr>
              <a:t>La estabilidad no es sólo sobre el pago a tiempo todo el tiempo. También puede ayudar a tener una relación más larga con el banco, mantener un trabajo, y vivir en el mismo lugar.</a:t>
            </a:r>
          </a:p>
          <a:p>
            <a:pPr>
              <a:spcAft>
                <a:spcPts val="300"/>
              </a:spcAft>
            </a:pPr>
            <a:r>
              <a:rPr lang="es-US" sz="1000" kern="1200" dirty="0">
                <a:solidFill>
                  <a:schemeClr val="tx1"/>
                </a:solidFill>
                <a:effectLst/>
                <a:latin typeface="Arial" pitchFamily="34" charset="0"/>
                <a:ea typeface="+mn-ea"/>
                <a:cs typeface="+mn-cs"/>
              </a:rPr>
              <a:t>Siempre tiene un plan antes de asumir la deuda. Saber cómo va a pagar, cuando se pagará, y lo que tendrá que retrasar la compra o no comprar en absoluto hasta que la deuda se paga.</a:t>
            </a:r>
          </a:p>
          <a:p>
            <a:pPr>
              <a:spcAft>
                <a:spcPts val="300"/>
              </a:spcAft>
            </a:pPr>
            <a:r>
              <a:rPr lang="es-US" sz="1000" kern="1200" dirty="0">
                <a:solidFill>
                  <a:schemeClr val="tx1"/>
                </a:solidFill>
                <a:effectLst/>
                <a:latin typeface="Arial" pitchFamily="34" charset="0"/>
                <a:ea typeface="+mn-ea"/>
                <a:cs typeface="+mn-cs"/>
              </a:rPr>
              <a:t>Recuerde, el crédito es una herramienta financiera. La deuda es un problema financiero. Utilice el crédito sabiamente y puede ayudarle a ser más financieramente acertado.</a:t>
            </a:r>
            <a:endParaRPr lang="en-US" sz="1000" kern="1200" dirty="0">
              <a:solidFill>
                <a:schemeClr val="tx1"/>
              </a:solidFill>
              <a:effectLst/>
              <a:latin typeface="Arial" pitchFamily="34" charset="0"/>
              <a:ea typeface="+mn-ea"/>
              <a:cs typeface="+mn-cs"/>
            </a:endParaRPr>
          </a:p>
          <a:p>
            <a:pPr>
              <a:spcBef>
                <a:spcPct val="0"/>
              </a:spcBef>
              <a:spcAft>
                <a:spcPts val="300"/>
              </a:spcAft>
            </a:pPr>
            <a:endParaRPr lang="en-US" altLang="en-US" sz="1000"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fld id="{0ABF88D4-35E5-7D4F-B37F-4ADB8BA1FEE8}" type="slidenum">
              <a:rPr lang="en-US" smtClean="0"/>
              <a:t>29</a:t>
            </a:fld>
            <a:endParaRPr lang="en-US"/>
          </a:p>
        </p:txBody>
      </p:sp>
    </p:spTree>
    <p:extLst>
      <p:ext uri="{BB962C8B-B14F-4D97-AF65-F5344CB8AC3E}">
        <p14:creationId xmlns:p14="http://schemas.microsoft.com/office/powerpoint/2010/main" val="3256711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BF88D4-35E5-7D4F-B37F-4ADB8BA1FEE8}" type="slidenum">
              <a:rPr lang="en-US" smtClean="0"/>
              <a:t>3</a:t>
            </a:fld>
            <a:endParaRPr lang="en-US"/>
          </a:p>
        </p:txBody>
      </p:sp>
    </p:spTree>
    <p:extLst>
      <p:ext uri="{BB962C8B-B14F-4D97-AF65-F5344CB8AC3E}">
        <p14:creationId xmlns:p14="http://schemas.microsoft.com/office/powerpoint/2010/main" val="16217244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591050"/>
          </a:xfrm>
        </p:spPr>
        <p:txBody>
          <a:bodyPr/>
          <a:lstStyle/>
          <a:p>
            <a:pPr eaLnBrk="1" hangingPunct="1">
              <a:spcBef>
                <a:spcPct val="0"/>
              </a:spcBef>
              <a:spcAft>
                <a:spcPct val="50000"/>
              </a:spcAft>
            </a:pPr>
            <a:r>
              <a:rPr lang="es-US" sz="1100" b="0" baseline="0" dirty="0">
                <a:highlight>
                  <a:srgbClr val="FFFF00"/>
                </a:highlight>
                <a:latin typeface="Arial" panose="020B0604020202020204" pitchFamily="34" charset="0"/>
                <a:cs typeface="Arial" panose="020B0604020202020204" pitchFamily="34" charset="0"/>
              </a:rPr>
              <a:t>Puede solicitar su informe de crédito personal una vez cada 12 meses de cada una de las compañías nacionales de informes de crédito. Puede hacer su solicitud a través de Internet, por correo o por teléfono.</a:t>
            </a:r>
          </a:p>
          <a:p>
            <a:pPr eaLnBrk="1" hangingPunct="1">
              <a:spcBef>
                <a:spcPct val="0"/>
              </a:spcBef>
              <a:spcAft>
                <a:spcPct val="50000"/>
              </a:spcAft>
            </a:pPr>
            <a:r>
              <a:rPr lang="es-US" sz="1100" b="0" baseline="0" dirty="0">
                <a:highlight>
                  <a:srgbClr val="FFFF00"/>
                </a:highlight>
                <a:latin typeface="Arial" panose="020B0604020202020204" pitchFamily="34" charset="0"/>
                <a:cs typeface="Arial" panose="020B0604020202020204" pitchFamily="34" charset="0"/>
              </a:rPr>
              <a:t>Simplemente introduzca su información de identificación una vez y luego seleccione la empresa de la que desea obtener un informe. A continuación, se le pasará al sitio Web de esa empresa para responder a preguntas de autenticación adicionales y ver su informe de crédito. Una vez finalizado, se le devolverá al sitio de la Fuente Central con la opción de seleccionar una segunda compañía y luego una tercera. Si no pasa las preguntas de autenticación, recibirá instrucciones sobre cómo llamar o escribir para solicitar el informe.</a:t>
            </a:r>
          </a:p>
          <a:p>
            <a:pPr eaLnBrk="1" hangingPunct="1">
              <a:spcBef>
                <a:spcPct val="0"/>
              </a:spcBef>
              <a:spcAft>
                <a:spcPct val="50000"/>
              </a:spcAft>
            </a:pPr>
            <a:r>
              <a:rPr lang="es-US" sz="1100" b="0" baseline="0" dirty="0">
                <a:highlight>
                  <a:srgbClr val="FFFF00"/>
                </a:highlight>
                <a:latin typeface="Arial" panose="020B0604020202020204" pitchFamily="34" charset="0"/>
                <a:cs typeface="Arial" panose="020B0604020202020204" pitchFamily="34" charset="0"/>
              </a:rPr>
              <a:t>Si prefieres hacer tu solicitud por teléfono, un sistema de reconocimiento de voz también te permite ordenar tus informes de una, dos o todas las tres compañías de informes de crédito con una llamada telefónica, las 24 horas del día, los siete días de la semana.</a:t>
            </a:r>
          </a:p>
          <a:p>
            <a:pPr eaLnBrk="1" hangingPunct="1">
              <a:spcBef>
                <a:spcPct val="0"/>
              </a:spcBef>
              <a:spcAft>
                <a:spcPct val="50000"/>
              </a:spcAft>
            </a:pPr>
            <a:r>
              <a:rPr lang="es-US" sz="1100" b="0" baseline="0" dirty="0">
                <a:highlight>
                  <a:srgbClr val="FFFF00"/>
                </a:highlight>
                <a:latin typeface="Arial" panose="020B0604020202020204" pitchFamily="34" charset="0"/>
                <a:cs typeface="Arial" panose="020B0604020202020204" pitchFamily="34" charset="0"/>
              </a:rPr>
              <a:t>Central </a:t>
            </a:r>
            <a:r>
              <a:rPr lang="es-US" sz="1100" b="0" baseline="0" dirty="0" err="1">
                <a:highlight>
                  <a:srgbClr val="FFFF00"/>
                </a:highlight>
                <a:latin typeface="Arial" panose="020B0604020202020204" pitchFamily="34" charset="0"/>
                <a:cs typeface="Arial" panose="020B0604020202020204" pitchFamily="34" charset="0"/>
              </a:rPr>
              <a:t>Source</a:t>
            </a:r>
            <a:r>
              <a:rPr lang="es-US" sz="1100" b="0" baseline="0" dirty="0">
                <a:highlight>
                  <a:srgbClr val="FFFF00"/>
                </a:highlight>
                <a:latin typeface="Arial" panose="020B0604020202020204" pitchFamily="34" charset="0"/>
                <a:cs typeface="Arial" panose="020B0604020202020204" pitchFamily="34" charset="0"/>
              </a:rPr>
              <a:t> Mail Service analiza las solicitudes de informes y las transmite a través de procesamiento por lotes a las tres compañías de informes de crédito. Existe un formulario estandarizado para solicitar el informe gratuito anual por correo, pero la Central de Origen acepta solicitudes que no están en el formulario siempre y cuando se presente toda la información de identificación requerida.</a:t>
            </a:r>
          </a:p>
          <a:p>
            <a:pPr eaLnBrk="1" hangingPunct="1">
              <a:spcBef>
                <a:spcPct val="0"/>
              </a:spcBef>
              <a:spcAft>
                <a:spcPct val="50000"/>
              </a:spcAft>
            </a:pPr>
            <a:r>
              <a:rPr lang="es-US" sz="1100" b="0" baseline="0" dirty="0">
                <a:highlight>
                  <a:srgbClr val="FFFF00"/>
                </a:highlight>
                <a:latin typeface="Arial" panose="020B0604020202020204" pitchFamily="34" charset="0"/>
                <a:cs typeface="Arial" panose="020B0604020202020204" pitchFamily="34" charset="0"/>
              </a:rPr>
              <a:t>La dirección postal es:</a:t>
            </a:r>
          </a:p>
          <a:p>
            <a:pPr eaLnBrk="1" hangingPunct="1">
              <a:spcBef>
                <a:spcPct val="0"/>
              </a:spcBef>
              <a:spcAft>
                <a:spcPct val="50000"/>
              </a:spcAft>
            </a:pPr>
            <a:r>
              <a:rPr lang="es-US" sz="1100" b="0" baseline="0" dirty="0">
                <a:highlight>
                  <a:srgbClr val="FFFF00"/>
                </a:highlight>
                <a:latin typeface="Arial" panose="020B0604020202020204" pitchFamily="34" charset="0"/>
                <a:cs typeface="Arial" panose="020B0604020202020204" pitchFamily="34" charset="0"/>
              </a:rPr>
              <a:t>Central </a:t>
            </a:r>
            <a:r>
              <a:rPr lang="es-US" sz="1100" b="0" baseline="0" dirty="0" err="1">
                <a:highlight>
                  <a:srgbClr val="FFFF00"/>
                </a:highlight>
                <a:latin typeface="Arial" panose="020B0604020202020204" pitchFamily="34" charset="0"/>
                <a:cs typeface="Arial" panose="020B0604020202020204" pitchFamily="34" charset="0"/>
              </a:rPr>
              <a:t>Source</a:t>
            </a:r>
            <a:r>
              <a:rPr lang="es-US" sz="1100" b="0" baseline="0" dirty="0">
                <a:highlight>
                  <a:srgbClr val="FFFF00"/>
                </a:highlight>
                <a:latin typeface="Arial" panose="020B0604020202020204" pitchFamily="34" charset="0"/>
                <a:cs typeface="Arial" panose="020B0604020202020204" pitchFamily="34" charset="0"/>
              </a:rPr>
              <a:t> LLC</a:t>
            </a:r>
          </a:p>
          <a:p>
            <a:pPr eaLnBrk="1" hangingPunct="1">
              <a:spcBef>
                <a:spcPct val="0"/>
              </a:spcBef>
              <a:spcAft>
                <a:spcPct val="50000"/>
              </a:spcAft>
            </a:pPr>
            <a:r>
              <a:rPr lang="es-US" sz="1100" b="0" baseline="0" dirty="0">
                <a:highlight>
                  <a:srgbClr val="FFFF00"/>
                </a:highlight>
                <a:latin typeface="Arial" panose="020B0604020202020204" pitchFamily="34" charset="0"/>
                <a:cs typeface="Arial" panose="020B0604020202020204" pitchFamily="34" charset="0"/>
              </a:rPr>
              <a:t>PO Box 105283</a:t>
            </a:r>
          </a:p>
          <a:p>
            <a:pPr eaLnBrk="1" hangingPunct="1">
              <a:spcBef>
                <a:spcPct val="0"/>
              </a:spcBef>
              <a:spcAft>
                <a:spcPct val="50000"/>
              </a:spcAft>
            </a:pPr>
            <a:r>
              <a:rPr lang="es-US" sz="1100" b="0" baseline="0" dirty="0">
                <a:highlight>
                  <a:srgbClr val="FFFF00"/>
                </a:highlight>
                <a:latin typeface="Arial" panose="020B0604020202020204" pitchFamily="34" charset="0"/>
                <a:cs typeface="Arial" panose="020B0604020202020204" pitchFamily="34" charset="0"/>
              </a:rPr>
              <a:t>Atlanta, GA 30348-5283</a:t>
            </a:r>
            <a:endParaRPr lang="en-GB" sz="1100" b="0" baseline="0" dirty="0">
              <a:highlight>
                <a:srgbClr val="FFFF00"/>
              </a:highlight>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0ABF88D4-35E5-7D4F-B37F-4ADB8BA1FEE8}" type="slidenum">
              <a:rPr lang="en-US" smtClean="0"/>
              <a:t>30</a:t>
            </a:fld>
            <a:endParaRPr lang="en-US"/>
          </a:p>
        </p:txBody>
      </p:sp>
    </p:spTree>
    <p:extLst>
      <p:ext uri="{BB962C8B-B14F-4D97-AF65-F5344CB8AC3E}">
        <p14:creationId xmlns:p14="http://schemas.microsoft.com/office/powerpoint/2010/main" val="4130610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BF88D4-35E5-7D4F-B37F-4ADB8BA1FEE8}" type="slidenum">
              <a:rPr lang="en-US" smtClean="0"/>
              <a:t>31</a:t>
            </a:fld>
            <a:endParaRPr lang="en-US"/>
          </a:p>
        </p:txBody>
      </p:sp>
    </p:spTree>
    <p:extLst>
      <p:ext uri="{BB962C8B-B14F-4D97-AF65-F5344CB8AC3E}">
        <p14:creationId xmlns:p14="http://schemas.microsoft.com/office/powerpoint/2010/main" val="19561796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BF88D4-35E5-7D4F-B37F-4ADB8BA1FEE8}" type="slidenum">
              <a:rPr lang="en-US" smtClean="0"/>
              <a:t>32</a:t>
            </a:fld>
            <a:endParaRPr lang="en-US"/>
          </a:p>
        </p:txBody>
      </p:sp>
    </p:spTree>
    <p:extLst>
      <p:ext uri="{BB962C8B-B14F-4D97-AF65-F5344CB8AC3E}">
        <p14:creationId xmlns:p14="http://schemas.microsoft.com/office/powerpoint/2010/main" val="3811460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BF88D4-35E5-7D4F-B37F-4ADB8BA1FEE8}" type="slidenum">
              <a:rPr lang="en-US" smtClean="0"/>
              <a:t>4</a:t>
            </a:fld>
            <a:endParaRPr lang="en-US"/>
          </a:p>
        </p:txBody>
      </p:sp>
    </p:spTree>
    <p:extLst>
      <p:ext uri="{BB962C8B-B14F-4D97-AF65-F5344CB8AC3E}">
        <p14:creationId xmlns:p14="http://schemas.microsoft.com/office/powerpoint/2010/main" val="945304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s-ES" sz="1200" dirty="0"/>
              <a:t>¿Es el crédito bueno o malo ? Puede ser las dos cosas a la vez . Todos queremos el privilegio de utilizar el crédito , pero eso significa que hay que mantenerla de una manera responsable - pagar sus cuentas a tiempo , ser responsable de sus acciones , ahorrar para los artículos que desea comprar , y sólo comprarlos cuando se tiene la fondos suficientes para pagar la deuda . Crédito nunca se debe utilizar para gastar más de lo que uno</a:t>
            </a:r>
            <a:r>
              <a:rPr lang="es-ES" sz="1200" baseline="0" dirty="0"/>
              <a:t> </a:t>
            </a:r>
            <a:r>
              <a:rPr lang="es-ES" sz="1200" dirty="0"/>
              <a:t>gana. </a:t>
            </a:r>
            <a:endParaRPr lang="en-US" sz="1200" dirty="0">
              <a:latin typeface="Arial" charset="0"/>
            </a:endParaRPr>
          </a:p>
          <a:p>
            <a:pPr eaLnBrk="1" hangingPunct="1">
              <a:spcBef>
                <a:spcPct val="0"/>
              </a:spcBef>
            </a:pPr>
            <a:endParaRPr lang="en-US" sz="1200" dirty="0">
              <a:latin typeface="Arial" charset="0"/>
            </a:endParaRPr>
          </a:p>
          <a:p>
            <a:pPr eaLnBrk="1" hangingPunct="1">
              <a:spcBef>
                <a:spcPct val="0"/>
              </a:spcBef>
            </a:pPr>
            <a:r>
              <a:rPr lang="es-ES" sz="1200" dirty="0"/>
              <a:t>La elección entre el crédito</a:t>
            </a:r>
            <a:r>
              <a:rPr lang="es-ES" sz="1200" baseline="0" dirty="0"/>
              <a:t> bueno y malo </a:t>
            </a:r>
            <a:r>
              <a:rPr lang="es-ES" sz="1200" dirty="0"/>
              <a:t>es totalmente su decisión. Como la mayoría de las cosas , si se abusa del privilegio , le va a terminar haciendo daño.</a:t>
            </a:r>
            <a:endParaRPr lang="en-US" sz="1200" dirty="0">
              <a:latin typeface="Arial" charset="0"/>
            </a:endParaRPr>
          </a:p>
          <a:p>
            <a:pPr eaLnBrk="1" hangingPunct="1">
              <a:spcBef>
                <a:spcPct val="0"/>
              </a:spcBef>
            </a:pPr>
            <a:br>
              <a:rPr lang="es-ES" sz="1200" dirty="0"/>
            </a:br>
            <a:r>
              <a:rPr lang="es-ES" sz="1800" b="0" i="0" kern="1200" dirty="0">
                <a:solidFill>
                  <a:schemeClr val="tx1"/>
                </a:solidFill>
                <a:effectLst/>
                <a:latin typeface="Arial" pitchFamily="34" charset="0"/>
                <a:ea typeface="+mn-ea"/>
                <a:cs typeface="+mn-cs"/>
              </a:rPr>
              <a:t>Pero si usted aprende a usar el crédito sabiamente, puede disfrutar de las cosas positivas que vienen con eso.</a:t>
            </a:r>
            <a:endParaRPr lang="en-US" sz="1200" dirty="0">
              <a:latin typeface="Arial" charset="0"/>
            </a:endParaRPr>
          </a:p>
        </p:txBody>
      </p:sp>
      <p:sp>
        <p:nvSpPr>
          <p:cNvPr id="4" name="Slide Number Placeholder 3"/>
          <p:cNvSpPr>
            <a:spLocks noGrp="1"/>
          </p:cNvSpPr>
          <p:nvPr>
            <p:ph type="sldNum" sz="quarter" idx="5"/>
          </p:nvPr>
        </p:nvSpPr>
        <p:spPr/>
        <p:txBody>
          <a:bodyPr/>
          <a:lstStyle/>
          <a:p>
            <a:fld id="{0ABF88D4-35E5-7D4F-B37F-4ADB8BA1FEE8}" type="slidenum">
              <a:rPr lang="en-US" smtClean="0"/>
              <a:t>5</a:t>
            </a:fld>
            <a:endParaRPr lang="en-US"/>
          </a:p>
        </p:txBody>
      </p:sp>
    </p:spTree>
    <p:extLst>
      <p:ext uri="{BB962C8B-B14F-4D97-AF65-F5344CB8AC3E}">
        <p14:creationId xmlns:p14="http://schemas.microsoft.com/office/powerpoint/2010/main" val="3321884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BF88D4-35E5-7D4F-B37F-4ADB8BA1FEE8}" type="slidenum">
              <a:rPr lang="en-US" smtClean="0"/>
              <a:t>6</a:t>
            </a:fld>
            <a:endParaRPr lang="en-US"/>
          </a:p>
        </p:txBody>
      </p:sp>
    </p:spTree>
    <p:extLst>
      <p:ext uri="{BB962C8B-B14F-4D97-AF65-F5344CB8AC3E}">
        <p14:creationId xmlns:p14="http://schemas.microsoft.com/office/powerpoint/2010/main" val="1524314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El mayor error que puede hacer es confundir crédito con la deuda . El uso de tarjetas de crédito no significa que usted debe asumir deuda . Si usted paga su saldo completo cada mes , puede utilizar el dinero del banco durante un mes , tiene protección del comprador, y no pagar un centavo en cargos financieros.</a:t>
            </a:r>
            <a:endParaRPr lang="en-US" dirty="0">
              <a:latin typeface="Arial" charset="0"/>
            </a:endParaRPr>
          </a:p>
          <a:p>
            <a:endParaRPr lang="en-US" dirty="0">
              <a:latin typeface="Arial" charset="0"/>
            </a:endParaRPr>
          </a:p>
          <a:p>
            <a:r>
              <a:rPr lang="es-ES" dirty="0"/>
              <a:t>Si usted usa su tarjeta lo suficiente como para justificar el costo,</a:t>
            </a:r>
            <a:r>
              <a:rPr lang="es-ES" baseline="0" dirty="0"/>
              <a:t> </a:t>
            </a:r>
            <a:r>
              <a:rPr lang="es-ES" dirty="0"/>
              <a:t>también puede ser</a:t>
            </a:r>
            <a:r>
              <a:rPr lang="es-ES" baseline="0" dirty="0"/>
              <a:t> útil </a:t>
            </a:r>
            <a:r>
              <a:rPr lang="es-ES" dirty="0"/>
              <a:t>para pagar una cuota anual para ganar recompensas como dinero en efectivo o puntos de viajero frecuente .</a:t>
            </a:r>
            <a:endParaRPr lang="en-US" dirty="0">
              <a:latin typeface="Arial" charset="0"/>
            </a:endParaRPr>
          </a:p>
          <a:p>
            <a:endParaRPr lang="es-ES" dirty="0"/>
          </a:p>
          <a:p>
            <a:r>
              <a:rPr lang="es-ES" dirty="0"/>
              <a:t>Si piensa en el crédito como algo negativo que hay que evitar , entonces usted no está aprovechando el crédito</a:t>
            </a:r>
            <a:r>
              <a:rPr lang="es-ES" baseline="0" dirty="0"/>
              <a:t> inteligentemente.</a:t>
            </a:r>
            <a:endParaRPr lang="en-US" dirty="0">
              <a:latin typeface="Arial" charset="0"/>
            </a:endParaRPr>
          </a:p>
        </p:txBody>
      </p:sp>
      <p:sp>
        <p:nvSpPr>
          <p:cNvPr id="4" name="Slide Number Placeholder 3"/>
          <p:cNvSpPr>
            <a:spLocks noGrp="1"/>
          </p:cNvSpPr>
          <p:nvPr>
            <p:ph type="sldNum" sz="quarter" idx="5"/>
          </p:nvPr>
        </p:nvSpPr>
        <p:spPr/>
        <p:txBody>
          <a:bodyPr/>
          <a:lstStyle/>
          <a:p>
            <a:fld id="{0ABF88D4-35E5-7D4F-B37F-4ADB8BA1FEE8}" type="slidenum">
              <a:rPr lang="en-US" smtClean="0"/>
              <a:t>7</a:t>
            </a:fld>
            <a:endParaRPr lang="en-US"/>
          </a:p>
        </p:txBody>
      </p:sp>
    </p:spTree>
    <p:extLst>
      <p:ext uri="{BB962C8B-B14F-4D97-AF65-F5344CB8AC3E}">
        <p14:creationId xmlns:p14="http://schemas.microsoft.com/office/powerpoint/2010/main" val="65823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0ABF88D4-35E5-7D4F-B37F-4ADB8BA1FEE8}" type="slidenum">
              <a:rPr lang="en-US" smtClean="0"/>
              <a:t>8</a:t>
            </a:fld>
            <a:endParaRPr lang="en-US"/>
          </a:p>
        </p:txBody>
      </p:sp>
      <p:sp>
        <p:nvSpPr>
          <p:cNvPr id="11" name="Text Placeholder 3">
            <a:extLst>
              <a:ext uri="{FF2B5EF4-FFF2-40B4-BE49-F238E27FC236}">
                <a16:creationId xmlns:a16="http://schemas.microsoft.com/office/drawing/2014/main" id="{964B2CD9-761D-4C73-9063-3BA83E4914CD}"/>
              </a:ext>
            </a:extLst>
          </p:cNvPr>
          <p:cNvSpPr>
            <a:spLocks noGrp="1"/>
          </p:cNvSpPr>
          <p:nvPr>
            <p:ph type="body" idx="1"/>
          </p:nvPr>
        </p:nvSpPr>
        <p:spPr>
          <a:xfrm>
            <a:off x="685800" y="4400550"/>
            <a:ext cx="5486400" cy="3600450"/>
          </a:xfrm>
        </p:spPr>
        <p:txBody>
          <a:bodyPr>
            <a:normAutofit fontScale="92500" lnSpcReduction="10000"/>
          </a:bodyPr>
          <a:lstStyle/>
          <a:p>
            <a:pPr eaLnBrk="1" hangingPunct="1">
              <a:spcBef>
                <a:spcPct val="0"/>
              </a:spcBef>
              <a:spcAft>
                <a:spcPct val="50000"/>
              </a:spcAft>
            </a:pPr>
            <a:r>
              <a:rPr lang="es-ES" dirty="0"/>
              <a:t>Tres compañías mantienen bases de datos de informes crediticios nacionales - Experian, Equifax y Trans </a:t>
            </a:r>
            <a:r>
              <a:rPr lang="es-ES" dirty="0" err="1"/>
              <a:t>Union</a:t>
            </a:r>
            <a:r>
              <a:rPr lang="es-ES" dirty="0"/>
              <a:t>. </a:t>
            </a:r>
          </a:p>
          <a:p>
            <a:pPr eaLnBrk="1" hangingPunct="1">
              <a:spcBef>
                <a:spcPct val="0"/>
              </a:spcBef>
              <a:spcAft>
                <a:spcPct val="50000"/>
              </a:spcAft>
            </a:pPr>
            <a:endParaRPr lang="es-ES" dirty="0"/>
          </a:p>
          <a:p>
            <a:pPr eaLnBrk="1" hangingPunct="1">
              <a:spcBef>
                <a:spcPct val="0"/>
              </a:spcBef>
              <a:spcAft>
                <a:spcPct val="50000"/>
              </a:spcAft>
            </a:pPr>
            <a:r>
              <a:rPr lang="es-ES" dirty="0"/>
              <a:t>Nuestro sistema nacional de informes de </a:t>
            </a:r>
            <a:r>
              <a:rPr lang="es-ES" dirty="0" err="1"/>
              <a:t>credito</a:t>
            </a:r>
            <a:r>
              <a:rPr lang="es-ES" dirty="0"/>
              <a:t>: </a:t>
            </a:r>
          </a:p>
          <a:p>
            <a:pPr marL="171450" indent="-171450" eaLnBrk="1" hangingPunct="1">
              <a:spcBef>
                <a:spcPct val="0"/>
              </a:spcBef>
              <a:spcAft>
                <a:spcPct val="50000"/>
              </a:spcAft>
              <a:buFont typeface="Arial" panose="020B0604020202020204" pitchFamily="34" charset="0"/>
              <a:buChar char="•"/>
            </a:pPr>
            <a:r>
              <a:rPr lang="es-ES" dirty="0"/>
              <a:t>Permite la aprobación de crédito instantánea </a:t>
            </a:r>
          </a:p>
          <a:p>
            <a:pPr marL="171450" indent="-171450" eaLnBrk="1" hangingPunct="1">
              <a:spcBef>
                <a:spcPct val="0"/>
              </a:spcBef>
              <a:spcAft>
                <a:spcPct val="50000"/>
              </a:spcAft>
              <a:buFont typeface="Arial" panose="020B0604020202020204" pitchFamily="34" charset="0"/>
              <a:buChar char="•"/>
            </a:pPr>
            <a:r>
              <a:rPr lang="es-ES" dirty="0"/>
              <a:t>Hace que el crédito sea más económico que en cualquier otro lugar del mundo </a:t>
            </a:r>
          </a:p>
          <a:p>
            <a:pPr marL="171450" indent="-171450" eaLnBrk="1" hangingPunct="1">
              <a:spcBef>
                <a:spcPct val="0"/>
              </a:spcBef>
              <a:spcAft>
                <a:spcPct val="50000"/>
              </a:spcAft>
              <a:buFont typeface="Arial" panose="020B0604020202020204" pitchFamily="34" charset="0"/>
              <a:buChar char="•"/>
            </a:pPr>
            <a:r>
              <a:rPr lang="es-ES" dirty="0"/>
              <a:t>Proporciona acceso en todo el país. </a:t>
            </a:r>
          </a:p>
          <a:p>
            <a:pPr marL="171450" indent="-171450" eaLnBrk="1" hangingPunct="1">
              <a:spcBef>
                <a:spcPct val="0"/>
              </a:spcBef>
              <a:spcAft>
                <a:spcPct val="50000"/>
              </a:spcAft>
              <a:buFont typeface="Arial" panose="020B0604020202020204" pitchFamily="34" charset="0"/>
              <a:buChar char="•"/>
            </a:pPr>
            <a:r>
              <a:rPr lang="es-ES" dirty="0"/>
              <a:t>Y le permite comprar casi cualquier cosa que necesite usando crédito. </a:t>
            </a:r>
          </a:p>
          <a:p>
            <a:pPr eaLnBrk="1" hangingPunct="1">
              <a:spcBef>
                <a:spcPct val="0"/>
              </a:spcBef>
              <a:spcAft>
                <a:spcPct val="50000"/>
              </a:spcAft>
            </a:pPr>
            <a:endParaRPr lang="es-ES" dirty="0"/>
          </a:p>
          <a:p>
            <a:pPr eaLnBrk="1" hangingPunct="1">
              <a:spcBef>
                <a:spcPct val="0"/>
              </a:spcBef>
              <a:spcAft>
                <a:spcPct val="50000"/>
              </a:spcAft>
            </a:pPr>
            <a:r>
              <a:rPr lang="es-ES" dirty="0"/>
              <a:t>También puede usar su informe de crédito como una herramienta de administración de cuentas para garantizar que la información sea precisa y que no sea víctima de fraude crediticio como resultado del robo de identidad.</a:t>
            </a:r>
          </a:p>
          <a:p>
            <a:pPr eaLnBrk="1" hangingPunct="1">
              <a:spcBef>
                <a:spcPct val="0"/>
              </a:spcBef>
              <a:spcAft>
                <a:spcPct val="50000"/>
              </a:spcAft>
            </a:pPr>
            <a:r>
              <a:rPr lang="es-ES" dirty="0"/>
              <a:t>Cuando un suscriptor compra un informe de crédito, elige una de las tres bases de datos. </a:t>
            </a:r>
          </a:p>
          <a:p>
            <a:pPr eaLnBrk="1" hangingPunct="1">
              <a:spcBef>
                <a:spcPct val="0"/>
              </a:spcBef>
              <a:spcAft>
                <a:spcPct val="50000"/>
              </a:spcAft>
            </a:pPr>
            <a:r>
              <a:rPr lang="es-ES" dirty="0"/>
              <a:t>Los consumidores también pueden optar por solicitar un informe de cada uno de los tres. </a:t>
            </a:r>
          </a:p>
          <a:p>
            <a:pPr eaLnBrk="1" hangingPunct="1">
              <a:spcBef>
                <a:spcPct val="0"/>
              </a:spcBef>
              <a:spcAft>
                <a:spcPct val="50000"/>
              </a:spcAft>
            </a:pPr>
            <a:r>
              <a:rPr lang="es-ES" dirty="0"/>
              <a:t>Las instrucciones para recibir asistencia adicional serán proporcionadas en el informe del individuo. Si el servicio no se puede completar instantáneamente en línea, el informe proporciona la dirección y / o el número de teléfono de la oficina para contactar.</a:t>
            </a:r>
            <a:endParaRPr lang="en-GB" b="0"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8018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El proceso básico de reporte de crédito comienza cuando usted abre una cuenta y hace pagos según lo acordado - o tal vez pierda algunos pagos. Cada mes los acreedores actualizan sus registros y comparten el estado de su cuenta con las compañías de informes de crédito. Las compañías de informes de crédito a continuación, actualizar sus registros y añadir el mes actual a la historia de cómo ha pagado esa cuenta. Si no desea un informe de crédito, entonces simplemente nunca utilizar crédito. Una vez que tenga una cuenta, los prestamistas tienen el derecho de compartir su historial de pagos con otros prestamistas y hacerlo a través del proceso de reporte de crédito.</a:t>
            </a:r>
            <a:endParaRPr lang="en-GB" b="0" baseline="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0ABF88D4-35E5-7D4F-B37F-4ADB8BA1FEE8}" type="slidenum">
              <a:rPr lang="en-US" smtClean="0"/>
              <a:t>9</a:t>
            </a:fld>
            <a:endParaRPr lang="en-US"/>
          </a:p>
        </p:txBody>
      </p:sp>
    </p:spTree>
    <p:extLst>
      <p:ext uri="{BB962C8B-B14F-4D97-AF65-F5344CB8AC3E}">
        <p14:creationId xmlns:p14="http://schemas.microsoft.com/office/powerpoint/2010/main" val="24885508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over_Background.jpe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630" y="-37480"/>
            <a:ext cx="9277260" cy="5218459"/>
          </a:xfrm>
          <a:prstGeom prst="rect">
            <a:avLst/>
          </a:prstGeom>
        </p:spPr>
      </p:pic>
      <p:sp>
        <p:nvSpPr>
          <p:cNvPr id="2" name="Title 1"/>
          <p:cNvSpPr>
            <a:spLocks noGrp="1"/>
          </p:cNvSpPr>
          <p:nvPr>
            <p:ph type="title" hasCustomPrompt="1"/>
          </p:nvPr>
        </p:nvSpPr>
        <p:spPr>
          <a:xfrm>
            <a:off x="1728694" y="2299425"/>
            <a:ext cx="7013892" cy="1501430"/>
          </a:xfrm>
        </p:spPr>
        <p:txBody>
          <a:bodyPr anchor="t"/>
          <a:lstStyle>
            <a:lvl1pPr algn="r">
              <a:defRPr sz="4000" b="1" cap="none">
                <a:solidFill>
                  <a:srgbClr val="FFFFFF"/>
                </a:solidFill>
              </a:defRPr>
            </a:lvl1pPr>
          </a:lstStyle>
          <a:p>
            <a:r>
              <a:rPr lang="en-US" dirty="0"/>
              <a:t>Click to edit master title style</a:t>
            </a:r>
            <a:br>
              <a:rPr lang="en-US" dirty="0"/>
            </a:br>
            <a:r>
              <a:rPr lang="en-US" dirty="0"/>
              <a:t>goes here </a:t>
            </a:r>
            <a:r>
              <a:rPr lang="en-US" dirty="0" err="1"/>
              <a:t>lorem</a:t>
            </a:r>
            <a:r>
              <a:rPr lang="en-US" dirty="0"/>
              <a:t> </a:t>
            </a:r>
            <a:r>
              <a:rPr lang="en-US" dirty="0" err="1"/>
              <a:t>ipsum</a:t>
            </a:r>
            <a:r>
              <a:rPr lang="en-US" dirty="0"/>
              <a:t> dolor</a:t>
            </a:r>
          </a:p>
        </p:txBody>
      </p:sp>
      <p:sp>
        <p:nvSpPr>
          <p:cNvPr id="3" name="Text Placeholder 2"/>
          <p:cNvSpPr>
            <a:spLocks noGrp="1"/>
          </p:cNvSpPr>
          <p:nvPr>
            <p:ph type="body" idx="1" hasCustomPrompt="1"/>
          </p:nvPr>
        </p:nvSpPr>
        <p:spPr>
          <a:xfrm>
            <a:off x="3228072" y="3800855"/>
            <a:ext cx="5514514" cy="617308"/>
          </a:xfrm>
        </p:spPr>
        <p:txBody>
          <a:bodyPr anchor="t">
            <a:normAutofit/>
          </a:bodyPr>
          <a:lstStyle>
            <a:lvl1pPr marL="0" indent="0" algn="r">
              <a:buNone/>
              <a:defRPr sz="120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DECEMBER 2019</a:t>
            </a:r>
          </a:p>
        </p:txBody>
      </p:sp>
      <p:cxnSp>
        <p:nvCxnSpPr>
          <p:cNvPr id="8" name="Straight Connector 7"/>
          <p:cNvCxnSpPr/>
          <p:nvPr userDrawn="1"/>
        </p:nvCxnSpPr>
        <p:spPr>
          <a:xfrm>
            <a:off x="3519128" y="3950772"/>
            <a:ext cx="3863103"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9" name="Footer Placeholder 4"/>
          <p:cNvSpPr>
            <a:spLocks noGrp="1"/>
          </p:cNvSpPr>
          <p:nvPr>
            <p:ph type="ftr" sz="quarter" idx="11"/>
          </p:nvPr>
        </p:nvSpPr>
        <p:spPr>
          <a:xfrm>
            <a:off x="1004032" y="4767263"/>
            <a:ext cx="3141308" cy="273844"/>
          </a:xfrm>
        </p:spPr>
        <p:txBody>
          <a:bodyPr/>
          <a:lstStyle>
            <a:lvl1pPr>
              <a:defRPr>
                <a:solidFill>
                  <a:srgbClr val="FFFFFF"/>
                </a:solidFill>
              </a:defRPr>
            </a:lvl1pPr>
          </a:lstStyle>
          <a:p>
            <a:r>
              <a:rPr lang="en-US" dirty="0"/>
              <a:t>©Experian 2020 Public</a:t>
            </a:r>
          </a:p>
        </p:txBody>
      </p:sp>
      <p:sp>
        <p:nvSpPr>
          <p:cNvPr id="10" name="Slide Number Placeholder 5"/>
          <p:cNvSpPr>
            <a:spLocks noGrp="1"/>
          </p:cNvSpPr>
          <p:nvPr>
            <p:ph type="sldNum" sz="quarter" idx="12"/>
          </p:nvPr>
        </p:nvSpPr>
        <p:spPr>
          <a:xfrm>
            <a:off x="457200" y="4772434"/>
            <a:ext cx="433607" cy="273844"/>
          </a:xfrm>
        </p:spPr>
        <p:txBody>
          <a:bodyPr/>
          <a:lstStyle>
            <a:lvl1pPr>
              <a:defRPr>
                <a:solidFill>
                  <a:schemeClr val="bg1"/>
                </a:solidFill>
              </a:defRPr>
            </a:lvl1pPr>
          </a:lstStyle>
          <a:p>
            <a:fld id="{7609BC2F-FD2F-F642-8F66-E70BC61EECD6}" type="slidenum">
              <a:rPr lang="en-US" smtClean="0"/>
              <a:pPr/>
              <a:t>‹#›</a:t>
            </a:fld>
            <a:endParaRPr lang="en-US" dirty="0"/>
          </a:p>
        </p:txBody>
      </p:sp>
    </p:spTree>
    <p:extLst>
      <p:ext uri="{BB962C8B-B14F-4D97-AF65-F5344CB8AC3E}">
        <p14:creationId xmlns:p14="http://schemas.microsoft.com/office/powerpoint/2010/main" val="1289379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1101050" y="4811358"/>
            <a:ext cx="3141308" cy="273844"/>
          </a:xfrm>
        </p:spPr>
        <p:txBody>
          <a:bodyPr/>
          <a:lstStyle/>
          <a:p>
            <a:r>
              <a:rPr lang="en-US" dirty="0"/>
              <a:t>©Experian 2020 Public</a:t>
            </a:r>
          </a:p>
          <a:p>
            <a:endParaRPr lang="en-US" dirty="0"/>
          </a:p>
        </p:txBody>
      </p:sp>
      <p:sp>
        <p:nvSpPr>
          <p:cNvPr id="6" name="Slide Number Placeholder 5"/>
          <p:cNvSpPr>
            <a:spLocks noGrp="1"/>
          </p:cNvSpPr>
          <p:nvPr>
            <p:ph type="sldNum" sz="quarter" idx="12"/>
          </p:nvPr>
        </p:nvSpPr>
        <p:spPr/>
        <p:txBody>
          <a:bodyPr/>
          <a:lstStyle/>
          <a:p>
            <a:fld id="{7609BC2F-FD2F-F642-8F66-E70BC61EECD6}" type="slidenum">
              <a:rPr lang="en-US" smtClean="0"/>
              <a:t>‹#›</a:t>
            </a:fld>
            <a:endParaRPr lang="en-US"/>
          </a:p>
        </p:txBody>
      </p:sp>
    </p:spTree>
    <p:extLst>
      <p:ext uri="{BB962C8B-B14F-4D97-AF65-F5344CB8AC3E}">
        <p14:creationId xmlns:p14="http://schemas.microsoft.com/office/powerpoint/2010/main" val="20884153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79711" y="154781"/>
            <a:ext cx="2057400" cy="329088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457201" y="154781"/>
            <a:ext cx="5222796" cy="329088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1101050" y="4809234"/>
            <a:ext cx="3141308" cy="273844"/>
          </a:xfrm>
        </p:spPr>
        <p:txBody>
          <a:bodyPr anchor="ctr"/>
          <a:lstStyle/>
          <a:p>
            <a:r>
              <a:rPr lang="en-US" dirty="0"/>
              <a:t>©Experian 2020 Public</a:t>
            </a:r>
          </a:p>
          <a:p>
            <a:endParaRPr lang="en-US" dirty="0"/>
          </a:p>
        </p:txBody>
      </p:sp>
      <p:sp>
        <p:nvSpPr>
          <p:cNvPr id="6" name="Slide Number Placeholder 5"/>
          <p:cNvSpPr>
            <a:spLocks noGrp="1"/>
          </p:cNvSpPr>
          <p:nvPr>
            <p:ph type="sldNum" sz="quarter" idx="12"/>
          </p:nvPr>
        </p:nvSpPr>
        <p:spPr/>
        <p:txBody>
          <a:bodyPr/>
          <a:lstStyle/>
          <a:p>
            <a:fld id="{7609BC2F-FD2F-F642-8F66-E70BC61EECD6}" type="slidenum">
              <a:rPr lang="en-US" smtClean="0"/>
              <a:t>‹#›</a:t>
            </a:fld>
            <a:endParaRPr lang="en-US"/>
          </a:p>
        </p:txBody>
      </p:sp>
    </p:spTree>
    <p:extLst>
      <p:ext uri="{BB962C8B-B14F-4D97-AF65-F5344CB8AC3E}">
        <p14:creationId xmlns:p14="http://schemas.microsoft.com/office/powerpoint/2010/main" val="611586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mage, Title,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1297" y="1516856"/>
            <a:ext cx="4178138" cy="270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a:xfrm>
            <a:off x="4631296" y="396025"/>
            <a:ext cx="4178138" cy="755759"/>
          </a:xfrm>
        </p:spPr>
        <p:txBody>
          <a:bodyPr/>
          <a:lstStyle/>
          <a:p>
            <a:r>
              <a:rPr lang="en-US"/>
              <a:t>Click to edit Master title style</a:t>
            </a:r>
            <a:endParaRPr lang="en-GB" dirty="0"/>
          </a:p>
        </p:txBody>
      </p:sp>
      <p:sp>
        <p:nvSpPr>
          <p:cNvPr id="7" name="Picture Placeholder 9"/>
          <p:cNvSpPr>
            <a:spLocks noGrp="1"/>
          </p:cNvSpPr>
          <p:nvPr>
            <p:ph type="pic" sz="quarter" idx="13"/>
          </p:nvPr>
        </p:nvSpPr>
        <p:spPr>
          <a:xfrm>
            <a:off x="-9659" y="-3805"/>
            <a:ext cx="4318624" cy="4312568"/>
          </a:xfrm>
          <a:custGeom>
            <a:avLst/>
            <a:gdLst>
              <a:gd name="connsiteX0" fmla="*/ 0 w 5749052"/>
              <a:gd name="connsiteY0" fmla="*/ 2044535 h 5749051"/>
              <a:gd name="connsiteX1" fmla="*/ 2044535 w 5749052"/>
              <a:gd name="connsiteY1" fmla="*/ 0 h 5749051"/>
              <a:gd name="connsiteX2" fmla="*/ 3704517 w 5749052"/>
              <a:gd name="connsiteY2" fmla="*/ 0 h 5749051"/>
              <a:gd name="connsiteX3" fmla="*/ 5749052 w 5749052"/>
              <a:gd name="connsiteY3" fmla="*/ 2044535 h 5749051"/>
              <a:gd name="connsiteX4" fmla="*/ 5749052 w 5749052"/>
              <a:gd name="connsiteY4" fmla="*/ 3704516 h 5749051"/>
              <a:gd name="connsiteX5" fmla="*/ 3704517 w 5749052"/>
              <a:gd name="connsiteY5" fmla="*/ 5749051 h 5749051"/>
              <a:gd name="connsiteX6" fmla="*/ 2044535 w 5749052"/>
              <a:gd name="connsiteY6" fmla="*/ 5749051 h 5749051"/>
              <a:gd name="connsiteX7" fmla="*/ 0 w 5749052"/>
              <a:gd name="connsiteY7" fmla="*/ 3704516 h 5749051"/>
              <a:gd name="connsiteX8" fmla="*/ 0 w 5749052"/>
              <a:gd name="connsiteY8" fmla="*/ 2044535 h 5749051"/>
              <a:gd name="connsiteX0" fmla="*/ 0 w 5749052"/>
              <a:gd name="connsiteY0" fmla="*/ 2044535 h 5749051"/>
              <a:gd name="connsiteX1" fmla="*/ 588917 w 5749052"/>
              <a:gd name="connsiteY1" fmla="*/ 610381 h 5749051"/>
              <a:gd name="connsiteX2" fmla="*/ 2044535 w 5749052"/>
              <a:gd name="connsiteY2" fmla="*/ 0 h 5749051"/>
              <a:gd name="connsiteX3" fmla="*/ 3704517 w 5749052"/>
              <a:gd name="connsiteY3" fmla="*/ 0 h 5749051"/>
              <a:gd name="connsiteX4" fmla="*/ 5749052 w 5749052"/>
              <a:gd name="connsiteY4" fmla="*/ 2044535 h 5749051"/>
              <a:gd name="connsiteX5" fmla="*/ 5749052 w 5749052"/>
              <a:gd name="connsiteY5" fmla="*/ 3704516 h 5749051"/>
              <a:gd name="connsiteX6" fmla="*/ 3704517 w 5749052"/>
              <a:gd name="connsiteY6" fmla="*/ 5749051 h 5749051"/>
              <a:gd name="connsiteX7" fmla="*/ 2044535 w 5749052"/>
              <a:gd name="connsiteY7" fmla="*/ 5749051 h 5749051"/>
              <a:gd name="connsiteX8" fmla="*/ 0 w 5749052"/>
              <a:gd name="connsiteY8" fmla="*/ 3704516 h 5749051"/>
              <a:gd name="connsiteX9" fmla="*/ 0 w 5749052"/>
              <a:gd name="connsiteY9" fmla="*/ 2044535 h 5749051"/>
              <a:gd name="connsiteX0" fmla="*/ 0 w 5749052"/>
              <a:gd name="connsiteY0" fmla="*/ 2044535 h 5749051"/>
              <a:gd name="connsiteX1" fmla="*/ 588917 w 5749052"/>
              <a:gd name="connsiteY1" fmla="*/ 610381 h 5749051"/>
              <a:gd name="connsiteX2" fmla="*/ 2044535 w 5749052"/>
              <a:gd name="connsiteY2" fmla="*/ 0 h 5749051"/>
              <a:gd name="connsiteX3" fmla="*/ 3704517 w 5749052"/>
              <a:gd name="connsiteY3" fmla="*/ 0 h 5749051"/>
              <a:gd name="connsiteX4" fmla="*/ 5749052 w 5749052"/>
              <a:gd name="connsiteY4" fmla="*/ 2044535 h 5749051"/>
              <a:gd name="connsiteX5" fmla="*/ 5749052 w 5749052"/>
              <a:gd name="connsiteY5" fmla="*/ 3704516 h 5749051"/>
              <a:gd name="connsiteX6" fmla="*/ 3704517 w 5749052"/>
              <a:gd name="connsiteY6" fmla="*/ 5749051 h 5749051"/>
              <a:gd name="connsiteX7" fmla="*/ 2044535 w 5749052"/>
              <a:gd name="connsiteY7" fmla="*/ 5749051 h 5749051"/>
              <a:gd name="connsiteX8" fmla="*/ 0 w 5749052"/>
              <a:gd name="connsiteY8" fmla="*/ 3704516 h 5749051"/>
              <a:gd name="connsiteX9" fmla="*/ 0 w 5749052"/>
              <a:gd name="connsiteY9" fmla="*/ 2044535 h 5749051"/>
              <a:gd name="connsiteX0" fmla="*/ 0 w 5749052"/>
              <a:gd name="connsiteY0" fmla="*/ 2044535 h 5749051"/>
              <a:gd name="connsiteX1" fmla="*/ 588917 w 5749052"/>
              <a:gd name="connsiteY1" fmla="*/ 610381 h 5749051"/>
              <a:gd name="connsiteX2" fmla="*/ 2044535 w 5749052"/>
              <a:gd name="connsiteY2" fmla="*/ 0 h 5749051"/>
              <a:gd name="connsiteX3" fmla="*/ 3704517 w 5749052"/>
              <a:gd name="connsiteY3" fmla="*/ 0 h 5749051"/>
              <a:gd name="connsiteX4" fmla="*/ 5749052 w 5749052"/>
              <a:gd name="connsiteY4" fmla="*/ 2044535 h 5749051"/>
              <a:gd name="connsiteX5" fmla="*/ 5749052 w 5749052"/>
              <a:gd name="connsiteY5" fmla="*/ 3704516 h 5749051"/>
              <a:gd name="connsiteX6" fmla="*/ 3704517 w 5749052"/>
              <a:gd name="connsiteY6" fmla="*/ 5749051 h 5749051"/>
              <a:gd name="connsiteX7" fmla="*/ 2044535 w 5749052"/>
              <a:gd name="connsiteY7" fmla="*/ 5749051 h 5749051"/>
              <a:gd name="connsiteX8" fmla="*/ 0 w 5749052"/>
              <a:gd name="connsiteY8" fmla="*/ 3704516 h 5749051"/>
              <a:gd name="connsiteX9" fmla="*/ 0 w 5749052"/>
              <a:gd name="connsiteY9" fmla="*/ 2044535 h 5749051"/>
              <a:gd name="connsiteX0" fmla="*/ 0 w 5749052"/>
              <a:gd name="connsiteY0" fmla="*/ 2044535 h 5749051"/>
              <a:gd name="connsiteX1" fmla="*/ 588917 w 5749052"/>
              <a:gd name="connsiteY1" fmla="*/ 610381 h 5749051"/>
              <a:gd name="connsiteX2" fmla="*/ 2044535 w 5749052"/>
              <a:gd name="connsiteY2" fmla="*/ 0 h 5749051"/>
              <a:gd name="connsiteX3" fmla="*/ 3704517 w 5749052"/>
              <a:gd name="connsiteY3" fmla="*/ 0 h 5749051"/>
              <a:gd name="connsiteX4" fmla="*/ 5749052 w 5749052"/>
              <a:gd name="connsiteY4" fmla="*/ 2044535 h 5749051"/>
              <a:gd name="connsiteX5" fmla="*/ 5749052 w 5749052"/>
              <a:gd name="connsiteY5" fmla="*/ 3704516 h 5749051"/>
              <a:gd name="connsiteX6" fmla="*/ 3704517 w 5749052"/>
              <a:gd name="connsiteY6" fmla="*/ 5749051 h 5749051"/>
              <a:gd name="connsiteX7" fmla="*/ 2044535 w 5749052"/>
              <a:gd name="connsiteY7" fmla="*/ 5749051 h 5749051"/>
              <a:gd name="connsiteX8" fmla="*/ 0 w 5749052"/>
              <a:gd name="connsiteY8" fmla="*/ 3704516 h 5749051"/>
              <a:gd name="connsiteX9" fmla="*/ 0 w 5749052"/>
              <a:gd name="connsiteY9" fmla="*/ 2044535 h 5749051"/>
              <a:gd name="connsiteX0" fmla="*/ 235331 w 5984383"/>
              <a:gd name="connsiteY0" fmla="*/ 2044535 h 5749051"/>
              <a:gd name="connsiteX1" fmla="*/ 0 w 5984383"/>
              <a:gd name="connsiteY1" fmla="*/ 17953 h 5749051"/>
              <a:gd name="connsiteX2" fmla="*/ 2279866 w 5984383"/>
              <a:gd name="connsiteY2" fmla="*/ 0 h 5749051"/>
              <a:gd name="connsiteX3" fmla="*/ 3939848 w 5984383"/>
              <a:gd name="connsiteY3" fmla="*/ 0 h 5749051"/>
              <a:gd name="connsiteX4" fmla="*/ 5984383 w 5984383"/>
              <a:gd name="connsiteY4" fmla="*/ 2044535 h 5749051"/>
              <a:gd name="connsiteX5" fmla="*/ 5984383 w 5984383"/>
              <a:gd name="connsiteY5" fmla="*/ 3704516 h 5749051"/>
              <a:gd name="connsiteX6" fmla="*/ 3939848 w 5984383"/>
              <a:gd name="connsiteY6" fmla="*/ 5749051 h 5749051"/>
              <a:gd name="connsiteX7" fmla="*/ 2279866 w 5984383"/>
              <a:gd name="connsiteY7" fmla="*/ 5749051 h 5749051"/>
              <a:gd name="connsiteX8" fmla="*/ 235331 w 5984383"/>
              <a:gd name="connsiteY8" fmla="*/ 3704516 h 5749051"/>
              <a:gd name="connsiteX9" fmla="*/ 235331 w 5984383"/>
              <a:gd name="connsiteY9" fmla="*/ 2044535 h 5749051"/>
              <a:gd name="connsiteX0" fmla="*/ 4350 w 5753402"/>
              <a:gd name="connsiteY0" fmla="*/ 2044535 h 5749051"/>
              <a:gd name="connsiteX1" fmla="*/ 0 w 5753402"/>
              <a:gd name="connsiteY1" fmla="*/ 1284 h 5749051"/>
              <a:gd name="connsiteX2" fmla="*/ 2048885 w 5753402"/>
              <a:gd name="connsiteY2" fmla="*/ 0 h 5749051"/>
              <a:gd name="connsiteX3" fmla="*/ 3708867 w 5753402"/>
              <a:gd name="connsiteY3" fmla="*/ 0 h 5749051"/>
              <a:gd name="connsiteX4" fmla="*/ 5753402 w 5753402"/>
              <a:gd name="connsiteY4" fmla="*/ 2044535 h 5749051"/>
              <a:gd name="connsiteX5" fmla="*/ 5753402 w 5753402"/>
              <a:gd name="connsiteY5" fmla="*/ 3704516 h 5749051"/>
              <a:gd name="connsiteX6" fmla="*/ 3708867 w 5753402"/>
              <a:gd name="connsiteY6" fmla="*/ 5749051 h 5749051"/>
              <a:gd name="connsiteX7" fmla="*/ 2048885 w 5753402"/>
              <a:gd name="connsiteY7" fmla="*/ 5749051 h 5749051"/>
              <a:gd name="connsiteX8" fmla="*/ 4350 w 5753402"/>
              <a:gd name="connsiteY8" fmla="*/ 3704516 h 5749051"/>
              <a:gd name="connsiteX9" fmla="*/ 4350 w 5753402"/>
              <a:gd name="connsiteY9" fmla="*/ 2044535 h 5749051"/>
              <a:gd name="connsiteX0" fmla="*/ 4350 w 5753402"/>
              <a:gd name="connsiteY0" fmla="*/ 2044535 h 5749051"/>
              <a:gd name="connsiteX1" fmla="*/ 0 w 5753402"/>
              <a:gd name="connsiteY1" fmla="*/ 1284 h 5749051"/>
              <a:gd name="connsiteX2" fmla="*/ 2048885 w 5753402"/>
              <a:gd name="connsiteY2" fmla="*/ 0 h 5749051"/>
              <a:gd name="connsiteX3" fmla="*/ 3708867 w 5753402"/>
              <a:gd name="connsiteY3" fmla="*/ 0 h 5749051"/>
              <a:gd name="connsiteX4" fmla="*/ 5229527 w 5753402"/>
              <a:gd name="connsiteY4" fmla="*/ 678968 h 5749051"/>
              <a:gd name="connsiteX5" fmla="*/ 5753402 w 5753402"/>
              <a:gd name="connsiteY5" fmla="*/ 2044535 h 5749051"/>
              <a:gd name="connsiteX6" fmla="*/ 5753402 w 5753402"/>
              <a:gd name="connsiteY6" fmla="*/ 3704516 h 5749051"/>
              <a:gd name="connsiteX7" fmla="*/ 3708867 w 5753402"/>
              <a:gd name="connsiteY7" fmla="*/ 5749051 h 5749051"/>
              <a:gd name="connsiteX8" fmla="*/ 2048885 w 5753402"/>
              <a:gd name="connsiteY8" fmla="*/ 5749051 h 5749051"/>
              <a:gd name="connsiteX9" fmla="*/ 4350 w 5753402"/>
              <a:gd name="connsiteY9" fmla="*/ 3704516 h 5749051"/>
              <a:gd name="connsiteX10" fmla="*/ 4350 w 5753402"/>
              <a:gd name="connsiteY10" fmla="*/ 2044535 h 5749051"/>
              <a:gd name="connsiteX0" fmla="*/ 4350 w 5753402"/>
              <a:gd name="connsiteY0" fmla="*/ 2044535 h 5749051"/>
              <a:gd name="connsiteX1" fmla="*/ 0 w 5753402"/>
              <a:gd name="connsiteY1" fmla="*/ 1284 h 5749051"/>
              <a:gd name="connsiteX2" fmla="*/ 2048885 w 5753402"/>
              <a:gd name="connsiteY2" fmla="*/ 0 h 5749051"/>
              <a:gd name="connsiteX3" fmla="*/ 3708867 w 5753402"/>
              <a:gd name="connsiteY3" fmla="*/ 0 h 5749051"/>
              <a:gd name="connsiteX4" fmla="*/ 5229527 w 5753402"/>
              <a:gd name="connsiteY4" fmla="*/ 678968 h 5749051"/>
              <a:gd name="connsiteX5" fmla="*/ 5753402 w 5753402"/>
              <a:gd name="connsiteY5" fmla="*/ 2044535 h 5749051"/>
              <a:gd name="connsiteX6" fmla="*/ 5753402 w 5753402"/>
              <a:gd name="connsiteY6" fmla="*/ 3704516 h 5749051"/>
              <a:gd name="connsiteX7" fmla="*/ 3708867 w 5753402"/>
              <a:gd name="connsiteY7" fmla="*/ 5749051 h 5749051"/>
              <a:gd name="connsiteX8" fmla="*/ 2048885 w 5753402"/>
              <a:gd name="connsiteY8" fmla="*/ 5749051 h 5749051"/>
              <a:gd name="connsiteX9" fmla="*/ 4350 w 5753402"/>
              <a:gd name="connsiteY9" fmla="*/ 3704516 h 5749051"/>
              <a:gd name="connsiteX10" fmla="*/ 4350 w 5753402"/>
              <a:gd name="connsiteY10" fmla="*/ 2044535 h 5749051"/>
              <a:gd name="connsiteX0" fmla="*/ 4350 w 5753402"/>
              <a:gd name="connsiteY0" fmla="*/ 2044535 h 5749051"/>
              <a:gd name="connsiteX1" fmla="*/ 0 w 5753402"/>
              <a:gd name="connsiteY1" fmla="*/ 1284 h 5749051"/>
              <a:gd name="connsiteX2" fmla="*/ 2048885 w 5753402"/>
              <a:gd name="connsiteY2" fmla="*/ 0 h 5749051"/>
              <a:gd name="connsiteX3" fmla="*/ 3708867 w 5753402"/>
              <a:gd name="connsiteY3" fmla="*/ 0 h 5749051"/>
              <a:gd name="connsiteX4" fmla="*/ 5229527 w 5753402"/>
              <a:gd name="connsiteY4" fmla="*/ 678968 h 5749051"/>
              <a:gd name="connsiteX5" fmla="*/ 5753402 w 5753402"/>
              <a:gd name="connsiteY5" fmla="*/ 2044535 h 5749051"/>
              <a:gd name="connsiteX6" fmla="*/ 5753402 w 5753402"/>
              <a:gd name="connsiteY6" fmla="*/ 3704516 h 5749051"/>
              <a:gd name="connsiteX7" fmla="*/ 3708867 w 5753402"/>
              <a:gd name="connsiteY7" fmla="*/ 5749051 h 5749051"/>
              <a:gd name="connsiteX8" fmla="*/ 2048885 w 5753402"/>
              <a:gd name="connsiteY8" fmla="*/ 5749051 h 5749051"/>
              <a:gd name="connsiteX9" fmla="*/ 4350 w 5753402"/>
              <a:gd name="connsiteY9" fmla="*/ 3704516 h 5749051"/>
              <a:gd name="connsiteX10" fmla="*/ 4350 w 5753402"/>
              <a:gd name="connsiteY10" fmla="*/ 2044535 h 5749051"/>
              <a:gd name="connsiteX0" fmla="*/ 4350 w 5753402"/>
              <a:gd name="connsiteY0" fmla="*/ 2044535 h 5749051"/>
              <a:gd name="connsiteX1" fmla="*/ 0 w 5753402"/>
              <a:gd name="connsiteY1" fmla="*/ 1284 h 5749051"/>
              <a:gd name="connsiteX2" fmla="*/ 2048885 w 5753402"/>
              <a:gd name="connsiteY2" fmla="*/ 0 h 5749051"/>
              <a:gd name="connsiteX3" fmla="*/ 3708867 w 5753402"/>
              <a:gd name="connsiteY3" fmla="*/ 0 h 5749051"/>
              <a:gd name="connsiteX4" fmla="*/ 5229527 w 5753402"/>
              <a:gd name="connsiteY4" fmla="*/ 678968 h 5749051"/>
              <a:gd name="connsiteX5" fmla="*/ 5753402 w 5753402"/>
              <a:gd name="connsiteY5" fmla="*/ 2044535 h 5749051"/>
              <a:gd name="connsiteX6" fmla="*/ 5753402 w 5753402"/>
              <a:gd name="connsiteY6" fmla="*/ 3704516 h 5749051"/>
              <a:gd name="connsiteX7" fmla="*/ 3708867 w 5753402"/>
              <a:gd name="connsiteY7" fmla="*/ 5749051 h 5749051"/>
              <a:gd name="connsiteX8" fmla="*/ 2048885 w 5753402"/>
              <a:gd name="connsiteY8" fmla="*/ 5749051 h 5749051"/>
              <a:gd name="connsiteX9" fmla="*/ 4350 w 5753402"/>
              <a:gd name="connsiteY9" fmla="*/ 3704516 h 5749051"/>
              <a:gd name="connsiteX10" fmla="*/ 4350 w 5753402"/>
              <a:gd name="connsiteY10" fmla="*/ 2044535 h 5749051"/>
              <a:gd name="connsiteX0" fmla="*/ 4350 w 5755783"/>
              <a:gd name="connsiteY0" fmla="*/ 2044535 h 5749051"/>
              <a:gd name="connsiteX1" fmla="*/ 0 w 5755783"/>
              <a:gd name="connsiteY1" fmla="*/ 1284 h 5749051"/>
              <a:gd name="connsiteX2" fmla="*/ 2048885 w 5755783"/>
              <a:gd name="connsiteY2" fmla="*/ 0 h 5749051"/>
              <a:gd name="connsiteX3" fmla="*/ 3708867 w 5755783"/>
              <a:gd name="connsiteY3" fmla="*/ 0 h 5749051"/>
              <a:gd name="connsiteX4" fmla="*/ 5755783 w 5755783"/>
              <a:gd name="connsiteY4" fmla="*/ 7455 h 5749051"/>
              <a:gd name="connsiteX5" fmla="*/ 5753402 w 5755783"/>
              <a:gd name="connsiteY5" fmla="*/ 2044535 h 5749051"/>
              <a:gd name="connsiteX6" fmla="*/ 5753402 w 5755783"/>
              <a:gd name="connsiteY6" fmla="*/ 3704516 h 5749051"/>
              <a:gd name="connsiteX7" fmla="*/ 3708867 w 5755783"/>
              <a:gd name="connsiteY7" fmla="*/ 5749051 h 5749051"/>
              <a:gd name="connsiteX8" fmla="*/ 2048885 w 5755783"/>
              <a:gd name="connsiteY8" fmla="*/ 5749051 h 5749051"/>
              <a:gd name="connsiteX9" fmla="*/ 4350 w 5755783"/>
              <a:gd name="connsiteY9" fmla="*/ 3704516 h 5749051"/>
              <a:gd name="connsiteX10" fmla="*/ 4350 w 5755783"/>
              <a:gd name="connsiteY10" fmla="*/ 2044535 h 5749051"/>
              <a:gd name="connsiteX0" fmla="*/ 4350 w 5758165"/>
              <a:gd name="connsiteY0" fmla="*/ 2044535 h 5749051"/>
              <a:gd name="connsiteX1" fmla="*/ 0 w 5758165"/>
              <a:gd name="connsiteY1" fmla="*/ 1284 h 5749051"/>
              <a:gd name="connsiteX2" fmla="*/ 2048885 w 5758165"/>
              <a:gd name="connsiteY2" fmla="*/ 0 h 5749051"/>
              <a:gd name="connsiteX3" fmla="*/ 3708867 w 5758165"/>
              <a:gd name="connsiteY3" fmla="*/ 0 h 5749051"/>
              <a:gd name="connsiteX4" fmla="*/ 5758165 w 5758165"/>
              <a:gd name="connsiteY4" fmla="*/ 311 h 5749051"/>
              <a:gd name="connsiteX5" fmla="*/ 5753402 w 5758165"/>
              <a:gd name="connsiteY5" fmla="*/ 2044535 h 5749051"/>
              <a:gd name="connsiteX6" fmla="*/ 5753402 w 5758165"/>
              <a:gd name="connsiteY6" fmla="*/ 3704516 h 5749051"/>
              <a:gd name="connsiteX7" fmla="*/ 3708867 w 5758165"/>
              <a:gd name="connsiteY7" fmla="*/ 5749051 h 5749051"/>
              <a:gd name="connsiteX8" fmla="*/ 2048885 w 5758165"/>
              <a:gd name="connsiteY8" fmla="*/ 5749051 h 5749051"/>
              <a:gd name="connsiteX9" fmla="*/ 4350 w 5758165"/>
              <a:gd name="connsiteY9" fmla="*/ 3704516 h 5749051"/>
              <a:gd name="connsiteX10" fmla="*/ 4350 w 5758165"/>
              <a:gd name="connsiteY10" fmla="*/ 2044535 h 5749051"/>
              <a:gd name="connsiteX0" fmla="*/ 4350 w 5758165"/>
              <a:gd name="connsiteY0" fmla="*/ 2044535 h 5749051"/>
              <a:gd name="connsiteX1" fmla="*/ 0 w 5758165"/>
              <a:gd name="connsiteY1" fmla="*/ 1284 h 5749051"/>
              <a:gd name="connsiteX2" fmla="*/ 2048885 w 5758165"/>
              <a:gd name="connsiteY2" fmla="*/ 0 h 5749051"/>
              <a:gd name="connsiteX3" fmla="*/ 3708867 w 5758165"/>
              <a:gd name="connsiteY3" fmla="*/ 0 h 5749051"/>
              <a:gd name="connsiteX4" fmla="*/ 5758165 w 5758165"/>
              <a:gd name="connsiteY4" fmla="*/ 311 h 5749051"/>
              <a:gd name="connsiteX5" fmla="*/ 5753402 w 5758165"/>
              <a:gd name="connsiteY5" fmla="*/ 2044535 h 5749051"/>
              <a:gd name="connsiteX6" fmla="*/ 5753402 w 5758165"/>
              <a:gd name="connsiteY6" fmla="*/ 3704516 h 5749051"/>
              <a:gd name="connsiteX7" fmla="*/ 3708867 w 5758165"/>
              <a:gd name="connsiteY7" fmla="*/ 5749051 h 5749051"/>
              <a:gd name="connsiteX8" fmla="*/ 2048885 w 5758165"/>
              <a:gd name="connsiteY8" fmla="*/ 5749051 h 5749051"/>
              <a:gd name="connsiteX9" fmla="*/ 656823 w 5758165"/>
              <a:gd name="connsiteY9" fmla="*/ 5195260 h 5749051"/>
              <a:gd name="connsiteX10" fmla="*/ 4350 w 5758165"/>
              <a:gd name="connsiteY10" fmla="*/ 3704516 h 5749051"/>
              <a:gd name="connsiteX11" fmla="*/ 4350 w 5758165"/>
              <a:gd name="connsiteY11" fmla="*/ 2044535 h 5749051"/>
              <a:gd name="connsiteX0" fmla="*/ 4350 w 5758165"/>
              <a:gd name="connsiteY0" fmla="*/ 2044535 h 5749051"/>
              <a:gd name="connsiteX1" fmla="*/ 0 w 5758165"/>
              <a:gd name="connsiteY1" fmla="*/ 1284 h 5749051"/>
              <a:gd name="connsiteX2" fmla="*/ 2048885 w 5758165"/>
              <a:gd name="connsiteY2" fmla="*/ 0 h 5749051"/>
              <a:gd name="connsiteX3" fmla="*/ 3708867 w 5758165"/>
              <a:gd name="connsiteY3" fmla="*/ 0 h 5749051"/>
              <a:gd name="connsiteX4" fmla="*/ 5758165 w 5758165"/>
              <a:gd name="connsiteY4" fmla="*/ 311 h 5749051"/>
              <a:gd name="connsiteX5" fmla="*/ 5753402 w 5758165"/>
              <a:gd name="connsiteY5" fmla="*/ 2044535 h 5749051"/>
              <a:gd name="connsiteX6" fmla="*/ 5753402 w 5758165"/>
              <a:gd name="connsiteY6" fmla="*/ 3704516 h 5749051"/>
              <a:gd name="connsiteX7" fmla="*/ 3708867 w 5758165"/>
              <a:gd name="connsiteY7" fmla="*/ 5749051 h 5749051"/>
              <a:gd name="connsiteX8" fmla="*/ 2048885 w 5758165"/>
              <a:gd name="connsiteY8" fmla="*/ 5749051 h 5749051"/>
              <a:gd name="connsiteX9" fmla="*/ 656823 w 5758165"/>
              <a:gd name="connsiteY9" fmla="*/ 5195260 h 5749051"/>
              <a:gd name="connsiteX10" fmla="*/ 4350 w 5758165"/>
              <a:gd name="connsiteY10" fmla="*/ 3704516 h 5749051"/>
              <a:gd name="connsiteX11" fmla="*/ 4350 w 5758165"/>
              <a:gd name="connsiteY11" fmla="*/ 2044535 h 5749051"/>
              <a:gd name="connsiteX0" fmla="*/ 4350 w 5758165"/>
              <a:gd name="connsiteY0" fmla="*/ 2044535 h 5749051"/>
              <a:gd name="connsiteX1" fmla="*/ 0 w 5758165"/>
              <a:gd name="connsiteY1" fmla="*/ 1284 h 5749051"/>
              <a:gd name="connsiteX2" fmla="*/ 2048885 w 5758165"/>
              <a:gd name="connsiteY2" fmla="*/ 0 h 5749051"/>
              <a:gd name="connsiteX3" fmla="*/ 3708867 w 5758165"/>
              <a:gd name="connsiteY3" fmla="*/ 0 h 5749051"/>
              <a:gd name="connsiteX4" fmla="*/ 5758165 w 5758165"/>
              <a:gd name="connsiteY4" fmla="*/ 311 h 5749051"/>
              <a:gd name="connsiteX5" fmla="*/ 5753402 w 5758165"/>
              <a:gd name="connsiteY5" fmla="*/ 2044535 h 5749051"/>
              <a:gd name="connsiteX6" fmla="*/ 5753402 w 5758165"/>
              <a:gd name="connsiteY6" fmla="*/ 3704516 h 5749051"/>
              <a:gd name="connsiteX7" fmla="*/ 3708867 w 5758165"/>
              <a:gd name="connsiteY7" fmla="*/ 5749051 h 5749051"/>
              <a:gd name="connsiteX8" fmla="*/ 2048885 w 5758165"/>
              <a:gd name="connsiteY8" fmla="*/ 5749051 h 5749051"/>
              <a:gd name="connsiteX9" fmla="*/ 656823 w 5758165"/>
              <a:gd name="connsiteY9" fmla="*/ 5195260 h 5749051"/>
              <a:gd name="connsiteX10" fmla="*/ 4350 w 5758165"/>
              <a:gd name="connsiteY10" fmla="*/ 3704516 h 5749051"/>
              <a:gd name="connsiteX11" fmla="*/ 4350 w 5758165"/>
              <a:gd name="connsiteY11" fmla="*/ 2044535 h 5749051"/>
              <a:gd name="connsiteX0" fmla="*/ 4350 w 5758165"/>
              <a:gd name="connsiteY0" fmla="*/ 2044535 h 5749051"/>
              <a:gd name="connsiteX1" fmla="*/ 0 w 5758165"/>
              <a:gd name="connsiteY1" fmla="*/ 1284 h 5749051"/>
              <a:gd name="connsiteX2" fmla="*/ 2048885 w 5758165"/>
              <a:gd name="connsiteY2" fmla="*/ 0 h 5749051"/>
              <a:gd name="connsiteX3" fmla="*/ 3708867 w 5758165"/>
              <a:gd name="connsiteY3" fmla="*/ 0 h 5749051"/>
              <a:gd name="connsiteX4" fmla="*/ 5758165 w 5758165"/>
              <a:gd name="connsiteY4" fmla="*/ 311 h 5749051"/>
              <a:gd name="connsiteX5" fmla="*/ 5753402 w 5758165"/>
              <a:gd name="connsiteY5" fmla="*/ 2044535 h 5749051"/>
              <a:gd name="connsiteX6" fmla="*/ 5753402 w 5758165"/>
              <a:gd name="connsiteY6" fmla="*/ 3704516 h 5749051"/>
              <a:gd name="connsiteX7" fmla="*/ 3708867 w 5758165"/>
              <a:gd name="connsiteY7" fmla="*/ 5749051 h 5749051"/>
              <a:gd name="connsiteX8" fmla="*/ 2048885 w 5758165"/>
              <a:gd name="connsiteY8" fmla="*/ 5749051 h 5749051"/>
              <a:gd name="connsiteX9" fmla="*/ 656823 w 5758165"/>
              <a:gd name="connsiteY9" fmla="*/ 5195260 h 5749051"/>
              <a:gd name="connsiteX10" fmla="*/ 4350 w 5758165"/>
              <a:gd name="connsiteY10" fmla="*/ 3704516 h 5749051"/>
              <a:gd name="connsiteX11" fmla="*/ 4350 w 5758165"/>
              <a:gd name="connsiteY11" fmla="*/ 2044535 h 5749051"/>
              <a:gd name="connsiteX0" fmla="*/ 4350 w 5758165"/>
              <a:gd name="connsiteY0" fmla="*/ 2044535 h 5749051"/>
              <a:gd name="connsiteX1" fmla="*/ 0 w 5758165"/>
              <a:gd name="connsiteY1" fmla="*/ 1284 h 5749051"/>
              <a:gd name="connsiteX2" fmla="*/ 2048885 w 5758165"/>
              <a:gd name="connsiteY2" fmla="*/ 0 h 5749051"/>
              <a:gd name="connsiteX3" fmla="*/ 3708867 w 5758165"/>
              <a:gd name="connsiteY3" fmla="*/ 0 h 5749051"/>
              <a:gd name="connsiteX4" fmla="*/ 5758165 w 5758165"/>
              <a:gd name="connsiteY4" fmla="*/ 311 h 5749051"/>
              <a:gd name="connsiteX5" fmla="*/ 5753402 w 5758165"/>
              <a:gd name="connsiteY5" fmla="*/ 2044535 h 5749051"/>
              <a:gd name="connsiteX6" fmla="*/ 5753402 w 5758165"/>
              <a:gd name="connsiteY6" fmla="*/ 3704516 h 5749051"/>
              <a:gd name="connsiteX7" fmla="*/ 3708867 w 5758165"/>
              <a:gd name="connsiteY7" fmla="*/ 5749051 h 5749051"/>
              <a:gd name="connsiteX8" fmla="*/ 2048885 w 5758165"/>
              <a:gd name="connsiteY8" fmla="*/ 5749051 h 5749051"/>
              <a:gd name="connsiteX9" fmla="*/ 4361 w 5758165"/>
              <a:gd name="connsiteY9" fmla="*/ 5738185 h 5749051"/>
              <a:gd name="connsiteX10" fmla="*/ 4350 w 5758165"/>
              <a:gd name="connsiteY10" fmla="*/ 3704516 h 5749051"/>
              <a:gd name="connsiteX11" fmla="*/ 4350 w 5758165"/>
              <a:gd name="connsiteY11" fmla="*/ 2044535 h 5749051"/>
              <a:gd name="connsiteX0" fmla="*/ 4350 w 5758165"/>
              <a:gd name="connsiteY0" fmla="*/ 2044535 h 5750091"/>
              <a:gd name="connsiteX1" fmla="*/ 0 w 5758165"/>
              <a:gd name="connsiteY1" fmla="*/ 1284 h 5750091"/>
              <a:gd name="connsiteX2" fmla="*/ 2048885 w 5758165"/>
              <a:gd name="connsiteY2" fmla="*/ 0 h 5750091"/>
              <a:gd name="connsiteX3" fmla="*/ 3708867 w 5758165"/>
              <a:gd name="connsiteY3" fmla="*/ 0 h 5750091"/>
              <a:gd name="connsiteX4" fmla="*/ 5758165 w 5758165"/>
              <a:gd name="connsiteY4" fmla="*/ 311 h 5750091"/>
              <a:gd name="connsiteX5" fmla="*/ 5753402 w 5758165"/>
              <a:gd name="connsiteY5" fmla="*/ 2044535 h 5750091"/>
              <a:gd name="connsiteX6" fmla="*/ 5753402 w 5758165"/>
              <a:gd name="connsiteY6" fmla="*/ 3704516 h 5750091"/>
              <a:gd name="connsiteX7" fmla="*/ 3708867 w 5758165"/>
              <a:gd name="connsiteY7" fmla="*/ 5749051 h 5750091"/>
              <a:gd name="connsiteX8" fmla="*/ 2048885 w 5758165"/>
              <a:gd name="connsiteY8" fmla="*/ 5749051 h 5750091"/>
              <a:gd name="connsiteX9" fmla="*/ 6743 w 5758165"/>
              <a:gd name="connsiteY9" fmla="*/ 5750091 h 5750091"/>
              <a:gd name="connsiteX10" fmla="*/ 4350 w 5758165"/>
              <a:gd name="connsiteY10" fmla="*/ 3704516 h 5750091"/>
              <a:gd name="connsiteX11" fmla="*/ 4350 w 5758165"/>
              <a:gd name="connsiteY11" fmla="*/ 2044535 h 5750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58165" h="5750091">
                <a:moveTo>
                  <a:pt x="4350" y="2044535"/>
                </a:moveTo>
                <a:lnTo>
                  <a:pt x="0" y="1284"/>
                </a:lnTo>
                <a:lnTo>
                  <a:pt x="2048885" y="0"/>
                </a:lnTo>
                <a:lnTo>
                  <a:pt x="3708867" y="0"/>
                </a:lnTo>
                <a:lnTo>
                  <a:pt x="5758165" y="311"/>
                </a:lnTo>
                <a:cubicBezTo>
                  <a:pt x="5757371" y="679338"/>
                  <a:pt x="5754196" y="1365508"/>
                  <a:pt x="5753402" y="2044535"/>
                </a:cubicBezTo>
                <a:lnTo>
                  <a:pt x="5753402" y="3704516"/>
                </a:lnTo>
                <a:cubicBezTo>
                  <a:pt x="5753402" y="4833682"/>
                  <a:pt x="4838033" y="5749051"/>
                  <a:pt x="3708867" y="5749051"/>
                </a:cubicBezTo>
                <a:lnTo>
                  <a:pt x="2048885" y="5749051"/>
                </a:lnTo>
                <a:lnTo>
                  <a:pt x="6743" y="5750091"/>
                </a:lnTo>
                <a:cubicBezTo>
                  <a:pt x="6739" y="5072201"/>
                  <a:pt x="4354" y="4382406"/>
                  <a:pt x="4350" y="3704516"/>
                </a:cubicBezTo>
                <a:lnTo>
                  <a:pt x="4350" y="2044535"/>
                </a:lnTo>
                <a:close/>
              </a:path>
            </a:pathLst>
          </a:custGeom>
        </p:spPr>
        <p:txBody>
          <a:bodyPr rtlCol="0">
            <a:noAutofit/>
          </a:bodyPr>
          <a:lstStyle/>
          <a:p>
            <a:pPr lvl="0"/>
            <a:r>
              <a:rPr lang="en-US" noProof="0" dirty="0"/>
              <a:t>Drag picture to placeholder or click icon to add</a:t>
            </a:r>
            <a:endParaRPr lang="en-GB" noProof="0" dirty="0"/>
          </a:p>
        </p:txBody>
      </p:sp>
      <p:sp>
        <p:nvSpPr>
          <p:cNvPr id="5" name="Date Placeholder 3">
            <a:extLst>
              <a:ext uri="{FF2B5EF4-FFF2-40B4-BE49-F238E27FC236}">
                <a16:creationId xmlns:a16="http://schemas.microsoft.com/office/drawing/2014/main" id="{A8D68E34-A036-4710-B3B4-D218062C1076}"/>
              </a:ext>
            </a:extLst>
          </p:cNvPr>
          <p:cNvSpPr>
            <a:spLocks noGrp="1"/>
          </p:cNvSpPr>
          <p:nvPr>
            <p:ph type="dt" sz="half" idx="14"/>
          </p:nvPr>
        </p:nvSpPr>
        <p:spPr/>
        <p:txBody>
          <a:bodyPr/>
          <a:lstStyle>
            <a:lvl1pPr>
              <a:defRPr/>
            </a:lvl1pPr>
          </a:lstStyle>
          <a:p>
            <a:pPr>
              <a:defRPr/>
            </a:pPr>
            <a:fld id="{96BCDA6D-D618-458D-BB8E-1A577AC3739F}" type="datetime1">
              <a:rPr lang="en-GB"/>
              <a:pPr>
                <a:defRPr/>
              </a:pPr>
              <a:t>15/05/2020</a:t>
            </a:fld>
            <a:endParaRPr lang="en-GB"/>
          </a:p>
        </p:txBody>
      </p:sp>
      <p:sp>
        <p:nvSpPr>
          <p:cNvPr id="6" name="Footer Placeholder 4">
            <a:extLst>
              <a:ext uri="{FF2B5EF4-FFF2-40B4-BE49-F238E27FC236}">
                <a16:creationId xmlns:a16="http://schemas.microsoft.com/office/drawing/2014/main" id="{ED6672B4-6599-4D63-A9B2-7DB3DF22ABAD}"/>
              </a:ext>
            </a:extLst>
          </p:cNvPr>
          <p:cNvSpPr>
            <a:spLocks noGrp="1"/>
          </p:cNvSpPr>
          <p:nvPr>
            <p:ph type="ftr" sz="quarter" idx="15"/>
          </p:nvPr>
        </p:nvSpPr>
        <p:spPr/>
        <p:txBody>
          <a:bodyPr/>
          <a:lstStyle>
            <a:lvl1pPr>
              <a:defRPr/>
            </a:lvl1pPr>
          </a:lstStyle>
          <a:p>
            <a:pPr>
              <a:defRPr/>
            </a:pPr>
            <a:r>
              <a:rPr lang="en-GB" dirty="0"/>
              <a:t>Experian 2020 Public</a:t>
            </a:r>
          </a:p>
        </p:txBody>
      </p:sp>
    </p:spTree>
    <p:extLst>
      <p:ext uri="{BB962C8B-B14F-4D97-AF65-F5344CB8AC3E}">
        <p14:creationId xmlns:p14="http://schemas.microsoft.com/office/powerpoint/2010/main" val="1410109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over_Background.jpe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Picture 6" descr="Title_Slide_background.jpe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457200" y="2197490"/>
            <a:ext cx="7772400" cy="1102519"/>
          </a:xfrm>
        </p:spPr>
        <p:txBody>
          <a:bodyPr/>
          <a:lstStyle>
            <a:lvl1pPr>
              <a:defRPr>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57200" y="3439658"/>
            <a:ext cx="6400800" cy="775675"/>
          </a:xfrm>
        </p:spPr>
        <p:txBody>
          <a:bodyPr/>
          <a:lstStyle>
            <a:lvl1pPr marL="0" indent="0" algn="l">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a:xfrm>
            <a:off x="1004032" y="4767263"/>
            <a:ext cx="3141308" cy="273844"/>
          </a:xfrm>
        </p:spPr>
        <p:txBody>
          <a:bodyPr/>
          <a:lstStyle>
            <a:lvl1pPr>
              <a:defRPr>
                <a:solidFill>
                  <a:srgbClr val="FFFFFF"/>
                </a:solidFill>
              </a:defRPr>
            </a:lvl1pPr>
          </a:lstStyle>
          <a:p>
            <a:r>
              <a:rPr lang="en-US" dirty="0"/>
              <a:t>©Experian 2020</a:t>
            </a:r>
          </a:p>
        </p:txBody>
      </p:sp>
      <p:sp>
        <p:nvSpPr>
          <p:cNvPr id="6" name="Slide Number Placeholder 5"/>
          <p:cNvSpPr>
            <a:spLocks noGrp="1"/>
          </p:cNvSpPr>
          <p:nvPr>
            <p:ph type="sldNum" sz="quarter" idx="12"/>
          </p:nvPr>
        </p:nvSpPr>
        <p:spPr>
          <a:xfrm>
            <a:off x="457200" y="4772434"/>
            <a:ext cx="433607" cy="273844"/>
          </a:xfrm>
        </p:spPr>
        <p:txBody>
          <a:bodyPr/>
          <a:lstStyle>
            <a:lvl1pPr>
              <a:defRPr>
                <a:solidFill>
                  <a:srgbClr val="FFFFFF"/>
                </a:solidFill>
              </a:defRPr>
            </a:lvl1pPr>
          </a:lstStyle>
          <a:p>
            <a:fld id="{7609BC2F-FD2F-F642-8F66-E70BC61EECD6}" type="slidenum">
              <a:rPr lang="en-US" smtClean="0"/>
              <a:pPr/>
              <a:t>‹#›</a:t>
            </a:fld>
            <a:endParaRPr lang="en-US" dirty="0"/>
          </a:p>
        </p:txBody>
      </p:sp>
      <p:cxnSp>
        <p:nvCxnSpPr>
          <p:cNvPr id="9" name="Straight Connector 8"/>
          <p:cNvCxnSpPr/>
          <p:nvPr userDrawn="1"/>
        </p:nvCxnSpPr>
        <p:spPr>
          <a:xfrm>
            <a:off x="4092420" y="4894372"/>
            <a:ext cx="3863103"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40195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F357B"/>
                </a:solidFill>
              </a:defRPr>
            </a:lvl1pPr>
          </a:lstStyle>
          <a:p>
            <a:r>
              <a:rPr lang="en-US" dirty="0"/>
              <a:t>Click to edit Master title style</a:t>
            </a:r>
          </a:p>
        </p:txBody>
      </p:sp>
      <p:sp>
        <p:nvSpPr>
          <p:cNvPr id="3" name="Content Placeholder 2"/>
          <p:cNvSpPr>
            <a:spLocks noGrp="1"/>
          </p:cNvSpPr>
          <p:nvPr>
            <p:ph idx="1"/>
          </p:nvPr>
        </p:nvSpPr>
        <p:spPr>
          <a:xfrm>
            <a:off x="457200" y="1200151"/>
            <a:ext cx="7092609" cy="339447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dirty="0"/>
              <a:t>©Experian 2020</a:t>
            </a:r>
          </a:p>
        </p:txBody>
      </p:sp>
      <p:sp>
        <p:nvSpPr>
          <p:cNvPr id="6" name="Slide Number Placeholder 5"/>
          <p:cNvSpPr>
            <a:spLocks noGrp="1"/>
          </p:cNvSpPr>
          <p:nvPr>
            <p:ph type="sldNum" sz="quarter" idx="12"/>
          </p:nvPr>
        </p:nvSpPr>
        <p:spPr/>
        <p:txBody>
          <a:bodyPr/>
          <a:lstStyle/>
          <a:p>
            <a:fld id="{7609BC2F-FD2F-F642-8F66-E70BC61EECD6}" type="slidenum">
              <a:rPr lang="en-US" smtClean="0"/>
              <a:t>‹#›</a:t>
            </a:fld>
            <a:endParaRPr lang="en-US"/>
          </a:p>
        </p:txBody>
      </p:sp>
    </p:spTree>
    <p:extLst>
      <p:ext uri="{BB962C8B-B14F-4D97-AF65-F5344CB8AC3E}">
        <p14:creationId xmlns:p14="http://schemas.microsoft.com/office/powerpoint/2010/main" val="2967531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199950"/>
            <a:ext cx="3529381"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180618" y="1199950"/>
            <a:ext cx="3589687"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r>
              <a:rPr lang="en-US" dirty="0"/>
              <a:t>©Experian 2020</a:t>
            </a:r>
          </a:p>
        </p:txBody>
      </p:sp>
      <p:sp>
        <p:nvSpPr>
          <p:cNvPr id="7" name="Slide Number Placeholder 6"/>
          <p:cNvSpPr>
            <a:spLocks noGrp="1"/>
          </p:cNvSpPr>
          <p:nvPr>
            <p:ph type="sldNum" sz="quarter" idx="12"/>
          </p:nvPr>
        </p:nvSpPr>
        <p:spPr/>
        <p:txBody>
          <a:bodyPr/>
          <a:lstStyle/>
          <a:p>
            <a:fld id="{7609BC2F-FD2F-F642-8F66-E70BC61EECD6}" type="slidenum">
              <a:rPr lang="en-US" smtClean="0"/>
              <a:t>‹#›</a:t>
            </a:fld>
            <a:endParaRPr lang="en-US"/>
          </a:p>
        </p:txBody>
      </p:sp>
    </p:spTree>
    <p:extLst>
      <p:ext uri="{BB962C8B-B14F-4D97-AF65-F5344CB8AC3E}">
        <p14:creationId xmlns:p14="http://schemas.microsoft.com/office/powerpoint/2010/main" val="3954914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3699"/>
            <a:ext cx="7207267" cy="85725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151335"/>
            <a:ext cx="3388263" cy="479822"/>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631156"/>
            <a:ext cx="3388263" cy="2963466"/>
          </a:xfrm>
        </p:spPr>
        <p:txBody>
          <a:bodyPr/>
          <a:lstStyle>
            <a:lvl1pPr>
              <a:defRPr sz="18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062915" y="1151335"/>
            <a:ext cx="3760309" cy="479822"/>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062915" y="1631157"/>
            <a:ext cx="3760309" cy="2963466"/>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a:lstStyle/>
          <a:p>
            <a:r>
              <a:rPr lang="en-US" dirty="0"/>
              <a:t>©Experian 2020 Public</a:t>
            </a:r>
          </a:p>
        </p:txBody>
      </p:sp>
      <p:sp>
        <p:nvSpPr>
          <p:cNvPr id="9" name="Slide Number Placeholder 8"/>
          <p:cNvSpPr>
            <a:spLocks noGrp="1"/>
          </p:cNvSpPr>
          <p:nvPr>
            <p:ph type="sldNum" sz="quarter" idx="12"/>
          </p:nvPr>
        </p:nvSpPr>
        <p:spPr/>
        <p:txBody>
          <a:bodyPr/>
          <a:lstStyle/>
          <a:p>
            <a:fld id="{7609BC2F-FD2F-F642-8F66-E70BC61EECD6}" type="slidenum">
              <a:rPr lang="en-US" smtClean="0"/>
              <a:t>‹#›</a:t>
            </a:fld>
            <a:endParaRPr lang="en-US"/>
          </a:p>
        </p:txBody>
      </p:sp>
    </p:spTree>
    <p:extLst>
      <p:ext uri="{BB962C8B-B14F-4D97-AF65-F5344CB8AC3E}">
        <p14:creationId xmlns:p14="http://schemas.microsoft.com/office/powerpoint/2010/main" val="2883646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dirty="0"/>
              <a:t>©Experian 2020 Public</a:t>
            </a:r>
          </a:p>
        </p:txBody>
      </p:sp>
      <p:sp>
        <p:nvSpPr>
          <p:cNvPr id="5" name="Slide Number Placeholder 4"/>
          <p:cNvSpPr>
            <a:spLocks noGrp="1"/>
          </p:cNvSpPr>
          <p:nvPr>
            <p:ph type="sldNum" sz="quarter" idx="12"/>
          </p:nvPr>
        </p:nvSpPr>
        <p:spPr/>
        <p:txBody>
          <a:bodyPr/>
          <a:lstStyle/>
          <a:p>
            <a:fld id="{7609BC2F-FD2F-F642-8F66-E70BC61EECD6}" type="slidenum">
              <a:rPr lang="en-US" smtClean="0"/>
              <a:t>‹#›</a:t>
            </a:fld>
            <a:endParaRPr lang="en-US"/>
          </a:p>
        </p:txBody>
      </p:sp>
    </p:spTree>
    <p:extLst>
      <p:ext uri="{BB962C8B-B14F-4D97-AF65-F5344CB8AC3E}">
        <p14:creationId xmlns:p14="http://schemas.microsoft.com/office/powerpoint/2010/main" val="2964607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101050" y="4802539"/>
            <a:ext cx="3141308" cy="273844"/>
          </a:xfrm>
        </p:spPr>
        <p:txBody>
          <a:bodyPr/>
          <a:lstStyle/>
          <a:p>
            <a:r>
              <a:rPr lang="en-US" dirty="0"/>
              <a:t>©Experian 2020 Public</a:t>
            </a:r>
          </a:p>
          <a:p>
            <a:endParaRPr lang="en-US" dirty="0"/>
          </a:p>
        </p:txBody>
      </p:sp>
      <p:sp>
        <p:nvSpPr>
          <p:cNvPr id="4" name="Slide Number Placeholder 3"/>
          <p:cNvSpPr>
            <a:spLocks noGrp="1"/>
          </p:cNvSpPr>
          <p:nvPr>
            <p:ph type="sldNum" sz="quarter" idx="12"/>
          </p:nvPr>
        </p:nvSpPr>
        <p:spPr/>
        <p:txBody>
          <a:bodyPr/>
          <a:lstStyle/>
          <a:p>
            <a:fld id="{7609BC2F-FD2F-F642-8F66-E70BC61EECD6}" type="slidenum">
              <a:rPr lang="en-US" smtClean="0"/>
              <a:t>‹#›</a:t>
            </a:fld>
            <a:endParaRPr lang="en-US"/>
          </a:p>
        </p:txBody>
      </p:sp>
    </p:spTree>
    <p:extLst>
      <p:ext uri="{BB962C8B-B14F-4D97-AF65-F5344CB8AC3E}">
        <p14:creationId xmlns:p14="http://schemas.microsoft.com/office/powerpoint/2010/main" val="722811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4239355"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1101050" y="4811358"/>
            <a:ext cx="3141308" cy="273844"/>
          </a:xfrm>
        </p:spPr>
        <p:txBody>
          <a:bodyPr/>
          <a:lstStyle/>
          <a:p>
            <a:r>
              <a:rPr lang="en-US" dirty="0"/>
              <a:t>©Experian 2020 Public</a:t>
            </a:r>
          </a:p>
          <a:p>
            <a:endParaRPr lang="en-US" dirty="0"/>
          </a:p>
        </p:txBody>
      </p:sp>
      <p:sp>
        <p:nvSpPr>
          <p:cNvPr id="7" name="Slide Number Placeholder 6"/>
          <p:cNvSpPr>
            <a:spLocks noGrp="1"/>
          </p:cNvSpPr>
          <p:nvPr>
            <p:ph type="sldNum" sz="quarter" idx="12"/>
          </p:nvPr>
        </p:nvSpPr>
        <p:spPr/>
        <p:txBody>
          <a:bodyPr/>
          <a:lstStyle/>
          <a:p>
            <a:fld id="{7609BC2F-FD2F-F642-8F66-E70BC61EECD6}" type="slidenum">
              <a:rPr lang="en-US" smtClean="0"/>
              <a:t>‹#›</a:t>
            </a:fld>
            <a:endParaRPr lang="en-US"/>
          </a:p>
        </p:txBody>
      </p:sp>
    </p:spTree>
    <p:extLst>
      <p:ext uri="{BB962C8B-B14F-4D97-AF65-F5344CB8AC3E}">
        <p14:creationId xmlns:p14="http://schemas.microsoft.com/office/powerpoint/2010/main" val="239499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752003" y="0"/>
            <a:ext cx="3325196" cy="51435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6" name="Footer Placeholder 5"/>
          <p:cNvSpPr>
            <a:spLocks noGrp="1"/>
          </p:cNvSpPr>
          <p:nvPr>
            <p:ph type="ftr" sz="quarter" idx="11"/>
          </p:nvPr>
        </p:nvSpPr>
        <p:spPr>
          <a:xfrm>
            <a:off x="1101050" y="4811358"/>
            <a:ext cx="3141308" cy="273844"/>
          </a:xfrm>
        </p:spPr>
        <p:txBody>
          <a:bodyPr/>
          <a:lstStyle/>
          <a:p>
            <a:r>
              <a:rPr lang="en-US" dirty="0"/>
              <a:t>©Experian 2020 Public</a:t>
            </a:r>
          </a:p>
          <a:p>
            <a:endParaRPr lang="en-US" dirty="0"/>
          </a:p>
        </p:txBody>
      </p:sp>
      <p:sp>
        <p:nvSpPr>
          <p:cNvPr id="7" name="Slide Number Placeholder 6"/>
          <p:cNvSpPr>
            <a:spLocks noGrp="1"/>
          </p:cNvSpPr>
          <p:nvPr>
            <p:ph type="sldNum" sz="quarter" idx="12"/>
          </p:nvPr>
        </p:nvSpPr>
        <p:spPr/>
        <p:txBody>
          <a:bodyPr/>
          <a:lstStyle/>
          <a:p>
            <a:fld id="{7609BC2F-FD2F-F642-8F66-E70BC61EECD6}" type="slidenum">
              <a:rPr lang="en-US" smtClean="0"/>
              <a:t>‹#›</a:t>
            </a:fld>
            <a:endParaRPr lang="en-US"/>
          </a:p>
        </p:txBody>
      </p:sp>
    </p:spTree>
    <p:extLst>
      <p:ext uri="{BB962C8B-B14F-4D97-AF65-F5344CB8AC3E}">
        <p14:creationId xmlns:p14="http://schemas.microsoft.com/office/powerpoint/2010/main" val="1511156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ontent_slide_background.jpe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457200" y="205979"/>
            <a:ext cx="7092609"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7092609"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1101050" y="4772434"/>
            <a:ext cx="3141308" cy="273844"/>
          </a:xfrm>
          <a:prstGeom prst="rect">
            <a:avLst/>
          </a:prstGeom>
        </p:spPr>
        <p:txBody>
          <a:bodyPr vert="horz" lIns="91440" tIns="45720" rIns="91440" bIns="45720" rtlCol="0" anchor="ctr"/>
          <a:lstStyle>
            <a:lvl1pPr algn="l">
              <a:defRPr sz="800" b="0" i="0">
                <a:solidFill>
                  <a:schemeClr val="tx1">
                    <a:tint val="75000"/>
                  </a:schemeClr>
                </a:solidFill>
                <a:latin typeface="Roboto Light"/>
                <a:cs typeface="Roboto Light"/>
              </a:defRPr>
            </a:lvl1pPr>
          </a:lstStyle>
          <a:p>
            <a:r>
              <a:rPr lang="en-US" dirty="0"/>
              <a:t>©Experian 2019 Optional Footer Text Goes here </a:t>
            </a:r>
            <a:r>
              <a:rPr lang="en-US" dirty="0" err="1"/>
              <a:t>lorem</a:t>
            </a:r>
            <a:r>
              <a:rPr lang="en-US" dirty="0"/>
              <a:t> </a:t>
            </a:r>
            <a:r>
              <a:rPr lang="en-US" dirty="0" err="1"/>
              <a:t>ipsum</a:t>
            </a:r>
            <a:endParaRPr lang="en-US" dirty="0"/>
          </a:p>
        </p:txBody>
      </p:sp>
      <p:sp>
        <p:nvSpPr>
          <p:cNvPr id="6" name="Slide Number Placeholder 5"/>
          <p:cNvSpPr>
            <a:spLocks noGrp="1"/>
          </p:cNvSpPr>
          <p:nvPr>
            <p:ph type="sldNum" sz="quarter" idx="4"/>
          </p:nvPr>
        </p:nvSpPr>
        <p:spPr>
          <a:xfrm>
            <a:off x="457200" y="4777605"/>
            <a:ext cx="512986" cy="273844"/>
          </a:xfrm>
          <a:prstGeom prst="rect">
            <a:avLst/>
          </a:prstGeom>
        </p:spPr>
        <p:txBody>
          <a:bodyPr vert="horz" lIns="91440" tIns="45720" rIns="91440" bIns="45720" rtlCol="0" anchor="ctr"/>
          <a:lstStyle>
            <a:lvl1pPr algn="l">
              <a:defRPr sz="800" b="0" i="0">
                <a:solidFill>
                  <a:schemeClr val="tx1">
                    <a:tint val="75000"/>
                  </a:schemeClr>
                </a:solidFill>
                <a:latin typeface="Roboto Medium"/>
                <a:cs typeface="Roboto Medium"/>
              </a:defRPr>
            </a:lvl1pPr>
          </a:lstStyle>
          <a:p>
            <a:fld id="{7609BC2F-FD2F-F642-8F66-E70BC61EECD6}" type="slidenum">
              <a:rPr lang="en-US" smtClean="0"/>
              <a:pPr/>
              <a:t>‹#›</a:t>
            </a:fld>
            <a:endParaRPr lang="en-US" dirty="0"/>
          </a:p>
        </p:txBody>
      </p:sp>
      <p:cxnSp>
        <p:nvCxnSpPr>
          <p:cNvPr id="12" name="Straight Connector 11"/>
          <p:cNvCxnSpPr/>
          <p:nvPr userDrawn="1"/>
        </p:nvCxnSpPr>
        <p:spPr>
          <a:xfrm>
            <a:off x="4092420" y="4894372"/>
            <a:ext cx="3863103"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12669911"/>
      </p:ext>
    </p:extLst>
  </p:cSld>
  <p:clrMap bg1="lt1" tx1="dk1" bg2="lt2" tx2="dk2" accent1="accent1" accent2="accent2" accent3="accent3" accent4="accent4" accent5="accent5" accent6="accent6" hlink="hlink" folHlink="folHlink"/>
  <p:sldLayoutIdLst>
    <p:sldLayoutId id="2147483651" r:id="rId1"/>
    <p:sldLayoutId id="2147483649"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txStyles>
    <p:titleStyle>
      <a:lvl1pPr algn="l" defTabSz="457200" rtl="0" eaLnBrk="1" latinLnBrk="0" hangingPunct="1">
        <a:spcBef>
          <a:spcPct val="0"/>
        </a:spcBef>
        <a:buNone/>
        <a:defRPr sz="2800" b="0" i="0" kern="1200">
          <a:solidFill>
            <a:srgbClr val="0F357B"/>
          </a:solidFill>
          <a:latin typeface="Roboto Light"/>
          <a:ea typeface="+mj-ea"/>
          <a:cs typeface="Roboto Light"/>
        </a:defRPr>
      </a:lvl1pPr>
    </p:titleStyle>
    <p:bodyStyle>
      <a:lvl1pPr marL="342900" indent="-164592" algn="l" defTabSz="457200" rtl="0" eaLnBrk="1" latinLnBrk="0" hangingPunct="1">
        <a:spcBef>
          <a:spcPct val="20000"/>
        </a:spcBef>
        <a:buFont typeface="Arial"/>
        <a:buChar char="•"/>
        <a:defRPr sz="1800" kern="1200">
          <a:solidFill>
            <a:srgbClr val="A31F74"/>
          </a:solidFill>
          <a:latin typeface="Roboto Light"/>
          <a:ea typeface="+mn-ea"/>
          <a:cs typeface="Roboto Light"/>
        </a:defRPr>
      </a:lvl1pPr>
      <a:lvl2pPr marL="742950" indent="-192024" algn="l" defTabSz="457200" rtl="0" eaLnBrk="1" latinLnBrk="0" hangingPunct="1">
        <a:spcBef>
          <a:spcPct val="20000"/>
        </a:spcBef>
        <a:buFont typeface="Arial"/>
        <a:buChar char="–"/>
        <a:defRPr sz="1600" kern="1200">
          <a:solidFill>
            <a:srgbClr val="A31F74"/>
          </a:solidFill>
          <a:latin typeface="Roboto Regular"/>
          <a:ea typeface="+mn-ea"/>
          <a:cs typeface="Roboto Regular"/>
        </a:defRPr>
      </a:lvl2pPr>
      <a:lvl3pPr marL="1143000" indent="-137160" algn="l" defTabSz="457200" rtl="0" eaLnBrk="1" latinLnBrk="0" hangingPunct="1">
        <a:spcBef>
          <a:spcPct val="20000"/>
        </a:spcBef>
        <a:buFont typeface="Arial"/>
        <a:buChar char="•"/>
        <a:defRPr sz="1600" kern="1200">
          <a:solidFill>
            <a:srgbClr val="A31F74"/>
          </a:solidFill>
          <a:latin typeface="Roboto Regular"/>
          <a:ea typeface="+mn-ea"/>
          <a:cs typeface="Roboto Regular"/>
        </a:defRPr>
      </a:lvl3pPr>
      <a:lvl4pPr marL="1600200" indent="-228600" algn="l" defTabSz="457200" rtl="0" eaLnBrk="1" latinLnBrk="0" hangingPunct="1">
        <a:spcBef>
          <a:spcPct val="20000"/>
        </a:spcBef>
        <a:buFont typeface="Arial"/>
        <a:buChar char="–"/>
        <a:defRPr sz="1200" kern="1200">
          <a:solidFill>
            <a:schemeClr val="tx1"/>
          </a:solidFill>
          <a:latin typeface="Roboto Light"/>
          <a:ea typeface="+mn-ea"/>
          <a:cs typeface="Roboto Light"/>
        </a:defRPr>
      </a:lvl4pPr>
      <a:lvl5pPr marL="2057400" indent="-228600" algn="l" defTabSz="457200" rtl="0" eaLnBrk="1" latinLnBrk="0" hangingPunct="1">
        <a:spcBef>
          <a:spcPct val="20000"/>
        </a:spcBef>
        <a:buFont typeface="Arial"/>
        <a:buChar char="»"/>
        <a:defRPr sz="1000" kern="1200">
          <a:solidFill>
            <a:schemeClr val="tx1"/>
          </a:solidFill>
          <a:latin typeface="Roboto Light"/>
          <a:ea typeface="+mn-ea"/>
          <a:cs typeface="Roboto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hyperlink" Target="http://www.annualcreditreport.com/"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hyperlink" Target="http://www.experian.com/consumereducation" TargetMode="External"/><Relationship Id="rId5" Type="http://schemas.openxmlformats.org/officeDocument/2006/relationships/hyperlink" Target="http://www.experian.com/crediteducation" TargetMode="External"/><Relationship Id="rId4" Type="http://schemas.openxmlformats.org/officeDocument/2006/relationships/hyperlink" Target="http://www.experian.com/education"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Experian</a:t>
            </a:r>
            <a:br>
              <a:rPr lang="en-US" dirty="0"/>
            </a:br>
            <a:r>
              <a:rPr lang="en-US" dirty="0"/>
              <a:t>Deme un Poco de Crédito</a:t>
            </a:r>
          </a:p>
        </p:txBody>
      </p:sp>
      <p:sp>
        <p:nvSpPr>
          <p:cNvPr id="5" name="Text Placeholder 4"/>
          <p:cNvSpPr>
            <a:spLocks noGrp="1"/>
          </p:cNvSpPr>
          <p:nvPr>
            <p:ph type="body" idx="1"/>
          </p:nvPr>
        </p:nvSpPr>
        <p:spPr/>
        <p:txBody>
          <a:bodyPr/>
          <a:lstStyle/>
          <a:p>
            <a:r>
              <a:rPr lang="en-US" dirty="0"/>
              <a:t>May 2020</a:t>
            </a:r>
          </a:p>
        </p:txBody>
      </p:sp>
    </p:spTree>
    <p:extLst>
      <p:ext uri="{BB962C8B-B14F-4D97-AF65-F5344CB8AC3E}">
        <p14:creationId xmlns:p14="http://schemas.microsoft.com/office/powerpoint/2010/main" val="3022421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p:cNvSpPr>
            <a:spLocks noGrp="1"/>
          </p:cNvSpPr>
          <p:nvPr>
            <p:ph type="sldNum" sz="quarter" idx="4294967295"/>
          </p:nvPr>
        </p:nvSpPr>
        <p:spPr>
          <a:xfrm>
            <a:off x="457201" y="4749384"/>
            <a:ext cx="512986" cy="273844"/>
          </a:xfrm>
          <a:prstGeom prst="rect">
            <a:avLst/>
          </a:prstGeom>
        </p:spPr>
        <p:txBody>
          <a:bodyPr vert="horz" lIns="91440" tIns="45720" rIns="91440" bIns="45720" rtlCol="0" anchor="ctr"/>
          <a:lstStyle>
            <a:lvl1pPr algn="l">
              <a:defRPr sz="800" b="0" i="0">
                <a:solidFill>
                  <a:schemeClr val="tx1">
                    <a:tint val="75000"/>
                  </a:schemeClr>
                </a:solidFill>
                <a:latin typeface="Roboto Medium"/>
                <a:cs typeface="Roboto Medium"/>
              </a:defRPr>
            </a:lvl1pPr>
          </a:lstStyle>
          <a:p>
            <a:fld id="{7609BC2F-FD2F-F642-8F66-E70BC61EECD6}" type="slidenum">
              <a:rPr lang="en-US" smtClean="0"/>
              <a:pPr/>
              <a:t>10</a:t>
            </a:fld>
            <a:endParaRPr lang="en-US" dirty="0"/>
          </a:p>
        </p:txBody>
      </p:sp>
      <p:sp>
        <p:nvSpPr>
          <p:cNvPr id="14" name="Content Placeholder 1">
            <a:extLst>
              <a:ext uri="{FF2B5EF4-FFF2-40B4-BE49-F238E27FC236}">
                <a16:creationId xmlns:a16="http://schemas.microsoft.com/office/drawing/2014/main" id="{71AFBBB2-20CA-4A42-9253-8DF39B7D2754}"/>
              </a:ext>
            </a:extLst>
          </p:cNvPr>
          <p:cNvSpPr txBox="1">
            <a:spLocks/>
          </p:cNvSpPr>
          <p:nvPr/>
        </p:nvSpPr>
        <p:spPr>
          <a:xfrm>
            <a:off x="457201" y="1588658"/>
            <a:ext cx="3566160" cy="2738177"/>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3200" kern="1200">
                <a:solidFill>
                  <a:srgbClr val="A31F74"/>
                </a:solidFill>
                <a:latin typeface="Roboto Light"/>
                <a:ea typeface="+mn-ea"/>
                <a:cs typeface="Roboto Light"/>
              </a:defRPr>
            </a:lvl1pPr>
            <a:lvl2pPr marL="457200" indent="0" algn="l" defTabSz="457200" rtl="0" eaLnBrk="1" latinLnBrk="0" hangingPunct="1">
              <a:spcBef>
                <a:spcPct val="20000"/>
              </a:spcBef>
              <a:buFont typeface="Arial"/>
              <a:buNone/>
              <a:defRPr sz="2800" kern="1200">
                <a:solidFill>
                  <a:srgbClr val="A31F74"/>
                </a:solidFill>
                <a:latin typeface="Roboto Regular"/>
                <a:ea typeface="+mn-ea"/>
                <a:cs typeface="Roboto Regular"/>
              </a:defRPr>
            </a:lvl2pPr>
            <a:lvl3pPr marL="914400" indent="0" algn="l" defTabSz="457200" rtl="0" eaLnBrk="1" latinLnBrk="0" hangingPunct="1">
              <a:spcBef>
                <a:spcPct val="20000"/>
              </a:spcBef>
              <a:buFont typeface="Arial"/>
              <a:buNone/>
              <a:defRPr sz="2400" kern="1200">
                <a:solidFill>
                  <a:srgbClr val="A31F74"/>
                </a:solidFill>
                <a:latin typeface="Roboto Regular"/>
                <a:ea typeface="+mn-ea"/>
                <a:cs typeface="Roboto Regular"/>
              </a:defRPr>
            </a:lvl3pPr>
            <a:lvl4pPr marL="1371600" indent="0" algn="l" defTabSz="457200" rtl="0" eaLnBrk="1" latinLnBrk="0" hangingPunct="1">
              <a:spcBef>
                <a:spcPct val="20000"/>
              </a:spcBef>
              <a:buFont typeface="Arial"/>
              <a:buNone/>
              <a:defRPr sz="2000" kern="1200">
                <a:solidFill>
                  <a:schemeClr val="tx1"/>
                </a:solidFill>
                <a:latin typeface="Roboto Light"/>
                <a:ea typeface="+mn-ea"/>
                <a:cs typeface="Roboto Light"/>
              </a:defRPr>
            </a:lvl4pPr>
            <a:lvl5pPr marL="1828800" indent="0" algn="l" defTabSz="457200" rtl="0" eaLnBrk="1" latinLnBrk="0" hangingPunct="1">
              <a:spcBef>
                <a:spcPct val="20000"/>
              </a:spcBef>
              <a:buFont typeface="Arial"/>
              <a:buNone/>
              <a:defRPr sz="2000" kern="1200">
                <a:solidFill>
                  <a:schemeClr val="tx1"/>
                </a:solidFill>
                <a:latin typeface="Roboto Light"/>
                <a:ea typeface="+mn-ea"/>
                <a:cs typeface="Roboto Light"/>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2000" kern="1200">
                <a:solidFill>
                  <a:schemeClr val="tx1"/>
                </a:solidFill>
                <a:latin typeface="+mn-lt"/>
                <a:ea typeface="+mn-ea"/>
                <a:cs typeface="+mn-cs"/>
              </a:defRPr>
            </a:lvl9pPr>
          </a:lstStyle>
          <a:p>
            <a:pPr>
              <a:defRPr/>
            </a:pPr>
            <a:endParaRPr lang="en-GB" sz="1200" b="1" dirty="0">
              <a:solidFill>
                <a:schemeClr val="accent4"/>
              </a:solidFill>
              <a:latin typeface="Arial Narrow" panose="020B0606020202030204" pitchFamily="34" charset="0"/>
            </a:endParaRPr>
          </a:p>
          <a:p>
            <a:pPr>
              <a:defRPr/>
            </a:pPr>
            <a:r>
              <a:rPr lang="en-GB" sz="1200" b="1" dirty="0">
                <a:solidFill>
                  <a:schemeClr val="accent1"/>
                </a:solidFill>
                <a:latin typeface="Roboto Light" panose="02000000000000000000" pitchFamily="2" charset="0"/>
                <a:ea typeface="Roboto Light" panose="02000000000000000000" pitchFamily="2" charset="0"/>
                <a:cs typeface="Roboto Light" panose="02000000000000000000" pitchFamily="2" charset="0"/>
              </a:rPr>
              <a:t>Los clients de la empresa de informes de crédito revisan la información. . .</a:t>
            </a:r>
          </a:p>
          <a:p>
            <a:pPr>
              <a:defRPr/>
            </a:pPr>
            <a:endParaRPr lang="en-GB" sz="1200" b="1" dirty="0">
              <a:solidFill>
                <a:schemeClr val="accent1"/>
              </a:solidFill>
              <a:latin typeface="Roboto Light" panose="02000000000000000000" pitchFamily="2" charset="0"/>
              <a:ea typeface="Roboto Light" panose="02000000000000000000" pitchFamily="2" charset="0"/>
              <a:cs typeface="Roboto Light" panose="02000000000000000000" pitchFamily="2" charset="0"/>
            </a:endParaRPr>
          </a:p>
          <a:p>
            <a:pPr>
              <a:defRPr/>
            </a:pPr>
            <a:r>
              <a:rPr lang="en-GB" sz="1200" b="1" dirty="0">
                <a:solidFill>
                  <a:schemeClr val="accent1"/>
                </a:solidFill>
                <a:latin typeface="Roboto Light" panose="02000000000000000000" pitchFamily="2" charset="0"/>
                <a:ea typeface="Roboto Light" panose="02000000000000000000" pitchFamily="2" charset="0"/>
                <a:cs typeface="Roboto Light" panose="02000000000000000000" pitchFamily="2" charset="0"/>
              </a:rPr>
              <a:t>. . . Si tienen un propósito permisible </a:t>
            </a:r>
            <a:br>
              <a:rPr lang="en-GB" sz="1200" b="1" dirty="0">
                <a:solidFill>
                  <a:schemeClr val="accent1"/>
                </a:solidFill>
                <a:latin typeface="Roboto Light" panose="02000000000000000000" pitchFamily="2" charset="0"/>
                <a:ea typeface="Roboto Light" panose="02000000000000000000" pitchFamily="2" charset="0"/>
                <a:cs typeface="Roboto Light" panose="02000000000000000000" pitchFamily="2" charset="0"/>
              </a:rPr>
            </a:br>
            <a:r>
              <a:rPr lang="en-GB" sz="1200" b="1" dirty="0">
                <a:solidFill>
                  <a:schemeClr val="accent1"/>
                </a:solidFill>
                <a:latin typeface="Roboto Light" panose="02000000000000000000" pitchFamily="2" charset="0"/>
                <a:ea typeface="Roboto Light" panose="02000000000000000000" pitchFamily="2" charset="0"/>
                <a:cs typeface="Roboto Light" panose="02000000000000000000" pitchFamily="2" charset="0"/>
              </a:rPr>
              <a:t>bajo a la ley. </a:t>
            </a:r>
          </a:p>
        </p:txBody>
      </p:sp>
      <p:sp>
        <p:nvSpPr>
          <p:cNvPr id="7" name="Text Placeholder 3">
            <a:extLst>
              <a:ext uri="{FF2B5EF4-FFF2-40B4-BE49-F238E27FC236}">
                <a16:creationId xmlns:a16="http://schemas.microsoft.com/office/drawing/2014/main" id="{2F9051EA-2944-BC4A-B130-1B5917103120}"/>
              </a:ext>
            </a:extLst>
          </p:cNvPr>
          <p:cNvSpPr txBox="1">
            <a:spLocks/>
          </p:cNvSpPr>
          <p:nvPr/>
        </p:nvSpPr>
        <p:spPr>
          <a:xfrm>
            <a:off x="457200" y="1166109"/>
            <a:ext cx="3388263" cy="588509"/>
          </a:xfrm>
          <a:prstGeom prst="rect">
            <a:avLst/>
          </a:prstGeom>
        </p:spPr>
        <p:txBody>
          <a:bodyPr vert="horz" lIns="91440" tIns="45720" rIns="91440" bIns="45720" rtlCol="0">
            <a:normAutofit lnSpcReduction="10000"/>
          </a:bodyPr>
          <a:lstStyle>
            <a:lvl1pPr marL="0" indent="0" algn="l" defTabSz="457200" rtl="0" eaLnBrk="1" latinLnBrk="0" hangingPunct="1">
              <a:spcBef>
                <a:spcPct val="20000"/>
              </a:spcBef>
              <a:buFont typeface="Arial"/>
              <a:buNone/>
              <a:defRPr sz="3200" kern="1200">
                <a:solidFill>
                  <a:srgbClr val="A31F74"/>
                </a:solidFill>
                <a:latin typeface="Roboto Light"/>
                <a:ea typeface="+mn-ea"/>
                <a:cs typeface="Roboto Light"/>
              </a:defRPr>
            </a:lvl1pPr>
            <a:lvl2pPr marL="457200" indent="0" algn="l" defTabSz="457200" rtl="0" eaLnBrk="1" latinLnBrk="0" hangingPunct="1">
              <a:spcBef>
                <a:spcPct val="20000"/>
              </a:spcBef>
              <a:buFont typeface="Arial"/>
              <a:buNone/>
              <a:defRPr sz="2800" kern="1200">
                <a:solidFill>
                  <a:srgbClr val="A31F74"/>
                </a:solidFill>
                <a:latin typeface="Roboto Regular"/>
                <a:ea typeface="+mn-ea"/>
                <a:cs typeface="Roboto Regular"/>
              </a:defRPr>
            </a:lvl2pPr>
            <a:lvl3pPr marL="914400" indent="0" algn="l" defTabSz="457200" rtl="0" eaLnBrk="1" latinLnBrk="0" hangingPunct="1">
              <a:spcBef>
                <a:spcPct val="20000"/>
              </a:spcBef>
              <a:buFont typeface="Arial"/>
              <a:buNone/>
              <a:defRPr sz="2400" kern="1200">
                <a:solidFill>
                  <a:srgbClr val="A31F74"/>
                </a:solidFill>
                <a:latin typeface="Roboto Regular"/>
                <a:ea typeface="+mn-ea"/>
                <a:cs typeface="Roboto Regular"/>
              </a:defRPr>
            </a:lvl3pPr>
            <a:lvl4pPr marL="1371600" indent="0" algn="l" defTabSz="457200" rtl="0" eaLnBrk="1" latinLnBrk="0" hangingPunct="1">
              <a:spcBef>
                <a:spcPct val="20000"/>
              </a:spcBef>
              <a:buFont typeface="Arial"/>
              <a:buNone/>
              <a:defRPr sz="2000" kern="1200">
                <a:solidFill>
                  <a:schemeClr val="tx1"/>
                </a:solidFill>
                <a:latin typeface="Roboto Regular"/>
                <a:ea typeface="+mn-ea"/>
                <a:cs typeface="Roboto Regular"/>
              </a:defRPr>
            </a:lvl4pPr>
            <a:lvl5pPr marL="1828800" indent="0" algn="l" defTabSz="457200" rtl="0" eaLnBrk="1" latinLnBrk="0" hangingPunct="1">
              <a:spcBef>
                <a:spcPct val="20000"/>
              </a:spcBef>
              <a:buFont typeface="Arial"/>
              <a:buNone/>
              <a:defRPr sz="2000" kern="1200">
                <a:solidFill>
                  <a:schemeClr val="tx1"/>
                </a:solidFill>
                <a:latin typeface="Roboto Regular"/>
                <a:ea typeface="+mn-ea"/>
                <a:cs typeface="Roboto Regular"/>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2000" kern="1200">
                <a:solidFill>
                  <a:schemeClr val="tx1"/>
                </a:solidFill>
                <a:latin typeface="+mn-lt"/>
                <a:ea typeface="+mn-ea"/>
                <a:cs typeface="+mn-cs"/>
              </a:defRPr>
            </a:lvl9pPr>
          </a:lstStyle>
          <a:p>
            <a:pPr>
              <a:spcBef>
                <a:spcPts val="1800"/>
              </a:spcBef>
              <a:defRPr/>
            </a:pPr>
            <a:r>
              <a:rPr lang="en-US" sz="1800" dirty="0"/>
              <a:t>Las compañías de </a:t>
            </a:r>
            <a:r>
              <a:rPr lang="en-US" sz="1800" dirty="0" err="1"/>
              <a:t>informes</a:t>
            </a:r>
            <a:r>
              <a:rPr lang="en-US" sz="1800" dirty="0"/>
              <a:t> de crédito son como bibliotecas</a:t>
            </a:r>
          </a:p>
        </p:txBody>
      </p:sp>
      <p:pic>
        <p:nvPicPr>
          <p:cNvPr id="3" name="Picture Placeholder 2" descr="iStock-1129874863.jpg"/>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28517" t="7087" r="31751" b="817"/>
          <a:stretch/>
        </p:blipFill>
        <p:spPr/>
      </p:pic>
    </p:spTree>
    <p:extLst>
      <p:ext uri="{BB962C8B-B14F-4D97-AF65-F5344CB8AC3E}">
        <p14:creationId xmlns:p14="http://schemas.microsoft.com/office/powerpoint/2010/main" val="2727325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lifestyle_image.jpeg"/>
          <p:cNvPicPr>
            <a:picLocks noGrp="1" noChangeAspect="1"/>
          </p:cNvPicPr>
          <p:nvPr>
            <p:ph type="pic" idx="1"/>
          </p:nvPr>
        </p:nvPicPr>
        <p:blipFill>
          <a:blip r:embed="rId3">
            <a:extLst>
              <a:ext uri="{28A0092B-C50C-407E-A947-70E740481C1C}">
                <a14:useLocalDpi xmlns:a14="http://schemas.microsoft.com/office/drawing/2010/main" val="0"/>
              </a:ext>
            </a:extLst>
          </a:blip>
          <a:srcRect t="274" b="274"/>
          <a:stretch>
            <a:fillRect/>
          </a:stretch>
        </p:blipFill>
        <p:spPr/>
      </p:pic>
      <p:sp>
        <p:nvSpPr>
          <p:cNvPr id="13" name="Slide Number Placeholder 5"/>
          <p:cNvSpPr>
            <a:spLocks noGrp="1"/>
          </p:cNvSpPr>
          <p:nvPr>
            <p:ph type="sldNum" sz="quarter" idx="4294967295"/>
          </p:nvPr>
        </p:nvSpPr>
        <p:spPr>
          <a:xfrm>
            <a:off x="457201" y="4749384"/>
            <a:ext cx="512986" cy="273844"/>
          </a:xfrm>
          <a:prstGeom prst="rect">
            <a:avLst/>
          </a:prstGeom>
        </p:spPr>
        <p:txBody>
          <a:bodyPr vert="horz" lIns="91440" tIns="45720" rIns="91440" bIns="45720" rtlCol="0" anchor="ctr"/>
          <a:lstStyle>
            <a:lvl1pPr algn="l">
              <a:defRPr sz="800" b="0" i="0">
                <a:solidFill>
                  <a:schemeClr val="tx1">
                    <a:tint val="75000"/>
                  </a:schemeClr>
                </a:solidFill>
                <a:latin typeface="Roboto Medium"/>
                <a:cs typeface="Roboto Medium"/>
              </a:defRPr>
            </a:lvl1pPr>
          </a:lstStyle>
          <a:p>
            <a:fld id="{7609BC2F-FD2F-F642-8F66-E70BC61EECD6}" type="slidenum">
              <a:rPr lang="en-US" smtClean="0"/>
              <a:pPr/>
              <a:t>11</a:t>
            </a:fld>
            <a:endParaRPr lang="en-US" dirty="0"/>
          </a:p>
        </p:txBody>
      </p:sp>
      <p:sp>
        <p:nvSpPr>
          <p:cNvPr id="14" name="Content Placeholder 1">
            <a:extLst>
              <a:ext uri="{FF2B5EF4-FFF2-40B4-BE49-F238E27FC236}">
                <a16:creationId xmlns:a16="http://schemas.microsoft.com/office/drawing/2014/main" id="{71AFBBB2-20CA-4A42-9253-8DF39B7D2754}"/>
              </a:ext>
            </a:extLst>
          </p:cNvPr>
          <p:cNvSpPr txBox="1">
            <a:spLocks/>
          </p:cNvSpPr>
          <p:nvPr/>
        </p:nvSpPr>
        <p:spPr>
          <a:xfrm>
            <a:off x="457200" y="1285856"/>
            <a:ext cx="3566160" cy="3600450"/>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3200" kern="1200">
                <a:solidFill>
                  <a:srgbClr val="A31F74"/>
                </a:solidFill>
                <a:latin typeface="Roboto Light"/>
                <a:ea typeface="+mn-ea"/>
                <a:cs typeface="Roboto Light"/>
              </a:defRPr>
            </a:lvl1pPr>
            <a:lvl2pPr marL="457200" indent="0" algn="l" defTabSz="457200" rtl="0" eaLnBrk="1" latinLnBrk="0" hangingPunct="1">
              <a:spcBef>
                <a:spcPct val="20000"/>
              </a:spcBef>
              <a:buFont typeface="Arial"/>
              <a:buNone/>
              <a:defRPr sz="2800" kern="1200">
                <a:solidFill>
                  <a:srgbClr val="A31F74"/>
                </a:solidFill>
                <a:latin typeface="Roboto Regular"/>
                <a:ea typeface="+mn-ea"/>
                <a:cs typeface="Roboto Regular"/>
              </a:defRPr>
            </a:lvl2pPr>
            <a:lvl3pPr marL="914400" indent="0" algn="l" defTabSz="457200" rtl="0" eaLnBrk="1" latinLnBrk="0" hangingPunct="1">
              <a:spcBef>
                <a:spcPct val="20000"/>
              </a:spcBef>
              <a:buFont typeface="Arial"/>
              <a:buNone/>
              <a:defRPr sz="2400" kern="1200">
                <a:solidFill>
                  <a:srgbClr val="A31F74"/>
                </a:solidFill>
                <a:latin typeface="Roboto Regular"/>
                <a:ea typeface="+mn-ea"/>
                <a:cs typeface="Roboto Regular"/>
              </a:defRPr>
            </a:lvl3pPr>
            <a:lvl4pPr marL="1371600" indent="0" algn="l" defTabSz="457200" rtl="0" eaLnBrk="1" latinLnBrk="0" hangingPunct="1">
              <a:spcBef>
                <a:spcPct val="20000"/>
              </a:spcBef>
              <a:buFont typeface="Arial"/>
              <a:buNone/>
              <a:defRPr sz="2000" kern="1200">
                <a:solidFill>
                  <a:schemeClr val="tx1"/>
                </a:solidFill>
                <a:latin typeface="Roboto Light"/>
                <a:ea typeface="+mn-ea"/>
                <a:cs typeface="Roboto Light"/>
              </a:defRPr>
            </a:lvl4pPr>
            <a:lvl5pPr marL="1828800" indent="0" algn="l" defTabSz="457200" rtl="0" eaLnBrk="1" latinLnBrk="0" hangingPunct="1">
              <a:spcBef>
                <a:spcPct val="20000"/>
              </a:spcBef>
              <a:buFont typeface="Arial"/>
              <a:buNone/>
              <a:defRPr sz="2000" kern="1200">
                <a:solidFill>
                  <a:schemeClr val="tx1"/>
                </a:solidFill>
                <a:latin typeface="Roboto Light"/>
                <a:ea typeface="+mn-ea"/>
                <a:cs typeface="Roboto Light"/>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2000" kern="1200">
                <a:solidFill>
                  <a:schemeClr val="tx1"/>
                </a:solidFill>
                <a:latin typeface="+mn-lt"/>
                <a:ea typeface="+mn-ea"/>
                <a:cs typeface="+mn-cs"/>
              </a:defRPr>
            </a:lvl9pPr>
          </a:lstStyle>
          <a:p>
            <a:pPr>
              <a:defRPr/>
            </a:pPr>
            <a:endParaRPr lang="en-GB" sz="1200" b="1" dirty="0">
              <a:solidFill>
                <a:schemeClr val="accent4"/>
              </a:solidFill>
              <a:latin typeface="Arial Narrow" panose="020B0606020202030204" pitchFamily="34" charset="0"/>
            </a:endParaRPr>
          </a:p>
          <a:p>
            <a:pPr marL="285750" indent="-285750">
              <a:buFont typeface="Arial" panose="020B0604020202020204" pitchFamily="34" charset="0"/>
              <a:buChar char="•"/>
            </a:pPr>
            <a:r>
              <a:rPr lang="en-US" altLang="en-US" sz="1200" dirty="0">
                <a:solidFill>
                  <a:schemeClr val="accent1"/>
                </a:solidFill>
              </a:rPr>
              <a:t>Abrir o administrar cuentas de crédito</a:t>
            </a:r>
          </a:p>
          <a:p>
            <a:pPr marL="285750" indent="-285750">
              <a:buFont typeface="Arial" panose="020B0604020202020204" pitchFamily="34" charset="0"/>
              <a:buChar char="•"/>
            </a:pPr>
            <a:r>
              <a:rPr lang="en-US" altLang="en-US" sz="1200" dirty="0">
                <a:solidFill>
                  <a:schemeClr val="accent1"/>
                </a:solidFill>
              </a:rPr>
              <a:t>Ofertas de crédito</a:t>
            </a:r>
          </a:p>
          <a:p>
            <a:pPr marL="285750" indent="-285750">
              <a:buFont typeface="Arial" panose="020B0604020202020204" pitchFamily="34" charset="0"/>
              <a:buChar char="•"/>
            </a:pPr>
            <a:r>
              <a:rPr lang="en-US" altLang="en-US" sz="1200" dirty="0">
                <a:solidFill>
                  <a:schemeClr val="accent1"/>
                </a:solidFill>
              </a:rPr>
              <a:t>Empleo</a:t>
            </a:r>
          </a:p>
          <a:p>
            <a:pPr marL="285750" indent="-285750">
              <a:buFont typeface="Arial" panose="020B0604020202020204" pitchFamily="34" charset="0"/>
              <a:buChar char="•"/>
            </a:pPr>
            <a:r>
              <a:rPr lang="en-US" altLang="en-US" sz="1200" dirty="0">
                <a:solidFill>
                  <a:schemeClr val="accent1"/>
                </a:solidFill>
              </a:rPr>
              <a:t>Asegurar seguro</a:t>
            </a:r>
          </a:p>
          <a:p>
            <a:pPr marL="285750" indent="-285750">
              <a:buFont typeface="Arial" panose="020B0604020202020204" pitchFamily="34" charset="0"/>
              <a:buChar char="•"/>
            </a:pPr>
            <a:r>
              <a:rPr lang="en-US" altLang="en-US" sz="1200" dirty="0">
                <a:solidFill>
                  <a:schemeClr val="accent1"/>
                </a:solidFill>
              </a:rPr>
              <a:t>Una transacción comercial iniciada por el consumidor</a:t>
            </a:r>
          </a:p>
          <a:p>
            <a:pPr marL="285750" indent="-285750">
              <a:buFont typeface="Arial" panose="020B0604020202020204" pitchFamily="34" charset="0"/>
              <a:buChar char="•"/>
            </a:pPr>
            <a:r>
              <a:rPr lang="en-US" altLang="en-US" sz="1200" dirty="0">
                <a:solidFill>
                  <a:schemeClr val="accent1"/>
                </a:solidFill>
              </a:rPr>
              <a:t>Orden judicial o citación judicial del jurado federal</a:t>
            </a:r>
          </a:p>
          <a:p>
            <a:pPr marL="285750" indent="-285750">
              <a:buFont typeface="Arial" panose="020B0604020202020204" pitchFamily="34" charset="0"/>
              <a:buChar char="•"/>
            </a:pPr>
            <a:r>
              <a:rPr lang="en-US" altLang="en-US" sz="1200" dirty="0">
                <a:solidFill>
                  <a:schemeClr val="accent1"/>
                </a:solidFill>
              </a:rPr>
              <a:t>Valoración del riesgo de un inversor</a:t>
            </a:r>
          </a:p>
          <a:p>
            <a:pPr marL="285750" indent="-285750">
              <a:buFont typeface="Arial" panose="020B0604020202020204" pitchFamily="34" charset="0"/>
              <a:buChar char="•"/>
            </a:pPr>
            <a:r>
              <a:rPr lang="en-US" altLang="en-US" sz="1200" dirty="0">
                <a:solidFill>
                  <a:schemeClr val="accent1"/>
                </a:solidFill>
              </a:rPr>
              <a:t>Elegibilidad para la licencia gubernamental</a:t>
            </a:r>
          </a:p>
          <a:p>
            <a:pPr marL="285750" indent="-285750">
              <a:buFont typeface="Arial" panose="020B0604020202020204" pitchFamily="34" charset="0"/>
              <a:buChar char="•"/>
            </a:pPr>
            <a:r>
              <a:rPr lang="en-US" altLang="en-US" sz="1200" dirty="0">
                <a:solidFill>
                  <a:schemeClr val="accent1"/>
                </a:solidFill>
              </a:rPr>
              <a:t>Divulgación al consumidor</a:t>
            </a:r>
          </a:p>
        </p:txBody>
      </p:sp>
      <p:sp>
        <p:nvSpPr>
          <p:cNvPr id="7" name="Text Placeholder 3">
            <a:extLst>
              <a:ext uri="{FF2B5EF4-FFF2-40B4-BE49-F238E27FC236}">
                <a16:creationId xmlns:a16="http://schemas.microsoft.com/office/drawing/2014/main" id="{2F9051EA-2944-BC4A-B130-1B5917103120}"/>
              </a:ext>
            </a:extLst>
          </p:cNvPr>
          <p:cNvSpPr txBox="1">
            <a:spLocks/>
          </p:cNvSpPr>
          <p:nvPr/>
        </p:nvSpPr>
        <p:spPr>
          <a:xfrm>
            <a:off x="457200" y="809897"/>
            <a:ext cx="3388263" cy="944721"/>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3200" kern="1200">
                <a:solidFill>
                  <a:srgbClr val="A31F74"/>
                </a:solidFill>
                <a:latin typeface="Roboto Light"/>
                <a:ea typeface="+mn-ea"/>
                <a:cs typeface="Roboto Light"/>
              </a:defRPr>
            </a:lvl1pPr>
            <a:lvl2pPr marL="457200" indent="0" algn="l" defTabSz="457200" rtl="0" eaLnBrk="1" latinLnBrk="0" hangingPunct="1">
              <a:spcBef>
                <a:spcPct val="20000"/>
              </a:spcBef>
              <a:buFont typeface="Arial"/>
              <a:buNone/>
              <a:defRPr sz="2800" kern="1200">
                <a:solidFill>
                  <a:srgbClr val="A31F74"/>
                </a:solidFill>
                <a:latin typeface="Roboto Regular"/>
                <a:ea typeface="+mn-ea"/>
                <a:cs typeface="Roboto Regular"/>
              </a:defRPr>
            </a:lvl2pPr>
            <a:lvl3pPr marL="914400" indent="0" algn="l" defTabSz="457200" rtl="0" eaLnBrk="1" latinLnBrk="0" hangingPunct="1">
              <a:spcBef>
                <a:spcPct val="20000"/>
              </a:spcBef>
              <a:buFont typeface="Arial"/>
              <a:buNone/>
              <a:defRPr sz="2400" kern="1200">
                <a:solidFill>
                  <a:srgbClr val="A31F74"/>
                </a:solidFill>
                <a:latin typeface="Roboto Regular"/>
                <a:ea typeface="+mn-ea"/>
                <a:cs typeface="Roboto Regular"/>
              </a:defRPr>
            </a:lvl3pPr>
            <a:lvl4pPr marL="1371600" indent="0" algn="l" defTabSz="457200" rtl="0" eaLnBrk="1" latinLnBrk="0" hangingPunct="1">
              <a:spcBef>
                <a:spcPct val="20000"/>
              </a:spcBef>
              <a:buFont typeface="Arial"/>
              <a:buNone/>
              <a:defRPr sz="2000" kern="1200">
                <a:solidFill>
                  <a:schemeClr val="tx1"/>
                </a:solidFill>
                <a:latin typeface="Roboto Regular"/>
                <a:ea typeface="+mn-ea"/>
                <a:cs typeface="Roboto Regular"/>
              </a:defRPr>
            </a:lvl4pPr>
            <a:lvl5pPr marL="1828800" indent="0" algn="l" defTabSz="457200" rtl="0" eaLnBrk="1" latinLnBrk="0" hangingPunct="1">
              <a:spcBef>
                <a:spcPct val="20000"/>
              </a:spcBef>
              <a:buFont typeface="Arial"/>
              <a:buNone/>
              <a:defRPr sz="2000" kern="1200">
                <a:solidFill>
                  <a:schemeClr val="tx1"/>
                </a:solidFill>
                <a:latin typeface="Roboto Regular"/>
                <a:ea typeface="+mn-ea"/>
                <a:cs typeface="Roboto Regular"/>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2000" kern="1200">
                <a:solidFill>
                  <a:schemeClr val="tx1"/>
                </a:solidFill>
                <a:latin typeface="+mn-lt"/>
                <a:ea typeface="+mn-ea"/>
                <a:cs typeface="+mn-cs"/>
              </a:defRPr>
            </a:lvl9pPr>
          </a:lstStyle>
          <a:p>
            <a:pPr>
              <a:spcBef>
                <a:spcPts val="1800"/>
              </a:spcBef>
              <a:defRPr/>
            </a:pPr>
            <a:r>
              <a:rPr lang="en-US" sz="1800" dirty="0"/>
              <a:t>The Fair Credit Reporting Act</a:t>
            </a:r>
          </a:p>
          <a:p>
            <a:pPr>
              <a:spcBef>
                <a:spcPts val="0"/>
              </a:spcBef>
              <a:defRPr/>
            </a:pPr>
            <a:r>
              <a:rPr lang="en-US" sz="1200" dirty="0"/>
              <a:t>Propósitos permisibles</a:t>
            </a:r>
          </a:p>
        </p:txBody>
      </p:sp>
      <p:pic>
        <p:nvPicPr>
          <p:cNvPr id="2" name="Picture 1">
            <a:extLst>
              <a:ext uri="{FF2B5EF4-FFF2-40B4-BE49-F238E27FC236}">
                <a16:creationId xmlns:a16="http://schemas.microsoft.com/office/drawing/2014/main" id="{E1B25F6B-DCEC-2746-9BB6-6562216DAC9E}"/>
              </a:ext>
            </a:extLst>
          </p:cNvPr>
          <p:cNvPicPr>
            <a:picLocks noChangeAspect="1"/>
          </p:cNvPicPr>
          <p:nvPr/>
        </p:nvPicPr>
        <p:blipFill rotWithShape="1">
          <a:blip r:embed="rId4"/>
          <a:srcRect l="21388" r="15184"/>
          <a:stretch/>
        </p:blipFill>
        <p:spPr>
          <a:xfrm>
            <a:off x="4752003" y="-75304"/>
            <a:ext cx="3325196" cy="5218804"/>
          </a:xfrm>
          <a:prstGeom prst="rect">
            <a:avLst/>
          </a:prstGeom>
        </p:spPr>
      </p:pic>
      <p:pic>
        <p:nvPicPr>
          <p:cNvPr id="3" name="Picture 2">
            <a:extLst>
              <a:ext uri="{FF2B5EF4-FFF2-40B4-BE49-F238E27FC236}">
                <a16:creationId xmlns:a16="http://schemas.microsoft.com/office/drawing/2014/main" id="{3C02F1F7-E079-AD48-A612-241EFD786487}"/>
              </a:ext>
            </a:extLst>
          </p:cNvPr>
          <p:cNvPicPr>
            <a:picLocks noChangeAspect="1"/>
          </p:cNvPicPr>
          <p:nvPr/>
        </p:nvPicPr>
        <p:blipFill rotWithShape="1">
          <a:blip r:embed="rId5"/>
          <a:srcRect l="39108"/>
          <a:stretch/>
        </p:blipFill>
        <p:spPr>
          <a:xfrm>
            <a:off x="4752003" y="0"/>
            <a:ext cx="3325196" cy="5143500"/>
          </a:xfrm>
          <a:prstGeom prst="rect">
            <a:avLst/>
          </a:prstGeom>
        </p:spPr>
      </p:pic>
    </p:spTree>
    <p:extLst>
      <p:ext uri="{BB962C8B-B14F-4D97-AF65-F5344CB8AC3E}">
        <p14:creationId xmlns:p14="http://schemas.microsoft.com/office/powerpoint/2010/main" val="35372157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p:cNvSpPr>
            <a:spLocks noGrp="1"/>
          </p:cNvSpPr>
          <p:nvPr>
            <p:ph type="sldNum" sz="quarter" idx="4294967295"/>
          </p:nvPr>
        </p:nvSpPr>
        <p:spPr>
          <a:xfrm>
            <a:off x="457201" y="4749384"/>
            <a:ext cx="512986" cy="273844"/>
          </a:xfrm>
          <a:prstGeom prst="rect">
            <a:avLst/>
          </a:prstGeom>
        </p:spPr>
        <p:txBody>
          <a:bodyPr vert="horz" lIns="91440" tIns="45720" rIns="91440" bIns="45720" rtlCol="0" anchor="ctr"/>
          <a:lstStyle>
            <a:lvl1pPr algn="l">
              <a:defRPr sz="800" b="0" i="0">
                <a:solidFill>
                  <a:schemeClr val="tx1">
                    <a:tint val="75000"/>
                  </a:schemeClr>
                </a:solidFill>
                <a:latin typeface="Roboto Medium"/>
                <a:cs typeface="Roboto Medium"/>
              </a:defRPr>
            </a:lvl1pPr>
          </a:lstStyle>
          <a:p>
            <a:fld id="{7609BC2F-FD2F-F642-8F66-E70BC61EECD6}" type="slidenum">
              <a:rPr lang="en-US" smtClean="0"/>
              <a:pPr/>
              <a:t>12</a:t>
            </a:fld>
            <a:endParaRPr lang="en-US" dirty="0"/>
          </a:p>
        </p:txBody>
      </p:sp>
      <p:sp>
        <p:nvSpPr>
          <p:cNvPr id="14" name="Content Placeholder 1">
            <a:extLst>
              <a:ext uri="{FF2B5EF4-FFF2-40B4-BE49-F238E27FC236}">
                <a16:creationId xmlns:a16="http://schemas.microsoft.com/office/drawing/2014/main" id="{71AFBBB2-20CA-4A42-9253-8DF39B7D2754}"/>
              </a:ext>
            </a:extLst>
          </p:cNvPr>
          <p:cNvSpPr txBox="1">
            <a:spLocks/>
          </p:cNvSpPr>
          <p:nvPr/>
        </p:nvSpPr>
        <p:spPr>
          <a:xfrm>
            <a:off x="457201" y="1588658"/>
            <a:ext cx="3566160" cy="3600450"/>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3200" kern="1200">
                <a:solidFill>
                  <a:srgbClr val="A31F74"/>
                </a:solidFill>
                <a:latin typeface="Roboto Light"/>
                <a:ea typeface="+mn-ea"/>
                <a:cs typeface="Roboto Light"/>
              </a:defRPr>
            </a:lvl1pPr>
            <a:lvl2pPr marL="457200" indent="0" algn="l" defTabSz="457200" rtl="0" eaLnBrk="1" latinLnBrk="0" hangingPunct="1">
              <a:spcBef>
                <a:spcPct val="20000"/>
              </a:spcBef>
              <a:buFont typeface="Arial"/>
              <a:buNone/>
              <a:defRPr sz="2800" kern="1200">
                <a:solidFill>
                  <a:srgbClr val="A31F74"/>
                </a:solidFill>
                <a:latin typeface="Roboto Regular"/>
                <a:ea typeface="+mn-ea"/>
                <a:cs typeface="Roboto Regular"/>
              </a:defRPr>
            </a:lvl2pPr>
            <a:lvl3pPr marL="914400" indent="0" algn="l" defTabSz="457200" rtl="0" eaLnBrk="1" latinLnBrk="0" hangingPunct="1">
              <a:spcBef>
                <a:spcPct val="20000"/>
              </a:spcBef>
              <a:buFont typeface="Arial"/>
              <a:buNone/>
              <a:defRPr sz="2400" kern="1200">
                <a:solidFill>
                  <a:srgbClr val="A31F74"/>
                </a:solidFill>
                <a:latin typeface="Roboto Regular"/>
                <a:ea typeface="+mn-ea"/>
                <a:cs typeface="Roboto Regular"/>
              </a:defRPr>
            </a:lvl3pPr>
            <a:lvl4pPr marL="1371600" indent="0" algn="l" defTabSz="457200" rtl="0" eaLnBrk="1" latinLnBrk="0" hangingPunct="1">
              <a:spcBef>
                <a:spcPct val="20000"/>
              </a:spcBef>
              <a:buFont typeface="Arial"/>
              <a:buNone/>
              <a:defRPr sz="2000" kern="1200">
                <a:solidFill>
                  <a:schemeClr val="tx1"/>
                </a:solidFill>
                <a:latin typeface="Roboto Light"/>
                <a:ea typeface="+mn-ea"/>
                <a:cs typeface="Roboto Light"/>
              </a:defRPr>
            </a:lvl4pPr>
            <a:lvl5pPr marL="1828800" indent="0" algn="l" defTabSz="457200" rtl="0" eaLnBrk="1" latinLnBrk="0" hangingPunct="1">
              <a:spcBef>
                <a:spcPct val="20000"/>
              </a:spcBef>
              <a:buFont typeface="Arial"/>
              <a:buNone/>
              <a:defRPr sz="2000" kern="1200">
                <a:solidFill>
                  <a:schemeClr val="tx1"/>
                </a:solidFill>
                <a:latin typeface="Roboto Light"/>
                <a:ea typeface="+mn-ea"/>
                <a:cs typeface="Roboto Light"/>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2000" kern="1200">
                <a:solidFill>
                  <a:schemeClr val="tx1"/>
                </a:solidFill>
                <a:latin typeface="+mn-lt"/>
                <a:ea typeface="+mn-ea"/>
                <a:cs typeface="+mn-cs"/>
              </a:defRPr>
            </a:lvl9pPr>
          </a:lstStyle>
          <a:p>
            <a:pPr>
              <a:defRPr/>
            </a:pPr>
            <a:r>
              <a:rPr lang="en-GB" sz="1200" b="1" dirty="0">
                <a:solidFill>
                  <a:schemeClr val="accent1"/>
                </a:solidFill>
              </a:rPr>
              <a:t>¿Qué es un reporte de crédito?</a:t>
            </a:r>
          </a:p>
          <a:p>
            <a:pPr marL="285750" indent="-285750">
              <a:spcBef>
                <a:spcPts val="1200"/>
              </a:spcBef>
              <a:buFont typeface="Arial" panose="020B0604020202020204" pitchFamily="34" charset="0"/>
              <a:buChar char="•"/>
              <a:defRPr/>
            </a:pPr>
            <a:r>
              <a:rPr lang="en-US" sz="1200" dirty="0">
                <a:solidFill>
                  <a:schemeClr val="accent1"/>
                </a:solidFill>
              </a:rPr>
              <a:t>Su informe de crédito personal incluye un registro de sus cuentas y obligaciones financieras y la información de identificación asociada a ellas</a:t>
            </a:r>
          </a:p>
          <a:p>
            <a:pPr marL="285750" indent="-285750">
              <a:spcBef>
                <a:spcPts val="1200"/>
              </a:spcBef>
              <a:buFont typeface="Arial" panose="020B0604020202020204" pitchFamily="34" charset="0"/>
              <a:buChar char="•"/>
              <a:defRPr/>
            </a:pPr>
            <a:r>
              <a:rPr lang="en-US" sz="1200" dirty="0">
                <a:solidFill>
                  <a:schemeClr val="accent1"/>
                </a:solidFill>
              </a:rPr>
              <a:t>Este informe a veces se llama un archive de crédito o un historial de crédito</a:t>
            </a:r>
          </a:p>
          <a:p>
            <a:pPr marL="285750" indent="-285750">
              <a:spcBef>
                <a:spcPts val="1200"/>
              </a:spcBef>
              <a:buFont typeface="Arial" panose="020B0604020202020204" pitchFamily="34" charset="0"/>
              <a:buChar char="•"/>
              <a:defRPr/>
            </a:pPr>
            <a:r>
              <a:rPr lang="en-US" sz="1200" dirty="0">
                <a:solidFill>
                  <a:schemeClr val="accent1"/>
                </a:solidFill>
              </a:rPr>
              <a:t>Las compañías de </a:t>
            </a:r>
            <a:r>
              <a:rPr lang="en-US" sz="1200" dirty="0" err="1">
                <a:solidFill>
                  <a:schemeClr val="accent1"/>
                </a:solidFill>
              </a:rPr>
              <a:t>informes</a:t>
            </a:r>
            <a:r>
              <a:rPr lang="en-US" sz="1200" dirty="0">
                <a:solidFill>
                  <a:schemeClr val="accent1"/>
                </a:solidFill>
              </a:rPr>
              <a:t> de crédito recopilan y organizan datos sobre su historial de crédito de su acreedores y registros públicos</a:t>
            </a:r>
          </a:p>
          <a:p>
            <a:pPr>
              <a:defRPr/>
            </a:pPr>
            <a:endParaRPr lang="en-US" altLang="en-US" sz="1200" dirty="0">
              <a:solidFill>
                <a:schemeClr val="accent1"/>
              </a:solidFill>
            </a:endParaRPr>
          </a:p>
        </p:txBody>
      </p:sp>
      <p:sp>
        <p:nvSpPr>
          <p:cNvPr id="7" name="Text Placeholder 3">
            <a:extLst>
              <a:ext uri="{FF2B5EF4-FFF2-40B4-BE49-F238E27FC236}">
                <a16:creationId xmlns:a16="http://schemas.microsoft.com/office/drawing/2014/main" id="{2F9051EA-2944-BC4A-B130-1B5917103120}"/>
              </a:ext>
            </a:extLst>
          </p:cNvPr>
          <p:cNvSpPr txBox="1">
            <a:spLocks/>
          </p:cNvSpPr>
          <p:nvPr/>
        </p:nvSpPr>
        <p:spPr>
          <a:xfrm>
            <a:off x="457200" y="809897"/>
            <a:ext cx="3388263" cy="944721"/>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3200" kern="1200">
                <a:solidFill>
                  <a:srgbClr val="A31F74"/>
                </a:solidFill>
                <a:latin typeface="Roboto Light"/>
                <a:ea typeface="+mn-ea"/>
                <a:cs typeface="Roboto Light"/>
              </a:defRPr>
            </a:lvl1pPr>
            <a:lvl2pPr marL="457200" indent="0" algn="l" defTabSz="457200" rtl="0" eaLnBrk="1" latinLnBrk="0" hangingPunct="1">
              <a:spcBef>
                <a:spcPct val="20000"/>
              </a:spcBef>
              <a:buFont typeface="Arial"/>
              <a:buNone/>
              <a:defRPr sz="2800" kern="1200">
                <a:solidFill>
                  <a:srgbClr val="A31F74"/>
                </a:solidFill>
                <a:latin typeface="Roboto Regular"/>
                <a:ea typeface="+mn-ea"/>
                <a:cs typeface="Roboto Regular"/>
              </a:defRPr>
            </a:lvl2pPr>
            <a:lvl3pPr marL="914400" indent="0" algn="l" defTabSz="457200" rtl="0" eaLnBrk="1" latinLnBrk="0" hangingPunct="1">
              <a:spcBef>
                <a:spcPct val="20000"/>
              </a:spcBef>
              <a:buFont typeface="Arial"/>
              <a:buNone/>
              <a:defRPr sz="2400" kern="1200">
                <a:solidFill>
                  <a:srgbClr val="A31F74"/>
                </a:solidFill>
                <a:latin typeface="Roboto Regular"/>
                <a:ea typeface="+mn-ea"/>
                <a:cs typeface="Roboto Regular"/>
              </a:defRPr>
            </a:lvl3pPr>
            <a:lvl4pPr marL="1371600" indent="0" algn="l" defTabSz="457200" rtl="0" eaLnBrk="1" latinLnBrk="0" hangingPunct="1">
              <a:spcBef>
                <a:spcPct val="20000"/>
              </a:spcBef>
              <a:buFont typeface="Arial"/>
              <a:buNone/>
              <a:defRPr sz="2000" kern="1200">
                <a:solidFill>
                  <a:schemeClr val="tx1"/>
                </a:solidFill>
                <a:latin typeface="Roboto Regular"/>
                <a:ea typeface="+mn-ea"/>
                <a:cs typeface="Roboto Regular"/>
              </a:defRPr>
            </a:lvl4pPr>
            <a:lvl5pPr marL="1828800" indent="0" algn="l" defTabSz="457200" rtl="0" eaLnBrk="1" latinLnBrk="0" hangingPunct="1">
              <a:spcBef>
                <a:spcPct val="20000"/>
              </a:spcBef>
              <a:buFont typeface="Arial"/>
              <a:buNone/>
              <a:defRPr sz="2000" kern="1200">
                <a:solidFill>
                  <a:schemeClr val="tx1"/>
                </a:solidFill>
                <a:latin typeface="Roboto Regular"/>
                <a:ea typeface="+mn-ea"/>
                <a:cs typeface="Roboto Regular"/>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2000" kern="1200">
                <a:solidFill>
                  <a:schemeClr val="tx1"/>
                </a:solidFill>
                <a:latin typeface="+mn-lt"/>
                <a:ea typeface="+mn-ea"/>
                <a:cs typeface="+mn-cs"/>
              </a:defRPr>
            </a:lvl9pPr>
          </a:lstStyle>
          <a:p>
            <a:pPr>
              <a:spcBef>
                <a:spcPts val="1800"/>
              </a:spcBef>
              <a:defRPr/>
            </a:pPr>
            <a:r>
              <a:rPr lang="en-US" altLang="en-US" sz="1800" dirty="0"/>
              <a:t>Definición de </a:t>
            </a:r>
            <a:r>
              <a:rPr lang="en-US" altLang="en-US" sz="1800" dirty="0" err="1"/>
              <a:t>informes</a:t>
            </a:r>
            <a:r>
              <a:rPr lang="en-US" altLang="en-US" sz="1800" dirty="0"/>
              <a:t> de crédito y su importancia</a:t>
            </a:r>
            <a:endParaRPr lang="en-US" sz="1200" dirty="0"/>
          </a:p>
        </p:txBody>
      </p:sp>
      <p:pic>
        <p:nvPicPr>
          <p:cNvPr id="5" name="Picture Placeholder 4" descr="A person sitting at a table with a computer and smiling at the camera&#10;&#10;Description automatically generated">
            <a:extLst>
              <a:ext uri="{FF2B5EF4-FFF2-40B4-BE49-F238E27FC236}">
                <a16:creationId xmlns:a16="http://schemas.microsoft.com/office/drawing/2014/main" id="{EC5FA630-C200-4958-8781-BDEA8E213773}"/>
              </a:ext>
            </a:extLst>
          </p:cNvPr>
          <p:cNvPicPr>
            <a:picLocks noGrp="1" noChangeAspect="1"/>
          </p:cNvPicPr>
          <p:nvPr>
            <p:ph type="pic" idx="1"/>
          </p:nvPr>
        </p:nvPicPr>
        <p:blipFill>
          <a:blip r:embed="rId3"/>
          <a:srcRect l="8949" r="8949"/>
          <a:stretch>
            <a:fillRect/>
          </a:stretch>
        </p:blipFill>
        <p:spPr>
          <a:xfrm>
            <a:off x="4752003" y="0"/>
            <a:ext cx="3325196" cy="5143500"/>
          </a:xfrm>
        </p:spPr>
      </p:pic>
    </p:spTree>
    <p:extLst>
      <p:ext uri="{BB962C8B-B14F-4D97-AF65-F5344CB8AC3E}">
        <p14:creationId xmlns:p14="http://schemas.microsoft.com/office/powerpoint/2010/main" val="37429533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lifestyle_image.jpeg"/>
          <p:cNvPicPr>
            <a:picLocks noGrp="1" noChangeAspect="1"/>
          </p:cNvPicPr>
          <p:nvPr>
            <p:ph type="pic" idx="1"/>
          </p:nvPr>
        </p:nvPicPr>
        <p:blipFill>
          <a:blip r:embed="rId3">
            <a:extLst>
              <a:ext uri="{28A0092B-C50C-407E-A947-70E740481C1C}">
                <a14:useLocalDpi xmlns:a14="http://schemas.microsoft.com/office/drawing/2010/main" val="0"/>
              </a:ext>
            </a:extLst>
          </a:blip>
          <a:srcRect t="274" b="274"/>
          <a:stretch>
            <a:fillRect/>
          </a:stretch>
        </p:blipFill>
        <p:spPr/>
      </p:pic>
      <p:sp>
        <p:nvSpPr>
          <p:cNvPr id="13" name="Slide Number Placeholder 5"/>
          <p:cNvSpPr>
            <a:spLocks noGrp="1"/>
          </p:cNvSpPr>
          <p:nvPr>
            <p:ph type="sldNum" sz="quarter" idx="4294967295"/>
          </p:nvPr>
        </p:nvSpPr>
        <p:spPr>
          <a:xfrm>
            <a:off x="457201" y="4749384"/>
            <a:ext cx="512986" cy="273844"/>
          </a:xfrm>
          <a:prstGeom prst="rect">
            <a:avLst/>
          </a:prstGeom>
        </p:spPr>
        <p:txBody>
          <a:bodyPr vert="horz" lIns="91440" tIns="45720" rIns="91440" bIns="45720" rtlCol="0" anchor="ctr"/>
          <a:lstStyle>
            <a:lvl1pPr algn="l">
              <a:defRPr sz="800" b="0" i="0">
                <a:solidFill>
                  <a:schemeClr val="tx1">
                    <a:tint val="75000"/>
                  </a:schemeClr>
                </a:solidFill>
                <a:latin typeface="Roboto Medium"/>
                <a:cs typeface="Roboto Medium"/>
              </a:defRPr>
            </a:lvl1pPr>
          </a:lstStyle>
          <a:p>
            <a:fld id="{7609BC2F-FD2F-F642-8F66-E70BC61EECD6}" type="slidenum">
              <a:rPr lang="en-US" smtClean="0"/>
              <a:pPr/>
              <a:t>13</a:t>
            </a:fld>
            <a:endParaRPr lang="en-US" dirty="0"/>
          </a:p>
        </p:txBody>
      </p:sp>
      <p:sp>
        <p:nvSpPr>
          <p:cNvPr id="14" name="Content Placeholder 1">
            <a:extLst>
              <a:ext uri="{FF2B5EF4-FFF2-40B4-BE49-F238E27FC236}">
                <a16:creationId xmlns:a16="http://schemas.microsoft.com/office/drawing/2014/main" id="{71AFBBB2-20CA-4A42-9253-8DF39B7D2754}"/>
              </a:ext>
            </a:extLst>
          </p:cNvPr>
          <p:cNvSpPr txBox="1">
            <a:spLocks/>
          </p:cNvSpPr>
          <p:nvPr/>
        </p:nvSpPr>
        <p:spPr>
          <a:xfrm>
            <a:off x="457200" y="1543050"/>
            <a:ext cx="4201885" cy="3600450"/>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3200" kern="1200">
                <a:solidFill>
                  <a:srgbClr val="A31F74"/>
                </a:solidFill>
                <a:latin typeface="Roboto Light"/>
                <a:ea typeface="+mn-ea"/>
                <a:cs typeface="Roboto Light"/>
              </a:defRPr>
            </a:lvl1pPr>
            <a:lvl2pPr marL="457200" indent="0" algn="l" defTabSz="457200" rtl="0" eaLnBrk="1" latinLnBrk="0" hangingPunct="1">
              <a:spcBef>
                <a:spcPct val="20000"/>
              </a:spcBef>
              <a:buFont typeface="Arial"/>
              <a:buNone/>
              <a:defRPr sz="2800" kern="1200">
                <a:solidFill>
                  <a:srgbClr val="A31F74"/>
                </a:solidFill>
                <a:latin typeface="Roboto Regular"/>
                <a:ea typeface="+mn-ea"/>
                <a:cs typeface="Roboto Regular"/>
              </a:defRPr>
            </a:lvl2pPr>
            <a:lvl3pPr marL="914400" indent="0" algn="l" defTabSz="457200" rtl="0" eaLnBrk="1" latinLnBrk="0" hangingPunct="1">
              <a:spcBef>
                <a:spcPct val="20000"/>
              </a:spcBef>
              <a:buFont typeface="Arial"/>
              <a:buNone/>
              <a:defRPr sz="2400" kern="1200">
                <a:solidFill>
                  <a:srgbClr val="A31F74"/>
                </a:solidFill>
                <a:latin typeface="Roboto Regular"/>
                <a:ea typeface="+mn-ea"/>
                <a:cs typeface="Roboto Regular"/>
              </a:defRPr>
            </a:lvl3pPr>
            <a:lvl4pPr marL="1371600" indent="0" algn="l" defTabSz="457200" rtl="0" eaLnBrk="1" latinLnBrk="0" hangingPunct="1">
              <a:spcBef>
                <a:spcPct val="20000"/>
              </a:spcBef>
              <a:buFont typeface="Arial"/>
              <a:buNone/>
              <a:defRPr sz="2000" kern="1200">
                <a:solidFill>
                  <a:schemeClr val="tx1"/>
                </a:solidFill>
                <a:latin typeface="Roboto Light"/>
                <a:ea typeface="+mn-ea"/>
                <a:cs typeface="Roboto Light"/>
              </a:defRPr>
            </a:lvl4pPr>
            <a:lvl5pPr marL="1828800" indent="0" algn="l" defTabSz="457200" rtl="0" eaLnBrk="1" latinLnBrk="0" hangingPunct="1">
              <a:spcBef>
                <a:spcPct val="20000"/>
              </a:spcBef>
              <a:buFont typeface="Arial"/>
              <a:buNone/>
              <a:defRPr sz="2000" kern="1200">
                <a:solidFill>
                  <a:schemeClr val="tx1"/>
                </a:solidFill>
                <a:latin typeface="Roboto Light"/>
                <a:ea typeface="+mn-ea"/>
                <a:cs typeface="Roboto Light"/>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2000" kern="1200">
                <a:solidFill>
                  <a:schemeClr val="tx1"/>
                </a:solidFill>
                <a:latin typeface="+mn-lt"/>
                <a:ea typeface="+mn-ea"/>
                <a:cs typeface="+mn-cs"/>
              </a:defRPr>
            </a:lvl9pPr>
          </a:lstStyle>
          <a:p>
            <a:pPr>
              <a:defRPr/>
            </a:pPr>
            <a:r>
              <a:rPr lang="en-GB" sz="1200" b="1" dirty="0">
                <a:solidFill>
                  <a:schemeClr val="accent1"/>
                </a:solidFill>
              </a:rPr>
              <a:t>¿Por qué es importante?</a:t>
            </a:r>
          </a:p>
          <a:p>
            <a:pPr>
              <a:lnSpc>
                <a:spcPct val="95000"/>
              </a:lnSpc>
              <a:spcBef>
                <a:spcPts val="1200"/>
              </a:spcBef>
              <a:buSzPts val="1700"/>
              <a:defRPr/>
            </a:pPr>
            <a:r>
              <a:rPr lang="en-US" sz="1200" dirty="0">
                <a:solidFill>
                  <a:schemeClr val="accent1"/>
                </a:solidFill>
              </a:rPr>
              <a:t>Los prestamistas usan reportes de crédito y calificaciones de crédito para medir la probabilidad de que usted pague un préstamo</a:t>
            </a:r>
          </a:p>
          <a:p>
            <a:pPr marL="285750" indent="-285750">
              <a:lnSpc>
                <a:spcPct val="90000"/>
              </a:lnSpc>
              <a:spcBef>
                <a:spcPts val="1200"/>
              </a:spcBef>
              <a:buFont typeface="Arial" panose="020B0604020202020204" pitchFamily="34" charset="0"/>
              <a:buChar char="•"/>
              <a:defRPr/>
            </a:pPr>
            <a:r>
              <a:rPr lang="en-US" sz="1200" dirty="0">
                <a:solidFill>
                  <a:schemeClr val="accent1"/>
                </a:solidFill>
              </a:rPr>
              <a:t>Un historial de crédito excelente le permite obtener tarjetas de crédito, hipotecas y préstamos para automovil y muchos otros servicios de crédito valiosos, y puede afectar la cantidad que usted paga por esos servicios</a:t>
            </a:r>
          </a:p>
          <a:p>
            <a:pPr marL="285750" indent="-285750">
              <a:lnSpc>
                <a:spcPct val="95000"/>
              </a:lnSpc>
              <a:spcBef>
                <a:spcPts val="1200"/>
              </a:spcBef>
              <a:buFont typeface="Arial" panose="020B0604020202020204" pitchFamily="34" charset="0"/>
              <a:buChar char="•"/>
              <a:defRPr/>
            </a:pPr>
            <a:r>
              <a:rPr lang="en-US" sz="1200" dirty="0">
                <a:solidFill>
                  <a:schemeClr val="accent1"/>
                </a:solidFill>
              </a:rPr>
              <a:t>Los </a:t>
            </a:r>
            <a:r>
              <a:rPr lang="en-US" sz="1200" dirty="0" err="1">
                <a:solidFill>
                  <a:schemeClr val="accent1"/>
                </a:solidFill>
              </a:rPr>
              <a:t>informes</a:t>
            </a:r>
            <a:r>
              <a:rPr lang="en-US" sz="1200" dirty="0">
                <a:solidFill>
                  <a:schemeClr val="accent1"/>
                </a:solidFill>
              </a:rPr>
              <a:t> también se usan en otras situaciones que no son de préstamos: cheques de empleo, aplicaciones de alquiler de apartamentos, servicios públicos, teléfonos celulares, etc. </a:t>
            </a:r>
          </a:p>
          <a:p>
            <a:pPr marL="285750" indent="-285750">
              <a:lnSpc>
                <a:spcPct val="95000"/>
              </a:lnSpc>
              <a:spcBef>
                <a:spcPts val="1200"/>
              </a:spcBef>
              <a:buFont typeface="Arial" panose="020B0604020202020204" pitchFamily="34" charset="0"/>
              <a:buChar char="•"/>
              <a:defRPr/>
            </a:pPr>
            <a:r>
              <a:rPr lang="en-US" sz="1200" dirty="0">
                <a:solidFill>
                  <a:schemeClr val="accent1"/>
                </a:solidFill>
              </a:rPr>
              <a:t>Su informe de crédito sirve como referencias financieras a empresas con las que desea hacer negocios</a:t>
            </a:r>
          </a:p>
          <a:p>
            <a:pPr>
              <a:defRPr/>
            </a:pPr>
            <a:endParaRPr lang="en-US" altLang="en-US" sz="1200" dirty="0">
              <a:solidFill>
                <a:schemeClr val="accent1"/>
              </a:solidFill>
            </a:endParaRPr>
          </a:p>
        </p:txBody>
      </p:sp>
      <p:sp>
        <p:nvSpPr>
          <p:cNvPr id="7" name="Text Placeholder 3">
            <a:extLst>
              <a:ext uri="{FF2B5EF4-FFF2-40B4-BE49-F238E27FC236}">
                <a16:creationId xmlns:a16="http://schemas.microsoft.com/office/drawing/2014/main" id="{2F9051EA-2944-BC4A-B130-1B5917103120}"/>
              </a:ext>
            </a:extLst>
          </p:cNvPr>
          <p:cNvSpPr txBox="1">
            <a:spLocks/>
          </p:cNvSpPr>
          <p:nvPr/>
        </p:nvSpPr>
        <p:spPr>
          <a:xfrm>
            <a:off x="457200" y="809897"/>
            <a:ext cx="3388263" cy="944721"/>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3200" kern="1200">
                <a:solidFill>
                  <a:srgbClr val="A31F74"/>
                </a:solidFill>
                <a:latin typeface="Roboto Light"/>
                <a:ea typeface="+mn-ea"/>
                <a:cs typeface="Roboto Light"/>
              </a:defRPr>
            </a:lvl1pPr>
            <a:lvl2pPr marL="457200" indent="0" algn="l" defTabSz="457200" rtl="0" eaLnBrk="1" latinLnBrk="0" hangingPunct="1">
              <a:spcBef>
                <a:spcPct val="20000"/>
              </a:spcBef>
              <a:buFont typeface="Arial"/>
              <a:buNone/>
              <a:defRPr sz="2800" kern="1200">
                <a:solidFill>
                  <a:srgbClr val="A31F74"/>
                </a:solidFill>
                <a:latin typeface="Roboto Regular"/>
                <a:ea typeface="+mn-ea"/>
                <a:cs typeface="Roboto Regular"/>
              </a:defRPr>
            </a:lvl2pPr>
            <a:lvl3pPr marL="914400" indent="0" algn="l" defTabSz="457200" rtl="0" eaLnBrk="1" latinLnBrk="0" hangingPunct="1">
              <a:spcBef>
                <a:spcPct val="20000"/>
              </a:spcBef>
              <a:buFont typeface="Arial"/>
              <a:buNone/>
              <a:defRPr sz="2400" kern="1200">
                <a:solidFill>
                  <a:srgbClr val="A31F74"/>
                </a:solidFill>
                <a:latin typeface="Roboto Regular"/>
                <a:ea typeface="+mn-ea"/>
                <a:cs typeface="Roboto Regular"/>
              </a:defRPr>
            </a:lvl3pPr>
            <a:lvl4pPr marL="1371600" indent="0" algn="l" defTabSz="457200" rtl="0" eaLnBrk="1" latinLnBrk="0" hangingPunct="1">
              <a:spcBef>
                <a:spcPct val="20000"/>
              </a:spcBef>
              <a:buFont typeface="Arial"/>
              <a:buNone/>
              <a:defRPr sz="2000" kern="1200">
                <a:solidFill>
                  <a:schemeClr val="tx1"/>
                </a:solidFill>
                <a:latin typeface="Roboto Regular"/>
                <a:ea typeface="+mn-ea"/>
                <a:cs typeface="Roboto Regular"/>
              </a:defRPr>
            </a:lvl4pPr>
            <a:lvl5pPr marL="1828800" indent="0" algn="l" defTabSz="457200" rtl="0" eaLnBrk="1" latinLnBrk="0" hangingPunct="1">
              <a:spcBef>
                <a:spcPct val="20000"/>
              </a:spcBef>
              <a:buFont typeface="Arial"/>
              <a:buNone/>
              <a:defRPr sz="2000" kern="1200">
                <a:solidFill>
                  <a:schemeClr val="tx1"/>
                </a:solidFill>
                <a:latin typeface="Roboto Regular"/>
                <a:ea typeface="+mn-ea"/>
                <a:cs typeface="Roboto Regular"/>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2000" kern="1200">
                <a:solidFill>
                  <a:schemeClr val="tx1"/>
                </a:solidFill>
                <a:latin typeface="+mn-lt"/>
                <a:ea typeface="+mn-ea"/>
                <a:cs typeface="+mn-cs"/>
              </a:defRPr>
            </a:lvl9pPr>
          </a:lstStyle>
          <a:p>
            <a:pPr>
              <a:spcBef>
                <a:spcPts val="1800"/>
              </a:spcBef>
              <a:defRPr/>
            </a:pPr>
            <a:r>
              <a:rPr lang="en-US" altLang="en-US" sz="1800" dirty="0"/>
              <a:t>Definición de </a:t>
            </a:r>
            <a:r>
              <a:rPr lang="en-US" altLang="en-US" sz="1800" dirty="0" err="1"/>
              <a:t>informes</a:t>
            </a:r>
            <a:r>
              <a:rPr lang="en-US" altLang="en-US" sz="1800" dirty="0"/>
              <a:t> de crédito y su importancia</a:t>
            </a:r>
            <a:endParaRPr lang="en-US" sz="1200" dirty="0"/>
          </a:p>
        </p:txBody>
      </p:sp>
    </p:spTree>
    <p:extLst>
      <p:ext uri="{BB962C8B-B14F-4D97-AF65-F5344CB8AC3E}">
        <p14:creationId xmlns:p14="http://schemas.microsoft.com/office/powerpoint/2010/main" val="24576677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tted_circ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7218" y="710653"/>
            <a:ext cx="5056258" cy="3907108"/>
          </a:xfrm>
          <a:prstGeom prst="rect">
            <a:avLst/>
          </a:prstGeom>
        </p:spPr>
      </p:pic>
      <p:sp>
        <p:nvSpPr>
          <p:cNvPr id="12" name="Slide Number Placeholder 5"/>
          <p:cNvSpPr>
            <a:spLocks noGrp="1"/>
          </p:cNvSpPr>
          <p:nvPr>
            <p:ph type="sldNum" sz="quarter" idx="12"/>
          </p:nvPr>
        </p:nvSpPr>
        <p:spPr>
          <a:xfrm>
            <a:off x="457200" y="4749384"/>
            <a:ext cx="512986" cy="273844"/>
          </a:xfrm>
          <a:prstGeom prst="rect">
            <a:avLst/>
          </a:prstGeom>
        </p:spPr>
        <p:txBody>
          <a:bodyPr vert="horz" lIns="91440" tIns="45720" rIns="91440" bIns="45720" rtlCol="0" anchor="ctr"/>
          <a:lstStyle>
            <a:lvl1pPr algn="l">
              <a:defRPr sz="800" b="0" i="0">
                <a:solidFill>
                  <a:schemeClr val="tx1">
                    <a:tint val="75000"/>
                  </a:schemeClr>
                </a:solidFill>
                <a:latin typeface="Roboto Medium"/>
                <a:cs typeface="Roboto Medium"/>
              </a:defRPr>
            </a:lvl1pPr>
          </a:lstStyle>
          <a:p>
            <a:fld id="{7609BC2F-FD2F-F642-8F66-E70BC61EECD6}" type="slidenum">
              <a:rPr lang="en-US" smtClean="0"/>
              <a:pPr/>
              <a:t>14</a:t>
            </a:fld>
            <a:endParaRPr lang="en-US" dirty="0"/>
          </a:p>
        </p:txBody>
      </p:sp>
      <p:sp>
        <p:nvSpPr>
          <p:cNvPr id="2" name="Title 1"/>
          <p:cNvSpPr>
            <a:spLocks noGrp="1"/>
          </p:cNvSpPr>
          <p:nvPr>
            <p:ph type="title" idx="4294967295"/>
          </p:nvPr>
        </p:nvSpPr>
        <p:spPr>
          <a:xfrm>
            <a:off x="457200" y="91843"/>
            <a:ext cx="7207250" cy="857250"/>
          </a:xfrm>
        </p:spPr>
        <p:txBody>
          <a:bodyPr>
            <a:normAutofit/>
          </a:bodyPr>
          <a:lstStyle/>
          <a:p>
            <a:pPr>
              <a:spcBef>
                <a:spcPts val="1800"/>
              </a:spcBef>
              <a:defRPr/>
            </a:pPr>
            <a:r>
              <a:rPr lang="en-US" sz="1800" dirty="0">
                <a:solidFill>
                  <a:srgbClr val="A31F74"/>
                </a:solidFill>
                <a:ea typeface="+mn-ea"/>
              </a:rPr>
              <a:t>Los participantes en el ciclo de crédito</a:t>
            </a:r>
          </a:p>
        </p:txBody>
      </p:sp>
      <p:sp>
        <p:nvSpPr>
          <p:cNvPr id="20" name="Rounded Rectangle 19"/>
          <p:cNvSpPr/>
          <p:nvPr/>
        </p:nvSpPr>
        <p:spPr>
          <a:xfrm>
            <a:off x="3416291" y="792818"/>
            <a:ext cx="1090855" cy="1025205"/>
          </a:xfrm>
          <a:prstGeom prst="roundRect">
            <a:avLst/>
          </a:prstGeom>
          <a:solidFill>
            <a:srgbClr val="BE2E7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3416291" y="949093"/>
            <a:ext cx="1083972" cy="830997"/>
          </a:xfrm>
          <a:prstGeom prst="rect">
            <a:avLst/>
          </a:prstGeom>
          <a:noFill/>
        </p:spPr>
        <p:txBody>
          <a:bodyPr wrap="square" rtlCol="0">
            <a:spAutoFit/>
          </a:bodyPr>
          <a:lstStyle/>
          <a:p>
            <a:pPr lvl="0" algn="ctr"/>
            <a:r>
              <a:rPr lang="en-US" sz="1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Compañías</a:t>
            </a:r>
          </a:p>
          <a:p>
            <a:pPr lvl="0" algn="ctr"/>
            <a:r>
              <a:rPr lang="en-US" sz="1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de </a:t>
            </a:r>
            <a:r>
              <a:rPr lang="en-US" sz="12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informes</a:t>
            </a:r>
            <a:endParaRPr lang="en-US" sz="12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lvl="0" algn="ctr"/>
            <a:r>
              <a:rPr lang="en-US" sz="1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de crédito</a:t>
            </a:r>
          </a:p>
          <a:p>
            <a:pPr algn="ctr"/>
            <a:endParaRPr lang="en-US" sz="1200" dirty="0">
              <a:solidFill>
                <a:schemeClr val="bg1"/>
              </a:solidFill>
            </a:endParaRPr>
          </a:p>
        </p:txBody>
      </p:sp>
      <p:sp>
        <p:nvSpPr>
          <p:cNvPr id="22" name="Rounded Rectangle 21"/>
          <p:cNvSpPr/>
          <p:nvPr/>
        </p:nvSpPr>
        <p:spPr>
          <a:xfrm>
            <a:off x="3416291" y="2144761"/>
            <a:ext cx="1090855" cy="1025205"/>
          </a:xfrm>
          <a:prstGeom prst="roundRect">
            <a:avLst/>
          </a:prstGeom>
          <a:solidFill>
            <a:srgbClr val="0F35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3488028" y="2474999"/>
            <a:ext cx="960858" cy="400110"/>
          </a:xfrm>
          <a:prstGeom prst="rect">
            <a:avLst/>
          </a:prstGeom>
          <a:noFill/>
        </p:spPr>
        <p:txBody>
          <a:bodyPr wrap="square" rtlCol="0">
            <a:spAutoFit/>
          </a:bodyPr>
          <a:lstStyle/>
          <a:p>
            <a:pPr lvl="0" algn="ctr"/>
            <a:r>
              <a:rPr lang="en-US" sz="2000" b="1"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Ud.</a:t>
            </a:r>
            <a:endParaRPr lang="en-US" sz="2000" b="1" dirty="0">
              <a:solidFill>
                <a:schemeClr val="bg1"/>
              </a:solidFill>
            </a:endParaRPr>
          </a:p>
        </p:txBody>
      </p:sp>
      <p:sp>
        <p:nvSpPr>
          <p:cNvPr id="24" name="Rounded Rectangle 23"/>
          <p:cNvSpPr/>
          <p:nvPr/>
        </p:nvSpPr>
        <p:spPr>
          <a:xfrm>
            <a:off x="3416291" y="3469150"/>
            <a:ext cx="1090855" cy="1025205"/>
          </a:xfrm>
          <a:prstGeom prst="roundRect">
            <a:avLst/>
          </a:prstGeom>
          <a:solidFill>
            <a:srgbClr val="A31F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3426471" y="3667231"/>
            <a:ext cx="1083972" cy="646331"/>
          </a:xfrm>
          <a:prstGeom prst="rect">
            <a:avLst/>
          </a:prstGeom>
          <a:noFill/>
        </p:spPr>
        <p:txBody>
          <a:bodyPr wrap="square" rtlCol="0">
            <a:spAutoFit/>
          </a:bodyPr>
          <a:lstStyle/>
          <a:p>
            <a:pPr lvl="0" algn="ctr"/>
            <a:r>
              <a:rPr lang="en-US" sz="1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Modeladores</a:t>
            </a:r>
          </a:p>
          <a:p>
            <a:pPr lvl="0" algn="ctr"/>
            <a:r>
              <a:rPr lang="en-US" sz="1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de puntaje</a:t>
            </a:r>
          </a:p>
          <a:p>
            <a:pPr lvl="0" algn="ctr"/>
            <a:r>
              <a:rPr lang="en-US" sz="1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de crédito</a:t>
            </a:r>
            <a:endParaRPr lang="en-US" sz="1200" dirty="0">
              <a:solidFill>
                <a:schemeClr val="bg1"/>
              </a:solidFill>
            </a:endParaRPr>
          </a:p>
        </p:txBody>
      </p:sp>
      <p:sp>
        <p:nvSpPr>
          <p:cNvPr id="26" name="Rounded Rectangle 25"/>
          <p:cNvSpPr/>
          <p:nvPr/>
        </p:nvSpPr>
        <p:spPr>
          <a:xfrm>
            <a:off x="4837835" y="2162100"/>
            <a:ext cx="1090855" cy="1025205"/>
          </a:xfrm>
          <a:prstGeom prst="roundRect">
            <a:avLst/>
          </a:prstGeom>
          <a:solidFill>
            <a:srgbClr val="65237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4860367" y="2413444"/>
            <a:ext cx="1090855" cy="461665"/>
          </a:xfrm>
          <a:prstGeom prst="rect">
            <a:avLst/>
          </a:prstGeom>
          <a:noFill/>
        </p:spPr>
        <p:txBody>
          <a:bodyPr wrap="square" rtlCol="0">
            <a:spAutoFit/>
          </a:bodyPr>
          <a:lstStyle/>
          <a:p>
            <a:pPr lvl="0" algn="ctr"/>
            <a:r>
              <a:rPr lang="en-US" sz="1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Los prestamistas</a:t>
            </a:r>
            <a:endParaRPr lang="en-US" sz="1200" dirty="0">
              <a:solidFill>
                <a:schemeClr val="bg1"/>
              </a:solidFill>
            </a:endParaRPr>
          </a:p>
        </p:txBody>
      </p:sp>
      <p:sp>
        <p:nvSpPr>
          <p:cNvPr id="28" name="Rounded Rectangle 27"/>
          <p:cNvSpPr/>
          <p:nvPr/>
        </p:nvSpPr>
        <p:spPr>
          <a:xfrm>
            <a:off x="1987899" y="2162100"/>
            <a:ext cx="1090855" cy="1025205"/>
          </a:xfrm>
          <a:prstGeom prst="roundRect">
            <a:avLst/>
          </a:prstGeom>
          <a:solidFill>
            <a:srgbClr val="3E6D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2001376" y="2417274"/>
            <a:ext cx="1077378" cy="461665"/>
          </a:xfrm>
          <a:prstGeom prst="rect">
            <a:avLst/>
          </a:prstGeom>
          <a:noFill/>
        </p:spPr>
        <p:txBody>
          <a:bodyPr wrap="square" rtlCol="0">
            <a:spAutoFit/>
          </a:bodyPr>
          <a:lstStyle/>
          <a:p>
            <a:pPr lvl="0" algn="ctr"/>
            <a:r>
              <a:rPr lang="en-US" sz="1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El </a:t>
            </a:r>
          </a:p>
          <a:p>
            <a:pPr lvl="0" algn="ctr"/>
            <a:r>
              <a:rPr lang="en-US" sz="1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Gobierno</a:t>
            </a:r>
            <a:endParaRPr lang="en-US" sz="1200" dirty="0">
              <a:solidFill>
                <a:schemeClr val="bg1"/>
              </a:solidFill>
            </a:endParaRPr>
          </a:p>
        </p:txBody>
      </p:sp>
    </p:spTree>
    <p:extLst>
      <p:ext uri="{BB962C8B-B14F-4D97-AF65-F5344CB8AC3E}">
        <p14:creationId xmlns:p14="http://schemas.microsoft.com/office/powerpoint/2010/main" val="3052328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p:cNvSpPr>
            <a:spLocks noGrp="1"/>
          </p:cNvSpPr>
          <p:nvPr>
            <p:ph type="sldNum" sz="quarter" idx="4294967295"/>
          </p:nvPr>
        </p:nvSpPr>
        <p:spPr>
          <a:xfrm>
            <a:off x="457201" y="4749384"/>
            <a:ext cx="512986" cy="273844"/>
          </a:xfrm>
          <a:prstGeom prst="rect">
            <a:avLst/>
          </a:prstGeom>
        </p:spPr>
        <p:txBody>
          <a:bodyPr vert="horz" lIns="91440" tIns="45720" rIns="91440" bIns="45720" rtlCol="0" anchor="ctr"/>
          <a:lstStyle>
            <a:lvl1pPr algn="l">
              <a:defRPr sz="800" b="0" i="0">
                <a:solidFill>
                  <a:schemeClr val="tx1">
                    <a:tint val="75000"/>
                  </a:schemeClr>
                </a:solidFill>
                <a:latin typeface="Roboto Medium"/>
                <a:cs typeface="Roboto Medium"/>
              </a:defRPr>
            </a:lvl1pPr>
          </a:lstStyle>
          <a:p>
            <a:fld id="{7609BC2F-FD2F-F642-8F66-E70BC61EECD6}" type="slidenum">
              <a:rPr lang="en-US" smtClean="0"/>
              <a:pPr/>
              <a:t>15</a:t>
            </a:fld>
            <a:endParaRPr lang="en-US" dirty="0"/>
          </a:p>
        </p:txBody>
      </p:sp>
      <p:sp>
        <p:nvSpPr>
          <p:cNvPr id="14" name="Content Placeholder 1">
            <a:extLst>
              <a:ext uri="{FF2B5EF4-FFF2-40B4-BE49-F238E27FC236}">
                <a16:creationId xmlns:a16="http://schemas.microsoft.com/office/drawing/2014/main" id="{71AFBBB2-20CA-4A42-9253-8DF39B7D2754}"/>
              </a:ext>
            </a:extLst>
          </p:cNvPr>
          <p:cNvSpPr txBox="1">
            <a:spLocks/>
          </p:cNvSpPr>
          <p:nvPr/>
        </p:nvSpPr>
        <p:spPr>
          <a:xfrm>
            <a:off x="457200" y="1530765"/>
            <a:ext cx="4201885" cy="2567706"/>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3200" kern="1200">
                <a:solidFill>
                  <a:srgbClr val="A31F74"/>
                </a:solidFill>
                <a:latin typeface="Roboto Light"/>
                <a:ea typeface="+mn-ea"/>
                <a:cs typeface="Roboto Light"/>
              </a:defRPr>
            </a:lvl1pPr>
            <a:lvl2pPr marL="457200" indent="0" algn="l" defTabSz="457200" rtl="0" eaLnBrk="1" latinLnBrk="0" hangingPunct="1">
              <a:spcBef>
                <a:spcPct val="20000"/>
              </a:spcBef>
              <a:buFont typeface="Arial"/>
              <a:buNone/>
              <a:defRPr sz="2800" kern="1200">
                <a:solidFill>
                  <a:srgbClr val="A31F74"/>
                </a:solidFill>
                <a:latin typeface="Roboto Regular"/>
                <a:ea typeface="+mn-ea"/>
                <a:cs typeface="Roboto Regular"/>
              </a:defRPr>
            </a:lvl2pPr>
            <a:lvl3pPr marL="914400" indent="0" algn="l" defTabSz="457200" rtl="0" eaLnBrk="1" latinLnBrk="0" hangingPunct="1">
              <a:spcBef>
                <a:spcPct val="20000"/>
              </a:spcBef>
              <a:buFont typeface="Arial"/>
              <a:buNone/>
              <a:defRPr sz="2400" kern="1200">
                <a:solidFill>
                  <a:srgbClr val="A31F74"/>
                </a:solidFill>
                <a:latin typeface="Roboto Regular"/>
                <a:ea typeface="+mn-ea"/>
                <a:cs typeface="Roboto Regular"/>
              </a:defRPr>
            </a:lvl3pPr>
            <a:lvl4pPr marL="1371600" indent="0" algn="l" defTabSz="457200" rtl="0" eaLnBrk="1" latinLnBrk="0" hangingPunct="1">
              <a:spcBef>
                <a:spcPct val="20000"/>
              </a:spcBef>
              <a:buFont typeface="Arial"/>
              <a:buNone/>
              <a:defRPr sz="2000" kern="1200">
                <a:solidFill>
                  <a:schemeClr val="tx1"/>
                </a:solidFill>
                <a:latin typeface="Roboto Light"/>
                <a:ea typeface="+mn-ea"/>
                <a:cs typeface="Roboto Light"/>
              </a:defRPr>
            </a:lvl4pPr>
            <a:lvl5pPr marL="1828800" indent="0" algn="l" defTabSz="457200" rtl="0" eaLnBrk="1" latinLnBrk="0" hangingPunct="1">
              <a:spcBef>
                <a:spcPct val="20000"/>
              </a:spcBef>
              <a:buFont typeface="Arial"/>
              <a:buNone/>
              <a:defRPr sz="2000" kern="1200">
                <a:solidFill>
                  <a:schemeClr val="tx1"/>
                </a:solidFill>
                <a:latin typeface="Roboto Light"/>
                <a:ea typeface="+mn-ea"/>
                <a:cs typeface="Roboto Light"/>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2000" kern="1200">
                <a:solidFill>
                  <a:schemeClr val="tx1"/>
                </a:solidFill>
                <a:latin typeface="+mn-lt"/>
                <a:ea typeface="+mn-ea"/>
                <a:cs typeface="+mn-cs"/>
              </a:defRPr>
            </a:lvl9pPr>
          </a:lstStyle>
          <a:p>
            <a:r>
              <a:rPr lang="es-US" sz="1800" b="1" dirty="0">
                <a:solidFill>
                  <a:schemeClr val="accent4"/>
                </a:solidFill>
              </a:rPr>
              <a:t>La información que usted </a:t>
            </a:r>
            <a:r>
              <a:rPr lang="es-US" sz="1800" dirty="0">
                <a:solidFill>
                  <a:schemeClr val="accent4"/>
                </a:solidFill>
              </a:rPr>
              <a:t>proporciona en una solicitud de crédito, vivienda o seguro se informa a las compañías de informes de crédito</a:t>
            </a:r>
            <a:endParaRPr lang="en-US" sz="1200" dirty="0">
              <a:solidFill>
                <a:schemeClr val="accent1"/>
              </a:solidFill>
            </a:endParaRPr>
          </a:p>
          <a:p>
            <a:pPr marL="285750" indent="-285750">
              <a:lnSpc>
                <a:spcPct val="95000"/>
              </a:lnSpc>
              <a:spcBef>
                <a:spcPts val="1200"/>
              </a:spcBef>
              <a:buSzPct val="100000"/>
              <a:buFont typeface="+mj-lt"/>
              <a:buAutoNum type="arabicPeriod"/>
              <a:defRPr/>
            </a:pPr>
            <a:endParaRPr lang="en-US" sz="1200" dirty="0">
              <a:solidFill>
                <a:schemeClr val="accent1"/>
              </a:solidFill>
            </a:endParaRPr>
          </a:p>
          <a:p>
            <a:pPr>
              <a:lnSpc>
                <a:spcPct val="95000"/>
              </a:lnSpc>
              <a:spcBef>
                <a:spcPts val="1200"/>
              </a:spcBef>
              <a:buSzPts val="1700"/>
              <a:defRPr/>
            </a:pPr>
            <a:endParaRPr lang="en-US" sz="1200" dirty="0">
              <a:solidFill>
                <a:schemeClr val="accent1"/>
              </a:solidFill>
            </a:endParaRPr>
          </a:p>
          <a:p>
            <a:pPr marL="285750" indent="-285750">
              <a:lnSpc>
                <a:spcPct val="95000"/>
              </a:lnSpc>
              <a:spcBef>
                <a:spcPts val="1200"/>
              </a:spcBef>
              <a:buSzPts val="1700"/>
              <a:buFont typeface="Arial" panose="020B0604020202020204" pitchFamily="34" charset="0"/>
              <a:buChar char="•"/>
              <a:defRPr/>
            </a:pPr>
            <a:endParaRPr lang="en-US" sz="1200" dirty="0">
              <a:solidFill>
                <a:schemeClr val="accent1"/>
              </a:solidFill>
            </a:endParaRPr>
          </a:p>
          <a:p>
            <a:pPr marL="285750" indent="-285750">
              <a:lnSpc>
                <a:spcPct val="95000"/>
              </a:lnSpc>
              <a:spcBef>
                <a:spcPts val="1200"/>
              </a:spcBef>
              <a:buSzPts val="1700"/>
              <a:buFont typeface="Arial" panose="020B0604020202020204" pitchFamily="34" charset="0"/>
              <a:buChar char="•"/>
              <a:defRPr/>
            </a:pPr>
            <a:endParaRPr lang="en-US" sz="1200" dirty="0">
              <a:solidFill>
                <a:schemeClr val="accent1"/>
              </a:solidFill>
            </a:endParaRPr>
          </a:p>
          <a:p>
            <a:pPr>
              <a:defRPr/>
            </a:pPr>
            <a:endParaRPr lang="en-US" altLang="en-US" sz="1200" dirty="0">
              <a:solidFill>
                <a:schemeClr val="accent1"/>
              </a:solidFill>
            </a:endParaRPr>
          </a:p>
        </p:txBody>
      </p:sp>
      <p:sp>
        <p:nvSpPr>
          <p:cNvPr id="7" name="Text Placeholder 3">
            <a:extLst>
              <a:ext uri="{FF2B5EF4-FFF2-40B4-BE49-F238E27FC236}">
                <a16:creationId xmlns:a16="http://schemas.microsoft.com/office/drawing/2014/main" id="{2F9051EA-2944-BC4A-B130-1B5917103120}"/>
              </a:ext>
            </a:extLst>
          </p:cNvPr>
          <p:cNvSpPr txBox="1">
            <a:spLocks/>
          </p:cNvSpPr>
          <p:nvPr/>
        </p:nvSpPr>
        <p:spPr>
          <a:xfrm>
            <a:off x="457200" y="809897"/>
            <a:ext cx="3722914" cy="374469"/>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3200" kern="1200">
                <a:solidFill>
                  <a:srgbClr val="A31F74"/>
                </a:solidFill>
                <a:latin typeface="Roboto Light"/>
                <a:ea typeface="+mn-ea"/>
                <a:cs typeface="Roboto Light"/>
              </a:defRPr>
            </a:lvl1pPr>
            <a:lvl2pPr marL="457200" indent="0" algn="l" defTabSz="457200" rtl="0" eaLnBrk="1" latinLnBrk="0" hangingPunct="1">
              <a:spcBef>
                <a:spcPct val="20000"/>
              </a:spcBef>
              <a:buFont typeface="Arial"/>
              <a:buNone/>
              <a:defRPr sz="2800" kern="1200">
                <a:solidFill>
                  <a:srgbClr val="A31F74"/>
                </a:solidFill>
                <a:latin typeface="Roboto Regular"/>
                <a:ea typeface="+mn-ea"/>
                <a:cs typeface="Roboto Regular"/>
              </a:defRPr>
            </a:lvl2pPr>
            <a:lvl3pPr marL="914400" indent="0" algn="l" defTabSz="457200" rtl="0" eaLnBrk="1" latinLnBrk="0" hangingPunct="1">
              <a:spcBef>
                <a:spcPct val="20000"/>
              </a:spcBef>
              <a:buFont typeface="Arial"/>
              <a:buNone/>
              <a:defRPr sz="2400" kern="1200">
                <a:solidFill>
                  <a:srgbClr val="A31F74"/>
                </a:solidFill>
                <a:latin typeface="Roboto Regular"/>
                <a:ea typeface="+mn-ea"/>
                <a:cs typeface="Roboto Regular"/>
              </a:defRPr>
            </a:lvl3pPr>
            <a:lvl4pPr marL="1371600" indent="0" algn="l" defTabSz="457200" rtl="0" eaLnBrk="1" latinLnBrk="0" hangingPunct="1">
              <a:spcBef>
                <a:spcPct val="20000"/>
              </a:spcBef>
              <a:buFont typeface="Arial"/>
              <a:buNone/>
              <a:defRPr sz="2000" kern="1200">
                <a:solidFill>
                  <a:schemeClr val="tx1"/>
                </a:solidFill>
                <a:latin typeface="Roboto Regular"/>
                <a:ea typeface="+mn-ea"/>
                <a:cs typeface="Roboto Regular"/>
              </a:defRPr>
            </a:lvl4pPr>
            <a:lvl5pPr marL="1828800" indent="0" algn="l" defTabSz="457200" rtl="0" eaLnBrk="1" latinLnBrk="0" hangingPunct="1">
              <a:spcBef>
                <a:spcPct val="20000"/>
              </a:spcBef>
              <a:buFont typeface="Arial"/>
              <a:buNone/>
              <a:defRPr sz="2000" kern="1200">
                <a:solidFill>
                  <a:schemeClr val="tx1"/>
                </a:solidFill>
                <a:latin typeface="Roboto Regular"/>
                <a:ea typeface="+mn-ea"/>
                <a:cs typeface="Roboto Regular"/>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2000" kern="1200">
                <a:solidFill>
                  <a:schemeClr val="tx1"/>
                </a:solidFill>
                <a:latin typeface="+mn-lt"/>
                <a:ea typeface="+mn-ea"/>
                <a:cs typeface="+mn-cs"/>
              </a:defRPr>
            </a:lvl9pPr>
          </a:lstStyle>
          <a:p>
            <a:pPr>
              <a:spcBef>
                <a:spcPts val="1800"/>
              </a:spcBef>
              <a:defRPr/>
            </a:pPr>
            <a:r>
              <a:rPr lang="es-US" sz="1800" dirty="0"/>
              <a:t>La información viene de Ud.</a:t>
            </a:r>
            <a:endParaRPr lang="en-US" sz="1200" dirty="0"/>
          </a:p>
        </p:txBody>
      </p:sp>
      <p:pic>
        <p:nvPicPr>
          <p:cNvPr id="3" name="Picture Placeholder 2" descr="iStock-1059245842.jpg"/>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33734" r="23160"/>
          <a:stretch/>
        </p:blipFill>
        <p:spPr/>
      </p:pic>
    </p:spTree>
    <p:extLst>
      <p:ext uri="{BB962C8B-B14F-4D97-AF65-F5344CB8AC3E}">
        <p14:creationId xmlns:p14="http://schemas.microsoft.com/office/powerpoint/2010/main" val="27784697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p:cNvSpPr>
            <a:spLocks noGrp="1"/>
          </p:cNvSpPr>
          <p:nvPr>
            <p:ph type="sldNum" sz="quarter" idx="12"/>
          </p:nvPr>
        </p:nvSpPr>
        <p:spPr>
          <a:xfrm>
            <a:off x="457200" y="4749384"/>
            <a:ext cx="512986" cy="273844"/>
          </a:xfrm>
          <a:prstGeom prst="rect">
            <a:avLst/>
          </a:prstGeom>
        </p:spPr>
        <p:txBody>
          <a:bodyPr vert="horz" lIns="91440" tIns="45720" rIns="91440" bIns="45720" rtlCol="0" anchor="ctr"/>
          <a:lstStyle>
            <a:lvl1pPr algn="l">
              <a:defRPr sz="800" b="0" i="0">
                <a:solidFill>
                  <a:schemeClr val="tx1">
                    <a:tint val="75000"/>
                  </a:schemeClr>
                </a:solidFill>
                <a:latin typeface="Roboto Medium"/>
                <a:cs typeface="Roboto Medium"/>
              </a:defRPr>
            </a:lvl1pPr>
          </a:lstStyle>
          <a:p>
            <a:fld id="{7609BC2F-FD2F-F642-8F66-E70BC61EECD6}" type="slidenum">
              <a:rPr lang="en-US" smtClean="0"/>
              <a:pPr/>
              <a:t>16</a:t>
            </a:fld>
            <a:endParaRPr lang="en-US" dirty="0"/>
          </a:p>
        </p:txBody>
      </p:sp>
      <p:sp>
        <p:nvSpPr>
          <p:cNvPr id="14" name="Content Placeholder 1">
            <a:extLst>
              <a:ext uri="{FF2B5EF4-FFF2-40B4-BE49-F238E27FC236}">
                <a16:creationId xmlns:a16="http://schemas.microsoft.com/office/drawing/2014/main" id="{21C925F4-5C7E-1D42-A02C-A39370F25151}"/>
              </a:ext>
            </a:extLst>
          </p:cNvPr>
          <p:cNvSpPr txBox="1">
            <a:spLocks/>
          </p:cNvSpPr>
          <p:nvPr/>
        </p:nvSpPr>
        <p:spPr>
          <a:xfrm>
            <a:off x="457200" y="1588658"/>
            <a:ext cx="7023463" cy="2034108"/>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3200" kern="1200">
                <a:solidFill>
                  <a:srgbClr val="A31F74"/>
                </a:solidFill>
                <a:latin typeface="Roboto Light"/>
                <a:ea typeface="+mn-ea"/>
                <a:cs typeface="Roboto Light"/>
              </a:defRPr>
            </a:lvl1pPr>
            <a:lvl2pPr marL="457200" indent="0" algn="l" defTabSz="457200" rtl="0" eaLnBrk="1" latinLnBrk="0" hangingPunct="1">
              <a:spcBef>
                <a:spcPct val="20000"/>
              </a:spcBef>
              <a:buFont typeface="Arial"/>
              <a:buNone/>
              <a:defRPr sz="2800" kern="1200">
                <a:solidFill>
                  <a:srgbClr val="A31F74"/>
                </a:solidFill>
                <a:latin typeface="Roboto Regular"/>
                <a:ea typeface="+mn-ea"/>
                <a:cs typeface="Roboto Regular"/>
              </a:defRPr>
            </a:lvl2pPr>
            <a:lvl3pPr marL="914400" indent="0" algn="l" defTabSz="457200" rtl="0" eaLnBrk="1" latinLnBrk="0" hangingPunct="1">
              <a:spcBef>
                <a:spcPct val="20000"/>
              </a:spcBef>
              <a:buFont typeface="Arial"/>
              <a:buNone/>
              <a:defRPr sz="2400" kern="1200">
                <a:solidFill>
                  <a:srgbClr val="A31F74"/>
                </a:solidFill>
                <a:latin typeface="Roboto Regular"/>
                <a:ea typeface="+mn-ea"/>
                <a:cs typeface="Roboto Regular"/>
              </a:defRPr>
            </a:lvl3pPr>
            <a:lvl4pPr marL="1371600" indent="0" algn="l" defTabSz="457200" rtl="0" eaLnBrk="1" latinLnBrk="0" hangingPunct="1">
              <a:spcBef>
                <a:spcPct val="20000"/>
              </a:spcBef>
              <a:buFont typeface="Arial"/>
              <a:buNone/>
              <a:defRPr sz="2000" kern="1200">
                <a:solidFill>
                  <a:schemeClr val="tx1"/>
                </a:solidFill>
                <a:latin typeface="Roboto Light"/>
                <a:ea typeface="+mn-ea"/>
                <a:cs typeface="Roboto Light"/>
              </a:defRPr>
            </a:lvl4pPr>
            <a:lvl5pPr marL="1828800" indent="0" algn="l" defTabSz="457200" rtl="0" eaLnBrk="1" latinLnBrk="0" hangingPunct="1">
              <a:spcBef>
                <a:spcPct val="20000"/>
              </a:spcBef>
              <a:buFont typeface="Arial"/>
              <a:buNone/>
              <a:defRPr sz="2000" kern="1200">
                <a:solidFill>
                  <a:schemeClr val="tx1"/>
                </a:solidFill>
                <a:latin typeface="Roboto Light"/>
                <a:ea typeface="+mn-ea"/>
                <a:cs typeface="Roboto Light"/>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2000" kern="1200">
                <a:solidFill>
                  <a:schemeClr val="tx1"/>
                </a:solidFill>
                <a:latin typeface="+mn-lt"/>
                <a:ea typeface="+mn-ea"/>
                <a:cs typeface="+mn-cs"/>
              </a:defRPr>
            </a:lvl9pPr>
          </a:lstStyle>
          <a:p>
            <a:pPr marL="285750" indent="-285750">
              <a:buFont typeface="Arial"/>
              <a:buChar char="•"/>
              <a:defRPr/>
            </a:pPr>
            <a:r>
              <a:rPr lang="en-GB" sz="1800" dirty="0">
                <a:solidFill>
                  <a:schemeClr val="accent1"/>
                </a:solidFill>
              </a:rPr>
              <a:t>Información identificativa</a:t>
            </a:r>
          </a:p>
          <a:p>
            <a:pPr marL="285750" indent="-285750">
              <a:buFont typeface="Arial"/>
              <a:buChar char="•"/>
              <a:defRPr/>
            </a:pPr>
            <a:r>
              <a:rPr lang="en-GB" sz="1800" dirty="0">
                <a:solidFill>
                  <a:schemeClr val="accent1"/>
                </a:solidFill>
              </a:rPr>
              <a:t>Información de la cuenta</a:t>
            </a:r>
          </a:p>
          <a:p>
            <a:pPr marL="285750" indent="-285750">
              <a:buFont typeface="Arial"/>
              <a:buChar char="•"/>
              <a:defRPr/>
            </a:pPr>
            <a:r>
              <a:rPr lang="en-GB" sz="1800" dirty="0">
                <a:solidFill>
                  <a:schemeClr val="accent1"/>
                </a:solidFill>
              </a:rPr>
              <a:t>Información de registro público</a:t>
            </a:r>
          </a:p>
          <a:p>
            <a:pPr marL="285750" indent="-285750">
              <a:buFont typeface="Arial"/>
              <a:buChar char="•"/>
              <a:defRPr/>
            </a:pPr>
            <a:r>
              <a:rPr lang="en-GB" sz="1800" dirty="0">
                <a:solidFill>
                  <a:schemeClr val="accent1"/>
                </a:solidFill>
              </a:rPr>
              <a:t>Consultas de crédito</a:t>
            </a:r>
          </a:p>
          <a:p>
            <a:pPr marL="285750" indent="-285750">
              <a:buFont typeface="Arial"/>
              <a:buChar char="•"/>
              <a:defRPr/>
            </a:pPr>
            <a:r>
              <a:rPr lang="en-GB" sz="1800" dirty="0">
                <a:solidFill>
                  <a:schemeClr val="accent1"/>
                </a:solidFill>
              </a:rPr>
              <a:t>Instrucciones de disputas</a:t>
            </a:r>
          </a:p>
        </p:txBody>
      </p:sp>
      <p:sp>
        <p:nvSpPr>
          <p:cNvPr id="15" name="Text Placeholder 3">
            <a:extLst>
              <a:ext uri="{FF2B5EF4-FFF2-40B4-BE49-F238E27FC236}">
                <a16:creationId xmlns:a16="http://schemas.microsoft.com/office/drawing/2014/main" id="{B5622384-D269-824E-92DF-DFC822046152}"/>
              </a:ext>
            </a:extLst>
          </p:cNvPr>
          <p:cNvSpPr txBox="1">
            <a:spLocks/>
          </p:cNvSpPr>
          <p:nvPr/>
        </p:nvSpPr>
        <p:spPr>
          <a:xfrm>
            <a:off x="457200" y="809897"/>
            <a:ext cx="3388263" cy="944721"/>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3200" kern="1200">
                <a:solidFill>
                  <a:srgbClr val="A31F74"/>
                </a:solidFill>
                <a:latin typeface="Roboto Light"/>
                <a:ea typeface="+mn-ea"/>
                <a:cs typeface="Roboto Light"/>
              </a:defRPr>
            </a:lvl1pPr>
            <a:lvl2pPr marL="457200" indent="0" algn="l" defTabSz="457200" rtl="0" eaLnBrk="1" latinLnBrk="0" hangingPunct="1">
              <a:spcBef>
                <a:spcPct val="20000"/>
              </a:spcBef>
              <a:buFont typeface="Arial"/>
              <a:buNone/>
              <a:defRPr sz="2800" kern="1200">
                <a:solidFill>
                  <a:srgbClr val="A31F74"/>
                </a:solidFill>
                <a:latin typeface="Roboto Regular"/>
                <a:ea typeface="+mn-ea"/>
                <a:cs typeface="Roboto Regular"/>
              </a:defRPr>
            </a:lvl2pPr>
            <a:lvl3pPr marL="914400" indent="0" algn="l" defTabSz="457200" rtl="0" eaLnBrk="1" latinLnBrk="0" hangingPunct="1">
              <a:spcBef>
                <a:spcPct val="20000"/>
              </a:spcBef>
              <a:buFont typeface="Arial"/>
              <a:buNone/>
              <a:defRPr sz="2400" kern="1200">
                <a:solidFill>
                  <a:srgbClr val="A31F74"/>
                </a:solidFill>
                <a:latin typeface="Roboto Regular"/>
                <a:ea typeface="+mn-ea"/>
                <a:cs typeface="Roboto Regular"/>
              </a:defRPr>
            </a:lvl3pPr>
            <a:lvl4pPr marL="1371600" indent="0" algn="l" defTabSz="457200" rtl="0" eaLnBrk="1" latinLnBrk="0" hangingPunct="1">
              <a:spcBef>
                <a:spcPct val="20000"/>
              </a:spcBef>
              <a:buFont typeface="Arial"/>
              <a:buNone/>
              <a:defRPr sz="2000" kern="1200">
                <a:solidFill>
                  <a:schemeClr val="tx1"/>
                </a:solidFill>
                <a:latin typeface="Roboto Regular"/>
                <a:ea typeface="+mn-ea"/>
                <a:cs typeface="Roboto Regular"/>
              </a:defRPr>
            </a:lvl4pPr>
            <a:lvl5pPr marL="1828800" indent="0" algn="l" defTabSz="457200" rtl="0" eaLnBrk="1" latinLnBrk="0" hangingPunct="1">
              <a:spcBef>
                <a:spcPct val="20000"/>
              </a:spcBef>
              <a:buFont typeface="Arial"/>
              <a:buNone/>
              <a:defRPr sz="2000" kern="1200">
                <a:solidFill>
                  <a:schemeClr val="tx1"/>
                </a:solidFill>
                <a:latin typeface="Roboto Regular"/>
                <a:ea typeface="+mn-ea"/>
                <a:cs typeface="Roboto Regular"/>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2000" kern="1200">
                <a:solidFill>
                  <a:schemeClr val="tx1"/>
                </a:solidFill>
                <a:latin typeface="+mn-lt"/>
                <a:ea typeface="+mn-ea"/>
                <a:cs typeface="+mn-cs"/>
              </a:defRPr>
            </a:lvl9pPr>
          </a:lstStyle>
          <a:p>
            <a:pPr>
              <a:spcBef>
                <a:spcPts val="1800"/>
              </a:spcBef>
              <a:defRPr/>
            </a:pPr>
            <a:r>
              <a:rPr lang="en-US" altLang="en-US" sz="1800" dirty="0"/>
              <a:t>¿Qué hay en un informe de crédito?</a:t>
            </a:r>
            <a:endParaRPr lang="en-US" sz="1200" dirty="0"/>
          </a:p>
        </p:txBody>
      </p:sp>
      <p:pic>
        <p:nvPicPr>
          <p:cNvPr id="3" name="Picture 2" descr="IMG_0507.jpg"/>
          <p:cNvPicPr>
            <a:picLocks noChangeAspect="1"/>
          </p:cNvPicPr>
          <p:nvPr/>
        </p:nvPicPr>
        <p:blipFill rotWithShape="1">
          <a:blip r:embed="rId3">
            <a:extLst>
              <a:ext uri="{28A0092B-C50C-407E-A947-70E740481C1C}">
                <a14:useLocalDpi xmlns:a14="http://schemas.microsoft.com/office/drawing/2010/main" val="0"/>
              </a:ext>
            </a:extLst>
          </a:blip>
          <a:srcRect t="114" b="30831"/>
          <a:stretch/>
        </p:blipFill>
        <p:spPr>
          <a:xfrm>
            <a:off x="4614333" y="8467"/>
            <a:ext cx="3439827" cy="5143500"/>
          </a:xfrm>
          <a:prstGeom prst="rect">
            <a:avLst/>
          </a:prstGeom>
        </p:spPr>
      </p:pic>
    </p:spTree>
    <p:extLst>
      <p:ext uri="{BB962C8B-B14F-4D97-AF65-F5344CB8AC3E}">
        <p14:creationId xmlns:p14="http://schemas.microsoft.com/office/powerpoint/2010/main" val="35237011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p:cNvSpPr>
            <a:spLocks noGrp="1"/>
          </p:cNvSpPr>
          <p:nvPr>
            <p:ph type="sldNum" sz="quarter" idx="12"/>
          </p:nvPr>
        </p:nvSpPr>
        <p:spPr>
          <a:xfrm>
            <a:off x="457200" y="4749384"/>
            <a:ext cx="512986" cy="273844"/>
          </a:xfrm>
          <a:prstGeom prst="rect">
            <a:avLst/>
          </a:prstGeom>
        </p:spPr>
        <p:txBody>
          <a:bodyPr vert="horz" lIns="91440" tIns="45720" rIns="91440" bIns="45720" rtlCol="0" anchor="ctr"/>
          <a:lstStyle>
            <a:lvl1pPr algn="l">
              <a:defRPr sz="800" b="0" i="0">
                <a:solidFill>
                  <a:schemeClr val="tx1">
                    <a:tint val="75000"/>
                  </a:schemeClr>
                </a:solidFill>
                <a:latin typeface="Roboto Medium"/>
                <a:cs typeface="Roboto Medium"/>
              </a:defRPr>
            </a:lvl1pPr>
          </a:lstStyle>
          <a:p>
            <a:fld id="{7609BC2F-FD2F-F642-8F66-E70BC61EECD6}" type="slidenum">
              <a:rPr lang="en-US" smtClean="0"/>
              <a:pPr/>
              <a:t>17</a:t>
            </a:fld>
            <a:endParaRPr lang="en-US" dirty="0"/>
          </a:p>
        </p:txBody>
      </p:sp>
      <p:sp>
        <p:nvSpPr>
          <p:cNvPr id="14" name="Content Placeholder 1">
            <a:extLst>
              <a:ext uri="{FF2B5EF4-FFF2-40B4-BE49-F238E27FC236}">
                <a16:creationId xmlns:a16="http://schemas.microsoft.com/office/drawing/2014/main" id="{21C925F4-5C7E-1D42-A02C-A39370F25151}"/>
              </a:ext>
            </a:extLst>
          </p:cNvPr>
          <p:cNvSpPr txBox="1">
            <a:spLocks/>
          </p:cNvSpPr>
          <p:nvPr/>
        </p:nvSpPr>
        <p:spPr>
          <a:xfrm>
            <a:off x="282932" y="1282257"/>
            <a:ext cx="4778351" cy="2034108"/>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3200" kern="1200">
                <a:solidFill>
                  <a:srgbClr val="A31F74"/>
                </a:solidFill>
                <a:latin typeface="Roboto Light"/>
                <a:ea typeface="+mn-ea"/>
                <a:cs typeface="Roboto Light"/>
              </a:defRPr>
            </a:lvl1pPr>
            <a:lvl2pPr marL="457200" indent="0" algn="l" defTabSz="457200" rtl="0" eaLnBrk="1" latinLnBrk="0" hangingPunct="1">
              <a:spcBef>
                <a:spcPct val="20000"/>
              </a:spcBef>
              <a:buFont typeface="Arial"/>
              <a:buNone/>
              <a:defRPr sz="2800" kern="1200">
                <a:solidFill>
                  <a:srgbClr val="A31F74"/>
                </a:solidFill>
                <a:latin typeface="Roboto Regular"/>
                <a:ea typeface="+mn-ea"/>
                <a:cs typeface="Roboto Regular"/>
              </a:defRPr>
            </a:lvl2pPr>
            <a:lvl3pPr marL="914400" indent="0" algn="l" defTabSz="457200" rtl="0" eaLnBrk="1" latinLnBrk="0" hangingPunct="1">
              <a:spcBef>
                <a:spcPct val="20000"/>
              </a:spcBef>
              <a:buFont typeface="Arial"/>
              <a:buNone/>
              <a:defRPr sz="2400" kern="1200">
                <a:solidFill>
                  <a:srgbClr val="A31F74"/>
                </a:solidFill>
                <a:latin typeface="Roboto Regular"/>
                <a:ea typeface="+mn-ea"/>
                <a:cs typeface="Roboto Regular"/>
              </a:defRPr>
            </a:lvl3pPr>
            <a:lvl4pPr marL="1371600" indent="0" algn="l" defTabSz="457200" rtl="0" eaLnBrk="1" latinLnBrk="0" hangingPunct="1">
              <a:spcBef>
                <a:spcPct val="20000"/>
              </a:spcBef>
              <a:buFont typeface="Arial"/>
              <a:buNone/>
              <a:defRPr sz="2000" kern="1200">
                <a:solidFill>
                  <a:schemeClr val="tx1"/>
                </a:solidFill>
                <a:latin typeface="Roboto Light"/>
                <a:ea typeface="+mn-ea"/>
                <a:cs typeface="Roboto Light"/>
              </a:defRPr>
            </a:lvl4pPr>
            <a:lvl5pPr marL="1828800" indent="0" algn="l" defTabSz="457200" rtl="0" eaLnBrk="1" latinLnBrk="0" hangingPunct="1">
              <a:spcBef>
                <a:spcPct val="20000"/>
              </a:spcBef>
              <a:buFont typeface="Arial"/>
              <a:buNone/>
              <a:defRPr sz="2000" kern="1200">
                <a:solidFill>
                  <a:schemeClr val="tx1"/>
                </a:solidFill>
                <a:latin typeface="Roboto Light"/>
                <a:ea typeface="+mn-ea"/>
                <a:cs typeface="Roboto Light"/>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2000" kern="1200">
                <a:solidFill>
                  <a:schemeClr val="tx1"/>
                </a:solidFill>
                <a:latin typeface="+mn-lt"/>
                <a:ea typeface="+mn-ea"/>
                <a:cs typeface="+mn-cs"/>
              </a:defRPr>
            </a:lvl9pPr>
          </a:lstStyle>
          <a:p>
            <a:pPr>
              <a:spcBef>
                <a:spcPts val="1800"/>
              </a:spcBef>
              <a:defRPr/>
            </a:pPr>
            <a:r>
              <a:rPr lang="en-US" sz="1800" b="1" dirty="0">
                <a:solidFill>
                  <a:schemeClr val="accent1"/>
                </a:solidFill>
              </a:rPr>
              <a:t>Las compañías de </a:t>
            </a:r>
            <a:r>
              <a:rPr lang="en-US" sz="1800" b="1" dirty="0" err="1">
                <a:solidFill>
                  <a:schemeClr val="accent1"/>
                </a:solidFill>
              </a:rPr>
              <a:t>informes</a:t>
            </a:r>
            <a:r>
              <a:rPr lang="en-US" sz="1800" b="1" dirty="0">
                <a:solidFill>
                  <a:schemeClr val="accent1"/>
                </a:solidFill>
              </a:rPr>
              <a:t> de crédito no almacenan: </a:t>
            </a:r>
          </a:p>
          <a:p>
            <a:pPr marL="342900" indent="-342900">
              <a:spcBef>
                <a:spcPts val="1000"/>
              </a:spcBef>
              <a:buFont typeface="Arial" panose="020B0604020202020204" pitchFamily="34" charset="0"/>
              <a:buChar char="•"/>
              <a:defRPr/>
            </a:pPr>
            <a:r>
              <a:rPr lang="en-US" sz="1800" dirty="0">
                <a:solidFill>
                  <a:schemeClr val="accent1"/>
                </a:solidFill>
              </a:rPr>
              <a:t>Antecedentes penales</a:t>
            </a:r>
          </a:p>
          <a:p>
            <a:pPr marL="342900" indent="-342900">
              <a:spcBef>
                <a:spcPts val="1000"/>
              </a:spcBef>
              <a:buFont typeface="Arial" panose="020B0604020202020204" pitchFamily="34" charset="0"/>
              <a:buChar char="•"/>
              <a:defRPr/>
            </a:pPr>
            <a:r>
              <a:rPr lang="en-US" sz="1800" dirty="0">
                <a:solidFill>
                  <a:schemeClr val="accent1"/>
                </a:solidFill>
              </a:rPr>
              <a:t>Información médica</a:t>
            </a:r>
          </a:p>
          <a:p>
            <a:pPr marL="342900" indent="-342900">
              <a:spcBef>
                <a:spcPts val="1000"/>
              </a:spcBef>
              <a:buFont typeface="Arial" panose="020B0604020202020204" pitchFamily="34" charset="0"/>
              <a:buChar char="•"/>
              <a:defRPr/>
            </a:pPr>
            <a:r>
              <a:rPr lang="en-US" sz="1800" dirty="0">
                <a:solidFill>
                  <a:schemeClr val="accent1"/>
                </a:solidFill>
              </a:rPr>
              <a:t>Hábitos de compra / datos de transacción</a:t>
            </a:r>
          </a:p>
          <a:p>
            <a:pPr marL="342900" indent="-342900">
              <a:spcBef>
                <a:spcPts val="1000"/>
              </a:spcBef>
              <a:buFont typeface="Arial" panose="020B0604020202020204" pitchFamily="34" charset="0"/>
              <a:buChar char="•"/>
              <a:defRPr/>
            </a:pPr>
            <a:r>
              <a:rPr lang="en-US" sz="1800" dirty="0">
                <a:solidFill>
                  <a:schemeClr val="accent1"/>
                </a:solidFill>
              </a:rPr>
              <a:t>Ingresos</a:t>
            </a:r>
          </a:p>
          <a:p>
            <a:pPr marL="342900" indent="-342900">
              <a:spcBef>
                <a:spcPts val="1000"/>
              </a:spcBef>
              <a:buFont typeface="Arial" panose="020B0604020202020204" pitchFamily="34" charset="0"/>
              <a:buChar char="•"/>
              <a:defRPr/>
            </a:pPr>
            <a:r>
              <a:rPr lang="en-US" sz="1800" dirty="0">
                <a:solidFill>
                  <a:schemeClr val="accent1"/>
                </a:solidFill>
              </a:rPr>
              <a:t>Información de cuentas bancarias</a:t>
            </a:r>
            <a:endParaRPr lang="en-GB" sz="1800" b="1" dirty="0">
              <a:solidFill>
                <a:schemeClr val="accent1"/>
              </a:solidFill>
            </a:endParaRPr>
          </a:p>
          <a:p>
            <a:pPr marL="342900" indent="-342900">
              <a:spcBef>
                <a:spcPts val="1000"/>
              </a:spcBef>
              <a:buFont typeface="Arial" panose="020B0604020202020204" pitchFamily="34" charset="0"/>
              <a:buChar char="•"/>
              <a:defRPr/>
            </a:pPr>
            <a:r>
              <a:rPr lang="en-GB" sz="1800" dirty="0">
                <a:solidFill>
                  <a:schemeClr val="accent1"/>
                </a:solidFill>
              </a:rPr>
              <a:t>Puntajes de credito</a:t>
            </a:r>
            <a:endParaRPr lang="en-US" sz="1800" dirty="0">
              <a:solidFill>
                <a:schemeClr val="accent1"/>
              </a:solidFill>
            </a:endParaRPr>
          </a:p>
        </p:txBody>
      </p:sp>
      <p:sp>
        <p:nvSpPr>
          <p:cNvPr id="15" name="Text Placeholder 3">
            <a:extLst>
              <a:ext uri="{FF2B5EF4-FFF2-40B4-BE49-F238E27FC236}">
                <a16:creationId xmlns:a16="http://schemas.microsoft.com/office/drawing/2014/main" id="{B5622384-D269-824E-92DF-DFC822046152}"/>
              </a:ext>
            </a:extLst>
          </p:cNvPr>
          <p:cNvSpPr txBox="1">
            <a:spLocks/>
          </p:cNvSpPr>
          <p:nvPr/>
        </p:nvSpPr>
        <p:spPr>
          <a:xfrm>
            <a:off x="282932" y="631222"/>
            <a:ext cx="3388263" cy="944721"/>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3200" kern="1200">
                <a:solidFill>
                  <a:srgbClr val="A31F74"/>
                </a:solidFill>
                <a:latin typeface="Roboto Light"/>
                <a:ea typeface="+mn-ea"/>
                <a:cs typeface="Roboto Light"/>
              </a:defRPr>
            </a:lvl1pPr>
            <a:lvl2pPr marL="457200" indent="0" algn="l" defTabSz="457200" rtl="0" eaLnBrk="1" latinLnBrk="0" hangingPunct="1">
              <a:spcBef>
                <a:spcPct val="20000"/>
              </a:spcBef>
              <a:buFont typeface="Arial"/>
              <a:buNone/>
              <a:defRPr sz="2800" kern="1200">
                <a:solidFill>
                  <a:srgbClr val="A31F74"/>
                </a:solidFill>
                <a:latin typeface="Roboto Regular"/>
                <a:ea typeface="+mn-ea"/>
                <a:cs typeface="Roboto Regular"/>
              </a:defRPr>
            </a:lvl2pPr>
            <a:lvl3pPr marL="914400" indent="0" algn="l" defTabSz="457200" rtl="0" eaLnBrk="1" latinLnBrk="0" hangingPunct="1">
              <a:spcBef>
                <a:spcPct val="20000"/>
              </a:spcBef>
              <a:buFont typeface="Arial"/>
              <a:buNone/>
              <a:defRPr sz="2400" kern="1200">
                <a:solidFill>
                  <a:srgbClr val="A31F74"/>
                </a:solidFill>
                <a:latin typeface="Roboto Regular"/>
                <a:ea typeface="+mn-ea"/>
                <a:cs typeface="Roboto Regular"/>
              </a:defRPr>
            </a:lvl3pPr>
            <a:lvl4pPr marL="1371600" indent="0" algn="l" defTabSz="457200" rtl="0" eaLnBrk="1" latinLnBrk="0" hangingPunct="1">
              <a:spcBef>
                <a:spcPct val="20000"/>
              </a:spcBef>
              <a:buFont typeface="Arial"/>
              <a:buNone/>
              <a:defRPr sz="2000" kern="1200">
                <a:solidFill>
                  <a:schemeClr val="tx1"/>
                </a:solidFill>
                <a:latin typeface="Roboto Regular"/>
                <a:ea typeface="+mn-ea"/>
                <a:cs typeface="Roboto Regular"/>
              </a:defRPr>
            </a:lvl4pPr>
            <a:lvl5pPr marL="1828800" indent="0" algn="l" defTabSz="457200" rtl="0" eaLnBrk="1" latinLnBrk="0" hangingPunct="1">
              <a:spcBef>
                <a:spcPct val="20000"/>
              </a:spcBef>
              <a:buFont typeface="Arial"/>
              <a:buNone/>
              <a:defRPr sz="2000" kern="1200">
                <a:solidFill>
                  <a:schemeClr val="tx1"/>
                </a:solidFill>
                <a:latin typeface="Roboto Regular"/>
                <a:ea typeface="+mn-ea"/>
                <a:cs typeface="Roboto Regular"/>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2000" kern="1200">
                <a:solidFill>
                  <a:schemeClr val="tx1"/>
                </a:solidFill>
                <a:latin typeface="+mn-lt"/>
                <a:ea typeface="+mn-ea"/>
                <a:cs typeface="+mn-cs"/>
              </a:defRPr>
            </a:lvl9pPr>
          </a:lstStyle>
          <a:p>
            <a:pPr>
              <a:spcBef>
                <a:spcPts val="1800"/>
              </a:spcBef>
              <a:defRPr/>
            </a:pPr>
            <a:r>
              <a:rPr lang="en-US" altLang="en-US" sz="1800" dirty="0"/>
              <a:t>¿Que </a:t>
            </a:r>
            <a:r>
              <a:rPr lang="en-US" altLang="en-US" sz="1800" b="1" u="sng" dirty="0"/>
              <a:t>no va incluido</a:t>
            </a:r>
            <a:r>
              <a:rPr lang="en-US" altLang="en-US" sz="1800" dirty="0"/>
              <a:t> en un informe de crédito?</a:t>
            </a:r>
            <a:endParaRPr lang="en-US" sz="1200" dirty="0"/>
          </a:p>
        </p:txBody>
      </p:sp>
      <p:pic>
        <p:nvPicPr>
          <p:cNvPr id="2" name="Picture 1" descr="iStock-137555952.jpg"/>
          <p:cNvPicPr>
            <a:picLocks noChangeAspect="1"/>
          </p:cNvPicPr>
          <p:nvPr/>
        </p:nvPicPr>
        <p:blipFill rotWithShape="1">
          <a:blip r:embed="rId3">
            <a:extLst>
              <a:ext uri="{28A0092B-C50C-407E-A947-70E740481C1C}">
                <a14:useLocalDpi xmlns:a14="http://schemas.microsoft.com/office/drawing/2010/main" val="0"/>
              </a:ext>
            </a:extLst>
          </a:blip>
          <a:srcRect l="21141" r="40310"/>
          <a:stretch/>
        </p:blipFill>
        <p:spPr>
          <a:xfrm>
            <a:off x="5061284" y="-38762"/>
            <a:ext cx="2998984" cy="5182261"/>
          </a:xfrm>
          <a:prstGeom prst="rect">
            <a:avLst/>
          </a:prstGeom>
        </p:spPr>
      </p:pic>
    </p:spTree>
    <p:extLst>
      <p:ext uri="{BB962C8B-B14F-4D97-AF65-F5344CB8AC3E}">
        <p14:creationId xmlns:p14="http://schemas.microsoft.com/office/powerpoint/2010/main" val="39014741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p:cNvSpPr>
            <a:spLocks noGrp="1"/>
          </p:cNvSpPr>
          <p:nvPr>
            <p:ph type="sldNum" sz="quarter" idx="12"/>
          </p:nvPr>
        </p:nvSpPr>
        <p:spPr>
          <a:xfrm>
            <a:off x="457200" y="4749384"/>
            <a:ext cx="512986" cy="273844"/>
          </a:xfrm>
          <a:prstGeom prst="rect">
            <a:avLst/>
          </a:prstGeom>
        </p:spPr>
        <p:txBody>
          <a:bodyPr vert="horz" lIns="91440" tIns="45720" rIns="91440" bIns="45720" rtlCol="0" anchor="ctr"/>
          <a:lstStyle>
            <a:lvl1pPr algn="l">
              <a:defRPr sz="800" b="0" i="0">
                <a:solidFill>
                  <a:schemeClr val="tx1">
                    <a:tint val="75000"/>
                  </a:schemeClr>
                </a:solidFill>
                <a:latin typeface="Roboto Medium"/>
                <a:cs typeface="Roboto Medium"/>
              </a:defRPr>
            </a:lvl1pPr>
          </a:lstStyle>
          <a:p>
            <a:fld id="{7609BC2F-FD2F-F642-8F66-E70BC61EECD6}" type="slidenum">
              <a:rPr lang="en-US" smtClean="0"/>
              <a:pPr/>
              <a:t>18</a:t>
            </a:fld>
            <a:endParaRPr lang="en-US" dirty="0"/>
          </a:p>
        </p:txBody>
      </p:sp>
      <p:sp>
        <p:nvSpPr>
          <p:cNvPr id="15" name="Text Placeholder 3">
            <a:extLst>
              <a:ext uri="{FF2B5EF4-FFF2-40B4-BE49-F238E27FC236}">
                <a16:creationId xmlns:a16="http://schemas.microsoft.com/office/drawing/2014/main" id="{B5622384-D269-824E-92DF-DFC822046152}"/>
              </a:ext>
            </a:extLst>
          </p:cNvPr>
          <p:cNvSpPr txBox="1">
            <a:spLocks/>
          </p:cNvSpPr>
          <p:nvPr/>
        </p:nvSpPr>
        <p:spPr>
          <a:xfrm>
            <a:off x="457200" y="683775"/>
            <a:ext cx="3388263" cy="944721"/>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3200" kern="1200">
                <a:solidFill>
                  <a:srgbClr val="A31F74"/>
                </a:solidFill>
                <a:latin typeface="Roboto Light"/>
                <a:ea typeface="+mn-ea"/>
                <a:cs typeface="Roboto Light"/>
              </a:defRPr>
            </a:lvl1pPr>
            <a:lvl2pPr marL="457200" indent="0" algn="l" defTabSz="457200" rtl="0" eaLnBrk="1" latinLnBrk="0" hangingPunct="1">
              <a:spcBef>
                <a:spcPct val="20000"/>
              </a:spcBef>
              <a:buFont typeface="Arial"/>
              <a:buNone/>
              <a:defRPr sz="2800" kern="1200">
                <a:solidFill>
                  <a:srgbClr val="A31F74"/>
                </a:solidFill>
                <a:latin typeface="Roboto Regular"/>
                <a:ea typeface="+mn-ea"/>
                <a:cs typeface="Roboto Regular"/>
              </a:defRPr>
            </a:lvl2pPr>
            <a:lvl3pPr marL="914400" indent="0" algn="l" defTabSz="457200" rtl="0" eaLnBrk="1" latinLnBrk="0" hangingPunct="1">
              <a:spcBef>
                <a:spcPct val="20000"/>
              </a:spcBef>
              <a:buFont typeface="Arial"/>
              <a:buNone/>
              <a:defRPr sz="2400" kern="1200">
                <a:solidFill>
                  <a:srgbClr val="A31F74"/>
                </a:solidFill>
                <a:latin typeface="Roboto Regular"/>
                <a:ea typeface="+mn-ea"/>
                <a:cs typeface="Roboto Regular"/>
              </a:defRPr>
            </a:lvl3pPr>
            <a:lvl4pPr marL="1371600" indent="0" algn="l" defTabSz="457200" rtl="0" eaLnBrk="1" latinLnBrk="0" hangingPunct="1">
              <a:spcBef>
                <a:spcPct val="20000"/>
              </a:spcBef>
              <a:buFont typeface="Arial"/>
              <a:buNone/>
              <a:defRPr sz="2000" kern="1200">
                <a:solidFill>
                  <a:schemeClr val="tx1"/>
                </a:solidFill>
                <a:latin typeface="Roboto Regular"/>
                <a:ea typeface="+mn-ea"/>
                <a:cs typeface="Roboto Regular"/>
              </a:defRPr>
            </a:lvl4pPr>
            <a:lvl5pPr marL="1828800" indent="0" algn="l" defTabSz="457200" rtl="0" eaLnBrk="1" latinLnBrk="0" hangingPunct="1">
              <a:spcBef>
                <a:spcPct val="20000"/>
              </a:spcBef>
              <a:buFont typeface="Arial"/>
              <a:buNone/>
              <a:defRPr sz="2000" kern="1200">
                <a:solidFill>
                  <a:schemeClr val="tx1"/>
                </a:solidFill>
                <a:latin typeface="Roboto Regular"/>
                <a:ea typeface="+mn-ea"/>
                <a:cs typeface="Roboto Regular"/>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2000" kern="1200">
                <a:solidFill>
                  <a:schemeClr val="tx1"/>
                </a:solidFill>
                <a:latin typeface="+mn-lt"/>
                <a:ea typeface="+mn-ea"/>
                <a:cs typeface="+mn-cs"/>
              </a:defRPr>
            </a:lvl9pPr>
          </a:lstStyle>
          <a:p>
            <a:pPr>
              <a:spcBef>
                <a:spcPts val="1800"/>
              </a:spcBef>
              <a:defRPr/>
            </a:pPr>
            <a:r>
              <a:rPr lang="en-US" altLang="en-US" sz="1800" dirty="0"/>
              <a:t>Datos del historial de pagos de alquiler</a:t>
            </a:r>
            <a:endParaRPr lang="en-US" sz="1200" dirty="0"/>
          </a:p>
        </p:txBody>
      </p:sp>
      <p:sp>
        <p:nvSpPr>
          <p:cNvPr id="7" name="Content Placeholder 1">
            <a:extLst>
              <a:ext uri="{FF2B5EF4-FFF2-40B4-BE49-F238E27FC236}">
                <a16:creationId xmlns:a16="http://schemas.microsoft.com/office/drawing/2014/main" id="{D49646AC-297E-DD47-B7C3-5A40ABA524D7}"/>
              </a:ext>
            </a:extLst>
          </p:cNvPr>
          <p:cNvSpPr txBox="1">
            <a:spLocks/>
          </p:cNvSpPr>
          <p:nvPr/>
        </p:nvSpPr>
        <p:spPr>
          <a:xfrm>
            <a:off x="457200" y="1282257"/>
            <a:ext cx="4349931" cy="3088503"/>
          </a:xfrm>
          <a:prstGeom prst="rect">
            <a:avLst/>
          </a:prstGeom>
        </p:spPr>
        <p:txBody>
          <a:bodyPr rtlCol="0">
            <a:noAutofit/>
          </a:bodyPr>
          <a:lstStyle>
            <a:lvl1pPr marL="342900" indent="-164592" algn="l" defTabSz="457200" rtl="0" eaLnBrk="1" latinLnBrk="0" hangingPunct="1">
              <a:spcBef>
                <a:spcPct val="20000"/>
              </a:spcBef>
              <a:buFont typeface="Arial"/>
              <a:buChar char="•"/>
              <a:defRPr sz="1800" kern="1200">
                <a:solidFill>
                  <a:srgbClr val="A31F74"/>
                </a:solidFill>
                <a:latin typeface="Roboto Light"/>
                <a:ea typeface="+mn-ea"/>
                <a:cs typeface="Roboto Light"/>
              </a:defRPr>
            </a:lvl1pPr>
            <a:lvl2pPr marL="742950" indent="-192024" algn="l" defTabSz="457200" rtl="0" eaLnBrk="1" latinLnBrk="0" hangingPunct="1">
              <a:spcBef>
                <a:spcPct val="20000"/>
              </a:spcBef>
              <a:buFont typeface="Arial"/>
              <a:buChar char="–"/>
              <a:defRPr sz="1600" kern="1200">
                <a:solidFill>
                  <a:srgbClr val="A31F74"/>
                </a:solidFill>
                <a:latin typeface="Roboto Regular"/>
                <a:ea typeface="+mn-ea"/>
                <a:cs typeface="Roboto Regular"/>
              </a:defRPr>
            </a:lvl2pPr>
            <a:lvl3pPr marL="1143000" indent="-137160" algn="l" defTabSz="457200" rtl="0" eaLnBrk="1" latinLnBrk="0" hangingPunct="1">
              <a:spcBef>
                <a:spcPct val="20000"/>
              </a:spcBef>
              <a:buFont typeface="Arial"/>
              <a:buChar char="•"/>
              <a:defRPr sz="1600" kern="1200">
                <a:solidFill>
                  <a:srgbClr val="A31F74"/>
                </a:solidFill>
                <a:latin typeface="Roboto Regular"/>
                <a:ea typeface="+mn-ea"/>
                <a:cs typeface="Roboto Regular"/>
              </a:defRPr>
            </a:lvl3pPr>
            <a:lvl4pPr marL="1600200" indent="-228600" algn="l" defTabSz="457200" rtl="0" eaLnBrk="1" latinLnBrk="0" hangingPunct="1">
              <a:spcBef>
                <a:spcPct val="20000"/>
              </a:spcBef>
              <a:buFont typeface="Arial"/>
              <a:buChar char="–"/>
              <a:defRPr sz="1200" kern="1200">
                <a:solidFill>
                  <a:schemeClr val="tx1"/>
                </a:solidFill>
                <a:latin typeface="Roboto Light"/>
                <a:ea typeface="+mn-ea"/>
                <a:cs typeface="Roboto Light"/>
              </a:defRPr>
            </a:lvl4pPr>
            <a:lvl5pPr marL="2057400" indent="-228600" algn="l" defTabSz="457200" rtl="0" eaLnBrk="1" latinLnBrk="0" hangingPunct="1">
              <a:spcBef>
                <a:spcPct val="20000"/>
              </a:spcBef>
              <a:buFont typeface="Arial"/>
              <a:buChar char="»"/>
              <a:defRPr sz="1000" kern="1200">
                <a:solidFill>
                  <a:schemeClr val="tx1"/>
                </a:solidFill>
                <a:latin typeface="Roboto Light"/>
                <a:ea typeface="+mn-ea"/>
                <a:cs typeface="Roboto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8308" indent="0">
              <a:buNone/>
              <a:defRPr/>
            </a:pPr>
            <a:r>
              <a:rPr lang="en-US" sz="1200" dirty="0"/>
              <a:t>¿Qué es?</a:t>
            </a:r>
          </a:p>
          <a:p>
            <a:pPr marL="285750" indent="-285750">
              <a:spcBef>
                <a:spcPts val="0"/>
              </a:spcBef>
              <a:buFont typeface="Arial" panose="020B0604020202020204" pitchFamily="34" charset="0"/>
              <a:buChar char="•"/>
              <a:defRPr/>
            </a:pPr>
            <a:r>
              <a:rPr lang="en-US" sz="1200" dirty="0">
                <a:solidFill>
                  <a:schemeClr val="accent1"/>
                </a:solidFill>
                <a:latin typeface="Roboto Light" panose="02000000000000000000" pitchFamily="2" charset="0"/>
                <a:ea typeface="Roboto Light" panose="02000000000000000000" pitchFamily="2" charset="0"/>
                <a:cs typeface="Roboto Light" panose="02000000000000000000" pitchFamily="2" charset="0"/>
              </a:rPr>
              <a:t>Pago punctual, así como pagos atrasados</a:t>
            </a:r>
          </a:p>
          <a:p>
            <a:pPr marL="285750" indent="-285750">
              <a:spcBef>
                <a:spcPts val="0"/>
              </a:spcBef>
              <a:buFont typeface="Arial" panose="020B0604020202020204" pitchFamily="34" charset="0"/>
              <a:buChar char="•"/>
              <a:defRPr/>
            </a:pPr>
            <a:r>
              <a:rPr lang="en-US" sz="1200" dirty="0">
                <a:solidFill>
                  <a:schemeClr val="accent1"/>
                </a:solidFill>
                <a:latin typeface="Roboto Light" panose="02000000000000000000" pitchFamily="2" charset="0"/>
                <a:ea typeface="Roboto Light" panose="02000000000000000000" pitchFamily="2" charset="0"/>
                <a:cs typeface="Roboto Light" panose="02000000000000000000" pitchFamily="2" charset="0"/>
              </a:rPr>
              <a:t>Malos cheques y / o fondos insuficientes (NSF)</a:t>
            </a:r>
          </a:p>
          <a:p>
            <a:pPr marL="285750" indent="-285750">
              <a:spcBef>
                <a:spcPts val="0"/>
              </a:spcBef>
              <a:buFont typeface="Arial" panose="020B0604020202020204" pitchFamily="34" charset="0"/>
              <a:buChar char="•"/>
              <a:defRPr/>
            </a:pPr>
            <a:r>
              <a:rPr lang="en-US" sz="1200" dirty="0">
                <a:solidFill>
                  <a:schemeClr val="accent1"/>
                </a:solidFill>
                <a:latin typeface="Roboto Light" panose="02000000000000000000" pitchFamily="2" charset="0"/>
                <a:ea typeface="Roboto Light" panose="02000000000000000000" pitchFamily="2" charset="0"/>
                <a:cs typeface="Roboto Light" panose="02000000000000000000" pitchFamily="2" charset="0"/>
              </a:rPr>
              <a:t>Condiciones de arrendamiento no cumplidas</a:t>
            </a:r>
          </a:p>
          <a:p>
            <a:pPr marL="285750" indent="-285750">
              <a:spcBef>
                <a:spcPts val="0"/>
              </a:spcBef>
              <a:buFont typeface="Arial" panose="020B0604020202020204" pitchFamily="34" charset="0"/>
              <a:buChar char="•"/>
              <a:defRPr/>
            </a:pPr>
            <a:r>
              <a:rPr lang="en-US" sz="1200" dirty="0">
                <a:solidFill>
                  <a:schemeClr val="accent1"/>
                </a:solidFill>
                <a:latin typeface="Roboto Light" panose="02000000000000000000" pitchFamily="2" charset="0"/>
                <a:ea typeface="Roboto Light" panose="02000000000000000000" pitchFamily="2" charset="0"/>
                <a:cs typeface="Roboto Light" panose="02000000000000000000" pitchFamily="2" charset="0"/>
              </a:rPr>
              <a:t>Saldos / saldos pendientes</a:t>
            </a:r>
          </a:p>
          <a:p>
            <a:pPr marL="285750" indent="-285750">
              <a:spcBef>
                <a:spcPts val="0"/>
              </a:spcBef>
              <a:buFont typeface="Arial" panose="020B0604020202020204" pitchFamily="34" charset="0"/>
              <a:buChar char="•"/>
              <a:defRPr/>
            </a:pPr>
            <a:r>
              <a:rPr lang="en-US" sz="1200" dirty="0">
                <a:solidFill>
                  <a:schemeClr val="accent1"/>
                </a:solidFill>
                <a:latin typeface="Roboto Light" panose="02000000000000000000" pitchFamily="2" charset="0"/>
                <a:ea typeface="Roboto Light" panose="02000000000000000000" pitchFamily="2" charset="0"/>
                <a:cs typeface="Roboto Light" panose="02000000000000000000" pitchFamily="2" charset="0"/>
              </a:rPr>
              <a:t>Actividad de colecciones anteriores</a:t>
            </a:r>
          </a:p>
          <a:p>
            <a:pPr marL="0" indent="0">
              <a:spcBef>
                <a:spcPts val="0"/>
              </a:spcBef>
              <a:buNone/>
              <a:defRPr/>
            </a:pPr>
            <a:endParaRPr lang="en-US" sz="1200" dirty="0">
              <a:solidFill>
                <a:schemeClr val="accent1"/>
              </a:solidFill>
              <a:latin typeface="Roboto Light" panose="02000000000000000000" pitchFamily="2" charset="0"/>
              <a:ea typeface="Roboto Light" panose="02000000000000000000" pitchFamily="2" charset="0"/>
              <a:cs typeface="Roboto Light" panose="02000000000000000000" pitchFamily="2" charset="0"/>
            </a:endParaRPr>
          </a:p>
          <a:p>
            <a:pPr marL="178308" indent="0">
              <a:buNone/>
              <a:defRPr/>
            </a:pPr>
            <a:r>
              <a:rPr lang="en-US" sz="1200" dirty="0"/>
              <a:t>¿Por qué es importante?</a:t>
            </a:r>
          </a:p>
          <a:p>
            <a:pPr marL="285750" indent="-285750">
              <a:spcBef>
                <a:spcPts val="0"/>
              </a:spcBef>
              <a:buFont typeface="Arial" panose="020B0604020202020204" pitchFamily="34" charset="0"/>
              <a:buChar char="•"/>
              <a:defRPr/>
            </a:pPr>
            <a:r>
              <a:rPr lang="en-US" sz="1200" dirty="0">
                <a:solidFill>
                  <a:schemeClr val="accent1"/>
                </a:solidFill>
                <a:latin typeface="Roboto Light" panose="02000000000000000000" pitchFamily="2" charset="0"/>
                <a:ea typeface="Roboto Light" panose="02000000000000000000" pitchFamily="2" charset="0"/>
                <a:cs typeface="Roboto Light" panose="02000000000000000000" pitchFamily="2" charset="0"/>
              </a:rPr>
              <a:t>Alredador de 110 millions de 310 millones de residentes de los Estados Unidos alquilan</a:t>
            </a:r>
          </a:p>
          <a:p>
            <a:pPr marL="285750" indent="-285750">
              <a:spcBef>
                <a:spcPts val="0"/>
              </a:spcBef>
              <a:buFont typeface="Arial" panose="020B0604020202020204" pitchFamily="34" charset="0"/>
              <a:buChar char="•"/>
              <a:defRPr/>
            </a:pPr>
            <a:r>
              <a:rPr lang="en-US" sz="1200" dirty="0">
                <a:solidFill>
                  <a:schemeClr val="accent1"/>
                </a:solidFill>
                <a:latin typeface="Roboto Light" panose="02000000000000000000" pitchFamily="2" charset="0"/>
                <a:ea typeface="Roboto Light" panose="02000000000000000000" pitchFamily="2" charset="0"/>
                <a:cs typeface="Roboto Light" panose="02000000000000000000" pitchFamily="2" charset="0"/>
              </a:rPr>
              <a:t>Datos de alquiler positivos no existían previamente en el informe de crédito</a:t>
            </a:r>
          </a:p>
          <a:p>
            <a:pPr marL="285750" indent="-285750">
              <a:spcBef>
                <a:spcPts val="0"/>
              </a:spcBef>
              <a:buFont typeface="Arial" panose="020B0604020202020204" pitchFamily="34" charset="0"/>
              <a:buChar char="•"/>
              <a:defRPr/>
            </a:pPr>
            <a:r>
              <a:rPr lang="en-US" sz="1200" dirty="0">
                <a:solidFill>
                  <a:schemeClr val="accent1"/>
                </a:solidFill>
                <a:latin typeface="Roboto Light" panose="02000000000000000000" pitchFamily="2" charset="0"/>
                <a:ea typeface="Roboto Light" panose="02000000000000000000" pitchFamily="2" charset="0"/>
                <a:cs typeface="Roboto Light" panose="02000000000000000000" pitchFamily="2" charset="0"/>
              </a:rPr>
              <a:t>64 millones de consumidores estaounidenses no tienen credito o es limitado</a:t>
            </a:r>
          </a:p>
          <a:p>
            <a:pPr marL="285750" indent="-285750">
              <a:spcBef>
                <a:spcPts val="0"/>
              </a:spcBef>
              <a:buFont typeface="Arial" panose="020B0604020202020204" pitchFamily="34" charset="0"/>
              <a:buChar char="•"/>
              <a:defRPr/>
            </a:pPr>
            <a:r>
              <a:rPr lang="en-US" sz="1200" dirty="0">
                <a:solidFill>
                  <a:schemeClr val="accent1"/>
                </a:solidFill>
                <a:latin typeface="Roboto Light" panose="02000000000000000000" pitchFamily="2" charset="0"/>
                <a:ea typeface="Roboto Light" panose="02000000000000000000" pitchFamily="2" charset="0"/>
                <a:cs typeface="Roboto Light" panose="02000000000000000000" pitchFamily="2" charset="0"/>
              </a:rPr>
              <a:t>Los consumidores pueden ahora construir historial de crédito con pago de acuerdo a los pagos de alquiler</a:t>
            </a:r>
          </a:p>
          <a:p>
            <a:pPr marL="178308" indent="0">
              <a:buNone/>
              <a:defRPr/>
            </a:pPr>
            <a:endParaRPr lang="en-GB" dirty="0"/>
          </a:p>
          <a:p>
            <a:pPr>
              <a:defRPr/>
            </a:pPr>
            <a:endParaRPr lang="en-GB" dirty="0"/>
          </a:p>
        </p:txBody>
      </p:sp>
      <p:graphicFrame>
        <p:nvGraphicFramePr>
          <p:cNvPr id="2" name="Picture Placeholder 6">
            <a:extLst>
              <a:ext uri="{FF2B5EF4-FFF2-40B4-BE49-F238E27FC236}">
                <a16:creationId xmlns:a16="http://schemas.microsoft.com/office/drawing/2014/main" id="{C0A3EF5B-54A0-4F10-B9B8-FA1D5C1201B5}"/>
              </a:ext>
            </a:extLst>
          </p:cNvPr>
          <p:cNvGraphicFramePr>
            <a:graphicFrameLocks/>
          </p:cNvGraphicFramePr>
          <p:nvPr>
            <p:extLst>
              <p:ext uri="{D42A27DB-BD31-4B8C-83A1-F6EECF244321}">
                <p14:modId xmlns:p14="http://schemas.microsoft.com/office/powerpoint/2010/main" val="4277693078"/>
              </p:ext>
            </p:extLst>
          </p:nvPr>
        </p:nvGraphicFramePr>
        <p:xfrm>
          <a:off x="4770846" y="864801"/>
          <a:ext cx="3237783" cy="341389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863364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p:cNvSpPr>
            <a:spLocks noGrp="1"/>
          </p:cNvSpPr>
          <p:nvPr>
            <p:ph type="sldNum" sz="quarter" idx="12"/>
          </p:nvPr>
        </p:nvSpPr>
        <p:spPr>
          <a:xfrm>
            <a:off x="457200" y="4749384"/>
            <a:ext cx="512986" cy="273844"/>
          </a:xfrm>
          <a:prstGeom prst="rect">
            <a:avLst/>
          </a:prstGeom>
        </p:spPr>
        <p:txBody>
          <a:bodyPr vert="horz" lIns="91440" tIns="45720" rIns="91440" bIns="45720" rtlCol="0" anchor="ctr"/>
          <a:lstStyle>
            <a:lvl1pPr algn="l">
              <a:defRPr sz="800" b="0" i="0">
                <a:solidFill>
                  <a:schemeClr val="tx1">
                    <a:tint val="75000"/>
                  </a:schemeClr>
                </a:solidFill>
                <a:latin typeface="Roboto Medium"/>
                <a:cs typeface="Roboto Medium"/>
              </a:defRPr>
            </a:lvl1pPr>
          </a:lstStyle>
          <a:p>
            <a:fld id="{7609BC2F-FD2F-F642-8F66-E70BC61EECD6}" type="slidenum">
              <a:rPr lang="en-US" smtClean="0"/>
              <a:pPr/>
              <a:t>19</a:t>
            </a:fld>
            <a:endParaRPr lang="en-US" dirty="0"/>
          </a:p>
        </p:txBody>
      </p:sp>
      <p:sp>
        <p:nvSpPr>
          <p:cNvPr id="15" name="Text Placeholder 3">
            <a:extLst>
              <a:ext uri="{FF2B5EF4-FFF2-40B4-BE49-F238E27FC236}">
                <a16:creationId xmlns:a16="http://schemas.microsoft.com/office/drawing/2014/main" id="{B5622384-D269-824E-92DF-DFC822046152}"/>
              </a:ext>
            </a:extLst>
          </p:cNvPr>
          <p:cNvSpPr txBox="1">
            <a:spLocks/>
          </p:cNvSpPr>
          <p:nvPr/>
        </p:nvSpPr>
        <p:spPr>
          <a:xfrm>
            <a:off x="457200" y="294348"/>
            <a:ext cx="3388263" cy="944721"/>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3200" kern="1200">
                <a:solidFill>
                  <a:srgbClr val="A31F74"/>
                </a:solidFill>
                <a:latin typeface="Roboto Light"/>
                <a:ea typeface="+mn-ea"/>
                <a:cs typeface="Roboto Light"/>
              </a:defRPr>
            </a:lvl1pPr>
            <a:lvl2pPr marL="457200" indent="0" algn="l" defTabSz="457200" rtl="0" eaLnBrk="1" latinLnBrk="0" hangingPunct="1">
              <a:spcBef>
                <a:spcPct val="20000"/>
              </a:spcBef>
              <a:buFont typeface="Arial"/>
              <a:buNone/>
              <a:defRPr sz="2800" kern="1200">
                <a:solidFill>
                  <a:srgbClr val="A31F74"/>
                </a:solidFill>
                <a:latin typeface="Roboto Regular"/>
                <a:ea typeface="+mn-ea"/>
                <a:cs typeface="Roboto Regular"/>
              </a:defRPr>
            </a:lvl2pPr>
            <a:lvl3pPr marL="914400" indent="0" algn="l" defTabSz="457200" rtl="0" eaLnBrk="1" latinLnBrk="0" hangingPunct="1">
              <a:spcBef>
                <a:spcPct val="20000"/>
              </a:spcBef>
              <a:buFont typeface="Arial"/>
              <a:buNone/>
              <a:defRPr sz="2400" kern="1200">
                <a:solidFill>
                  <a:srgbClr val="A31F74"/>
                </a:solidFill>
                <a:latin typeface="Roboto Regular"/>
                <a:ea typeface="+mn-ea"/>
                <a:cs typeface="Roboto Regular"/>
              </a:defRPr>
            </a:lvl3pPr>
            <a:lvl4pPr marL="1371600" indent="0" algn="l" defTabSz="457200" rtl="0" eaLnBrk="1" latinLnBrk="0" hangingPunct="1">
              <a:spcBef>
                <a:spcPct val="20000"/>
              </a:spcBef>
              <a:buFont typeface="Arial"/>
              <a:buNone/>
              <a:defRPr sz="2000" kern="1200">
                <a:solidFill>
                  <a:schemeClr val="tx1"/>
                </a:solidFill>
                <a:latin typeface="Roboto Regular"/>
                <a:ea typeface="+mn-ea"/>
                <a:cs typeface="Roboto Regular"/>
              </a:defRPr>
            </a:lvl4pPr>
            <a:lvl5pPr marL="1828800" indent="0" algn="l" defTabSz="457200" rtl="0" eaLnBrk="1" latinLnBrk="0" hangingPunct="1">
              <a:spcBef>
                <a:spcPct val="20000"/>
              </a:spcBef>
              <a:buFont typeface="Arial"/>
              <a:buNone/>
              <a:defRPr sz="2000" kern="1200">
                <a:solidFill>
                  <a:schemeClr val="tx1"/>
                </a:solidFill>
                <a:latin typeface="Roboto Regular"/>
                <a:ea typeface="+mn-ea"/>
                <a:cs typeface="Roboto Regular"/>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2000" kern="1200">
                <a:solidFill>
                  <a:schemeClr val="tx1"/>
                </a:solidFill>
                <a:latin typeface="+mn-lt"/>
                <a:ea typeface="+mn-ea"/>
                <a:cs typeface="+mn-cs"/>
              </a:defRPr>
            </a:lvl9pPr>
          </a:lstStyle>
          <a:p>
            <a:pPr>
              <a:spcBef>
                <a:spcPts val="1800"/>
              </a:spcBef>
              <a:defRPr/>
            </a:pPr>
            <a:r>
              <a:rPr lang="en-US" altLang="en-US" sz="1800" dirty="0"/>
              <a:t>Análisis de los datos de alquiler</a:t>
            </a:r>
            <a:br>
              <a:rPr lang="en-US" altLang="en-US" sz="1800" dirty="0"/>
            </a:br>
            <a:r>
              <a:rPr lang="en-US" altLang="en-US" sz="1200" dirty="0"/>
              <a:t>Crédito por el alquiler</a:t>
            </a:r>
            <a:endParaRPr lang="en-US" sz="1200" dirty="0"/>
          </a:p>
        </p:txBody>
      </p:sp>
      <p:grpSp>
        <p:nvGrpSpPr>
          <p:cNvPr id="9" name="Group 1">
            <a:extLst>
              <a:ext uri="{FF2B5EF4-FFF2-40B4-BE49-F238E27FC236}">
                <a16:creationId xmlns:a16="http://schemas.microsoft.com/office/drawing/2014/main" id="{05CDA41F-6C3C-6741-B461-75D60729F7D7}"/>
              </a:ext>
            </a:extLst>
          </p:cNvPr>
          <p:cNvGrpSpPr>
            <a:grpSpLocks/>
          </p:cNvGrpSpPr>
          <p:nvPr/>
        </p:nvGrpSpPr>
        <p:grpSpPr bwMode="auto">
          <a:xfrm>
            <a:off x="457191" y="1052667"/>
            <a:ext cx="7221827" cy="3321635"/>
            <a:chOff x="801680" y="1194281"/>
            <a:chExt cx="10458286" cy="4809889"/>
          </a:xfrm>
        </p:grpSpPr>
        <p:sp>
          <p:nvSpPr>
            <p:cNvPr id="10" name="TextBox 25">
              <a:extLst>
                <a:ext uri="{FF2B5EF4-FFF2-40B4-BE49-F238E27FC236}">
                  <a16:creationId xmlns:a16="http://schemas.microsoft.com/office/drawing/2014/main" id="{CF7D8DB1-C763-324F-A2FD-A439F6385D5D}"/>
                </a:ext>
              </a:extLst>
            </p:cNvPr>
            <p:cNvSpPr txBox="1">
              <a:spLocks noChangeArrowheads="1"/>
            </p:cNvSpPr>
            <p:nvPr/>
          </p:nvSpPr>
          <p:spPr bwMode="auto">
            <a:xfrm>
              <a:off x="801680" y="5513927"/>
              <a:ext cx="10458286" cy="49024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600" dirty="0">
                  <a:solidFill>
                    <a:schemeClr val="accent1"/>
                  </a:solidFill>
                  <a:latin typeface="Roboto Light" panose="02000000000000000000" pitchFamily="2" charset="0"/>
                  <a:ea typeface="Roboto Light" panose="02000000000000000000" pitchFamily="2" charset="0"/>
                  <a:cs typeface="Roboto Light" panose="02000000000000000000" pitchFamily="2" charset="0"/>
                </a:rPr>
                <a:t>Lea más: </a:t>
              </a:r>
              <a:r>
                <a:rPr lang="en-US" altLang="en-US" sz="1600" dirty="0">
                  <a:solidFill>
                    <a:srgbClr val="BE2E7C"/>
                  </a:solidFill>
                  <a:latin typeface="Roboto Light" panose="02000000000000000000" pitchFamily="2" charset="0"/>
                  <a:ea typeface="Roboto Light" panose="02000000000000000000" pitchFamily="2" charset="0"/>
                  <a:cs typeface="Roboto Light" panose="02000000000000000000" pitchFamily="2" charset="0"/>
                </a:rPr>
                <a:t>www.experian.com/buildcredithistory</a:t>
              </a:r>
            </a:p>
          </p:txBody>
        </p:sp>
        <p:sp>
          <p:nvSpPr>
            <p:cNvPr id="13" name="Text Box 54">
              <a:extLst>
                <a:ext uri="{FF2B5EF4-FFF2-40B4-BE49-F238E27FC236}">
                  <a16:creationId xmlns:a16="http://schemas.microsoft.com/office/drawing/2014/main" id="{66B21233-07C0-B745-B500-0030C03681A6}"/>
                </a:ext>
              </a:extLst>
            </p:cNvPr>
            <p:cNvSpPr txBox="1">
              <a:spLocks noChangeArrowheads="1"/>
            </p:cNvSpPr>
            <p:nvPr/>
          </p:nvSpPr>
          <p:spPr bwMode="auto">
            <a:xfrm>
              <a:off x="1905001" y="1194281"/>
              <a:ext cx="2555490" cy="1200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1"/>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pPr>
              <a:r>
                <a:rPr lang="en-US" altLang="en-US" sz="1200" dirty="0">
                  <a:solidFill>
                    <a:schemeClr val="accent1"/>
                  </a:solidFill>
                  <a:latin typeface="Roboto Light" panose="02000000000000000000" pitchFamily="2" charset="0"/>
                  <a:ea typeface="Roboto Light" panose="02000000000000000000" pitchFamily="2" charset="0"/>
                  <a:cs typeface="Roboto Light" panose="02000000000000000000" pitchFamily="2" charset="0"/>
                </a:rPr>
                <a:t>100% de los residents sin historial de crédito, pasaron a la categoría de archivos delgados y ahora son puntuables</a:t>
              </a:r>
            </a:p>
          </p:txBody>
        </p:sp>
        <p:sp>
          <p:nvSpPr>
            <p:cNvPr id="14" name="Text Box 54">
              <a:extLst>
                <a:ext uri="{FF2B5EF4-FFF2-40B4-BE49-F238E27FC236}">
                  <a16:creationId xmlns:a16="http://schemas.microsoft.com/office/drawing/2014/main" id="{448E981C-A56E-3B42-979C-56C1A2AB076A}"/>
                </a:ext>
              </a:extLst>
            </p:cNvPr>
            <p:cNvSpPr txBox="1">
              <a:spLocks noChangeArrowheads="1"/>
            </p:cNvSpPr>
            <p:nvPr/>
          </p:nvSpPr>
          <p:spPr bwMode="auto">
            <a:xfrm>
              <a:off x="4814983" y="1194282"/>
              <a:ext cx="2555490" cy="1200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1"/>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pPr>
              <a:r>
                <a:rPr lang="en-US" altLang="en-US" sz="1200" dirty="0">
                  <a:solidFill>
                    <a:schemeClr val="accent1"/>
                  </a:solidFill>
                  <a:latin typeface="Roboto Light" panose="02000000000000000000" pitchFamily="2" charset="0"/>
                  <a:ea typeface="Roboto Light" panose="02000000000000000000" pitchFamily="2" charset="0"/>
                  <a:cs typeface="Roboto Light" panose="02000000000000000000" pitchFamily="2" charset="0"/>
                </a:rPr>
                <a:t>Los residents en clasificaciones bajas disminuyeron 19% </a:t>
              </a:r>
              <a:br>
                <a:rPr lang="en-US" altLang="en-US" sz="1200" dirty="0">
                  <a:solidFill>
                    <a:schemeClr val="accent1"/>
                  </a:solidFill>
                  <a:latin typeface="Roboto Light" panose="02000000000000000000" pitchFamily="2" charset="0"/>
                  <a:ea typeface="Roboto Light" panose="02000000000000000000" pitchFamily="2" charset="0"/>
                  <a:cs typeface="Roboto Light" panose="02000000000000000000" pitchFamily="2" charset="0"/>
                </a:rPr>
              </a:br>
              <a:r>
                <a:rPr lang="en-US" altLang="en-US" sz="1200" dirty="0">
                  <a:solidFill>
                    <a:schemeClr val="accent1"/>
                  </a:solidFill>
                  <a:latin typeface="Roboto Light" panose="02000000000000000000" pitchFamily="2" charset="0"/>
                  <a:ea typeface="Roboto Light" panose="02000000000000000000" pitchFamily="2" charset="0"/>
                  <a:cs typeface="Roboto Light" panose="02000000000000000000" pitchFamily="2" charset="0"/>
                </a:rPr>
                <a:t>con la adición de la historia de alquiler</a:t>
              </a:r>
            </a:p>
          </p:txBody>
        </p:sp>
        <p:grpSp>
          <p:nvGrpSpPr>
            <p:cNvPr id="16" name="Group 28">
              <a:extLst>
                <a:ext uri="{FF2B5EF4-FFF2-40B4-BE49-F238E27FC236}">
                  <a16:creationId xmlns:a16="http://schemas.microsoft.com/office/drawing/2014/main" id="{F464FE5C-BE9D-E040-8BE3-006D6487507A}"/>
                </a:ext>
              </a:extLst>
            </p:cNvPr>
            <p:cNvGrpSpPr>
              <a:grpSpLocks/>
            </p:cNvGrpSpPr>
            <p:nvPr/>
          </p:nvGrpSpPr>
          <p:grpSpPr bwMode="auto">
            <a:xfrm>
              <a:off x="2374810" y="2581205"/>
              <a:ext cx="1454127" cy="2694758"/>
              <a:chOff x="843411" y="2518034"/>
              <a:chExt cx="1576798" cy="2922090"/>
            </a:xfrm>
          </p:grpSpPr>
          <p:sp>
            <p:nvSpPr>
              <p:cNvPr id="24" name="Up Arrow 23">
                <a:extLst>
                  <a:ext uri="{FF2B5EF4-FFF2-40B4-BE49-F238E27FC236}">
                    <a16:creationId xmlns:a16="http://schemas.microsoft.com/office/drawing/2014/main" id="{A1C4EEF8-2041-8946-BDDF-D63C2F3367FF}"/>
                  </a:ext>
                </a:extLst>
              </p:cNvPr>
              <p:cNvSpPr/>
              <p:nvPr/>
            </p:nvSpPr>
            <p:spPr>
              <a:xfrm>
                <a:off x="843411" y="2518034"/>
                <a:ext cx="1576798" cy="2922090"/>
              </a:xfrm>
              <a:prstGeom prst="upArrow">
                <a:avLst/>
              </a:prstGeom>
              <a:solidFill>
                <a:srgbClr val="BE2E7C">
                  <a:alpha val="20000"/>
                </a:srgbClr>
              </a:solidFill>
              <a:ln>
                <a:noFill/>
              </a:ln>
              <a:effectLst/>
            </p:spPr>
            <p:style>
              <a:lnRef idx="1">
                <a:schemeClr val="accent3"/>
              </a:lnRef>
              <a:fillRef idx="2">
                <a:schemeClr val="accent3"/>
              </a:fillRef>
              <a:effectRef idx="1">
                <a:schemeClr val="accent3"/>
              </a:effectRef>
              <a:fontRef idx="minor">
                <a:schemeClr val="dk1"/>
              </a:fontRef>
            </p:style>
            <p:txBody>
              <a:bodyPr anchor="ctr"/>
              <a:lstStyle/>
              <a:p>
                <a:pPr algn="ctr" eaLnBrk="1" fontAlgn="auto" hangingPunct="1">
                  <a:spcBef>
                    <a:spcPts val="0"/>
                  </a:spcBef>
                  <a:spcAft>
                    <a:spcPts val="0"/>
                  </a:spcAft>
                  <a:defRPr/>
                </a:pPr>
                <a:endParaRPr lang="en-US">
                  <a:latin typeface="Roboto Light" panose="02000000000000000000" pitchFamily="2" charset="0"/>
                  <a:ea typeface="Roboto Light" panose="02000000000000000000" pitchFamily="2" charset="0"/>
                  <a:cs typeface="Roboto Light" panose="02000000000000000000" pitchFamily="2" charset="0"/>
                </a:endParaRPr>
              </a:p>
            </p:txBody>
          </p:sp>
          <p:sp>
            <p:nvSpPr>
              <p:cNvPr id="25" name="Oval 24">
                <a:extLst>
                  <a:ext uri="{FF2B5EF4-FFF2-40B4-BE49-F238E27FC236}">
                    <a16:creationId xmlns:a16="http://schemas.microsoft.com/office/drawing/2014/main" id="{235312E0-1C15-9B49-A7B4-A5DB44001584}"/>
                  </a:ext>
                </a:extLst>
              </p:cNvPr>
              <p:cNvSpPr/>
              <p:nvPr/>
            </p:nvSpPr>
            <p:spPr>
              <a:xfrm>
                <a:off x="1007962" y="3513713"/>
                <a:ext cx="1246815" cy="1215505"/>
              </a:xfrm>
              <a:prstGeom prst="ellipse">
                <a:avLst/>
              </a:prstGeom>
              <a:solidFill>
                <a:srgbClr val="BE2E7C"/>
              </a:solidFill>
              <a:ln>
                <a:noFill/>
              </a:ln>
              <a:effectLst>
                <a:outerShdw blurRad="292100" dist="139700" dir="2700000" algn="ctr" rotWithShape="0">
                  <a:srgbClr val="000000">
                    <a:alpha val="65000"/>
                  </a:srgb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lang="en-US" sz="1100" dirty="0">
                    <a:ln>
                      <a:solidFill>
                        <a:srgbClr val="FFFFFF"/>
                      </a:solidFill>
                    </a:ln>
                    <a:solidFill>
                      <a:schemeClr val="bg1"/>
                    </a:solidFill>
                    <a:latin typeface="Roboto Light" panose="02000000000000000000" pitchFamily="2" charset="0"/>
                    <a:ea typeface="Roboto Light" panose="02000000000000000000" pitchFamily="2" charset="0"/>
                    <a:cs typeface="Roboto Light" panose="02000000000000000000" pitchFamily="2" charset="0"/>
                  </a:rPr>
                  <a:t>100%</a:t>
                </a:r>
              </a:p>
            </p:txBody>
          </p:sp>
        </p:grpSp>
        <p:grpSp>
          <p:nvGrpSpPr>
            <p:cNvPr id="17" name="Group 31">
              <a:extLst>
                <a:ext uri="{FF2B5EF4-FFF2-40B4-BE49-F238E27FC236}">
                  <a16:creationId xmlns:a16="http://schemas.microsoft.com/office/drawing/2014/main" id="{4C98C03C-3B09-DC40-886C-E1FFD74C0BC4}"/>
                </a:ext>
              </a:extLst>
            </p:cNvPr>
            <p:cNvGrpSpPr>
              <a:grpSpLocks/>
            </p:cNvGrpSpPr>
            <p:nvPr/>
          </p:nvGrpSpPr>
          <p:grpSpPr bwMode="auto">
            <a:xfrm>
              <a:off x="5287827" y="2581205"/>
              <a:ext cx="1454127" cy="2694758"/>
              <a:chOff x="3810399" y="2518034"/>
              <a:chExt cx="1576798" cy="2922090"/>
            </a:xfrm>
          </p:grpSpPr>
          <p:sp>
            <p:nvSpPr>
              <p:cNvPr id="22" name="Up Arrow 21">
                <a:extLst>
                  <a:ext uri="{FF2B5EF4-FFF2-40B4-BE49-F238E27FC236}">
                    <a16:creationId xmlns:a16="http://schemas.microsoft.com/office/drawing/2014/main" id="{AD0B8608-997A-C044-8587-D06C2A92FD22}"/>
                  </a:ext>
                </a:extLst>
              </p:cNvPr>
              <p:cNvSpPr/>
              <p:nvPr/>
            </p:nvSpPr>
            <p:spPr>
              <a:xfrm>
                <a:off x="3810399" y="2518034"/>
                <a:ext cx="1576798" cy="2922090"/>
              </a:xfrm>
              <a:prstGeom prst="upArrow">
                <a:avLst/>
              </a:prstGeom>
              <a:solidFill>
                <a:schemeClr val="accent4">
                  <a:lumMod val="20000"/>
                  <a:lumOff val="80000"/>
                </a:schemeClr>
              </a:solidFill>
              <a:ln>
                <a:noFill/>
              </a:ln>
              <a:effectLst/>
            </p:spPr>
            <p:style>
              <a:lnRef idx="1">
                <a:schemeClr val="accent3"/>
              </a:lnRef>
              <a:fillRef idx="2">
                <a:schemeClr val="accent3"/>
              </a:fillRef>
              <a:effectRef idx="1">
                <a:schemeClr val="accent3"/>
              </a:effectRef>
              <a:fontRef idx="minor">
                <a:schemeClr val="dk1"/>
              </a:fontRef>
            </p:style>
            <p:txBody>
              <a:bodyPr anchor="ctr"/>
              <a:lstStyle/>
              <a:p>
                <a:pPr algn="ctr" eaLnBrk="1" fontAlgn="auto" hangingPunct="1">
                  <a:spcBef>
                    <a:spcPts val="0"/>
                  </a:spcBef>
                  <a:spcAft>
                    <a:spcPts val="0"/>
                  </a:spcAft>
                  <a:defRPr/>
                </a:pPr>
                <a:endParaRPr lang="en-US">
                  <a:latin typeface="Roboto Light" panose="02000000000000000000" pitchFamily="2" charset="0"/>
                  <a:ea typeface="Roboto Light" panose="02000000000000000000" pitchFamily="2" charset="0"/>
                  <a:cs typeface="Roboto Light" panose="02000000000000000000" pitchFamily="2" charset="0"/>
                </a:endParaRPr>
              </a:p>
            </p:txBody>
          </p:sp>
          <p:sp>
            <p:nvSpPr>
              <p:cNvPr id="23" name="Oval 22">
                <a:extLst>
                  <a:ext uri="{FF2B5EF4-FFF2-40B4-BE49-F238E27FC236}">
                    <a16:creationId xmlns:a16="http://schemas.microsoft.com/office/drawing/2014/main" id="{0CCD0052-3F83-CE44-BC53-E7C4EEFCE39E}"/>
                  </a:ext>
                </a:extLst>
              </p:cNvPr>
              <p:cNvSpPr/>
              <p:nvPr/>
            </p:nvSpPr>
            <p:spPr>
              <a:xfrm>
                <a:off x="3974999" y="3513712"/>
                <a:ext cx="1246815" cy="1215505"/>
              </a:xfrm>
              <a:prstGeom prst="ellipse">
                <a:avLst/>
              </a:prstGeom>
              <a:solidFill>
                <a:srgbClr val="652376"/>
              </a:solidFill>
              <a:ln>
                <a:noFill/>
              </a:ln>
              <a:effectLst>
                <a:outerShdw blurRad="292100" dist="139700" dir="2700000" algn="ctr" rotWithShape="0">
                  <a:srgbClr val="000000">
                    <a:alpha val="65000"/>
                  </a:srgb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lang="en-US" sz="1100" dirty="0">
                    <a:ln>
                      <a:solidFill>
                        <a:srgbClr val="FFFFFF"/>
                      </a:solidFill>
                    </a:ln>
                    <a:solidFill>
                      <a:schemeClr val="bg1"/>
                    </a:solidFill>
                    <a:latin typeface="Roboto Light" panose="02000000000000000000" pitchFamily="2" charset="0"/>
                    <a:ea typeface="Roboto Light" panose="02000000000000000000" pitchFamily="2" charset="0"/>
                    <a:cs typeface="Roboto Light" panose="02000000000000000000" pitchFamily="2" charset="0"/>
                  </a:rPr>
                  <a:t>19%</a:t>
                </a:r>
              </a:p>
            </p:txBody>
          </p:sp>
        </p:grpSp>
        <p:grpSp>
          <p:nvGrpSpPr>
            <p:cNvPr id="18" name="Group 34">
              <a:extLst>
                <a:ext uri="{FF2B5EF4-FFF2-40B4-BE49-F238E27FC236}">
                  <a16:creationId xmlns:a16="http://schemas.microsoft.com/office/drawing/2014/main" id="{A90B80DE-B8C0-FE4A-9874-390C6F4DA82E}"/>
                </a:ext>
              </a:extLst>
            </p:cNvPr>
            <p:cNvGrpSpPr>
              <a:grpSpLocks/>
            </p:cNvGrpSpPr>
            <p:nvPr/>
          </p:nvGrpSpPr>
          <p:grpSpPr bwMode="auto">
            <a:xfrm>
              <a:off x="8200843" y="2581205"/>
              <a:ext cx="1454127" cy="2694758"/>
              <a:chOff x="6506012" y="2518034"/>
              <a:chExt cx="1576798" cy="2922090"/>
            </a:xfrm>
          </p:grpSpPr>
          <p:sp>
            <p:nvSpPr>
              <p:cNvPr id="20" name="Up Arrow 19">
                <a:extLst>
                  <a:ext uri="{FF2B5EF4-FFF2-40B4-BE49-F238E27FC236}">
                    <a16:creationId xmlns:a16="http://schemas.microsoft.com/office/drawing/2014/main" id="{347C42DA-7660-554C-8C5C-1B8B11D8A7E9}"/>
                  </a:ext>
                </a:extLst>
              </p:cNvPr>
              <p:cNvSpPr/>
              <p:nvPr/>
            </p:nvSpPr>
            <p:spPr>
              <a:xfrm>
                <a:off x="6506012" y="2518034"/>
                <a:ext cx="1576798" cy="2922090"/>
              </a:xfrm>
              <a:prstGeom prst="upArrow">
                <a:avLst/>
              </a:prstGeom>
              <a:solidFill>
                <a:schemeClr val="accent1">
                  <a:lumMod val="20000"/>
                  <a:lumOff val="80000"/>
                </a:schemeClr>
              </a:solidFill>
              <a:ln>
                <a:noFill/>
              </a:ln>
              <a:effectLst/>
            </p:spPr>
            <p:style>
              <a:lnRef idx="1">
                <a:schemeClr val="accent3"/>
              </a:lnRef>
              <a:fillRef idx="2">
                <a:schemeClr val="accent3"/>
              </a:fillRef>
              <a:effectRef idx="1">
                <a:schemeClr val="accent3"/>
              </a:effectRef>
              <a:fontRef idx="minor">
                <a:schemeClr val="dk1"/>
              </a:fontRef>
            </p:style>
            <p:txBody>
              <a:bodyPr anchor="ctr"/>
              <a:lstStyle/>
              <a:p>
                <a:pPr algn="ctr" eaLnBrk="1" fontAlgn="auto" hangingPunct="1">
                  <a:spcBef>
                    <a:spcPts val="0"/>
                  </a:spcBef>
                  <a:spcAft>
                    <a:spcPts val="0"/>
                  </a:spcAft>
                  <a:defRPr/>
                </a:pPr>
                <a:endParaRPr lang="en-US">
                  <a:latin typeface="Roboto Light" panose="02000000000000000000" pitchFamily="2" charset="0"/>
                  <a:ea typeface="Roboto Light" panose="02000000000000000000" pitchFamily="2" charset="0"/>
                  <a:cs typeface="Roboto Light" panose="02000000000000000000" pitchFamily="2" charset="0"/>
                </a:endParaRPr>
              </a:p>
            </p:txBody>
          </p:sp>
          <p:sp>
            <p:nvSpPr>
              <p:cNvPr id="21" name="Oval 20">
                <a:extLst>
                  <a:ext uri="{FF2B5EF4-FFF2-40B4-BE49-F238E27FC236}">
                    <a16:creationId xmlns:a16="http://schemas.microsoft.com/office/drawing/2014/main" id="{FF6B2500-8746-0F4E-9129-CE37864CA162}"/>
                  </a:ext>
                </a:extLst>
              </p:cNvPr>
              <p:cNvSpPr/>
              <p:nvPr/>
            </p:nvSpPr>
            <p:spPr>
              <a:xfrm>
                <a:off x="6630449" y="3513712"/>
                <a:ext cx="1246815" cy="1215505"/>
              </a:xfrm>
              <a:prstGeom prst="ellipse">
                <a:avLst/>
              </a:prstGeom>
              <a:solidFill>
                <a:srgbClr val="0F357B"/>
              </a:solidFill>
              <a:ln>
                <a:noFill/>
              </a:ln>
              <a:effectLst>
                <a:outerShdw blurRad="292100" dist="139700" dir="2700000" algn="ctr" rotWithShape="0">
                  <a:srgbClr val="000000">
                    <a:alpha val="65000"/>
                  </a:srgb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lang="en-US" sz="1100" dirty="0">
                    <a:ln>
                      <a:solidFill>
                        <a:srgbClr val="FFFFFF"/>
                      </a:solidFill>
                    </a:ln>
                    <a:solidFill>
                      <a:schemeClr val="bg1"/>
                    </a:solidFill>
                    <a:latin typeface="Roboto Light" panose="02000000000000000000" pitchFamily="2" charset="0"/>
                    <a:ea typeface="Roboto Light" panose="02000000000000000000" pitchFamily="2" charset="0"/>
                    <a:cs typeface="Roboto Light" panose="02000000000000000000" pitchFamily="2" charset="0"/>
                  </a:rPr>
                  <a:t>95%</a:t>
                </a:r>
              </a:p>
            </p:txBody>
          </p:sp>
        </p:grpSp>
        <p:sp>
          <p:nvSpPr>
            <p:cNvPr id="19" name="Text Box 54">
              <a:extLst>
                <a:ext uri="{FF2B5EF4-FFF2-40B4-BE49-F238E27FC236}">
                  <a16:creationId xmlns:a16="http://schemas.microsoft.com/office/drawing/2014/main" id="{97AB61B2-7DD8-1142-BDA8-5AFFCE5C965C}"/>
                </a:ext>
              </a:extLst>
            </p:cNvPr>
            <p:cNvSpPr txBox="1">
              <a:spLocks noChangeArrowheads="1"/>
            </p:cNvSpPr>
            <p:nvPr/>
          </p:nvSpPr>
          <p:spPr bwMode="auto">
            <a:xfrm>
              <a:off x="7404223" y="1194282"/>
              <a:ext cx="3350077" cy="1200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1"/>
            <a:lstStyle>
              <a:lvl1pPr marL="342900" indent="-342900">
                <a:defRPr>
                  <a:solidFill>
                    <a:schemeClr val="tx1"/>
                  </a:solidFill>
                  <a:latin typeface="Arial" panose="020B0604020202020204" pitchFamily="34" charset="0"/>
                </a:defRPr>
              </a:lvl1pPr>
              <a:lvl2pPr marL="1714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1" eaLnBrk="1" hangingPunct="1">
                <a:lnSpc>
                  <a:spcPct val="90000"/>
                </a:lnSpc>
                <a:spcBef>
                  <a:spcPts val="300"/>
                </a:spcBef>
              </a:pPr>
              <a:r>
                <a:rPr lang="en-US" altLang="en-US" sz="1200" dirty="0">
                  <a:solidFill>
                    <a:schemeClr val="accent1"/>
                  </a:solidFill>
                  <a:latin typeface="Roboto Light" panose="02000000000000000000" pitchFamily="2" charset="0"/>
                  <a:ea typeface="Roboto Light" panose="02000000000000000000" pitchFamily="2" charset="0"/>
                  <a:cs typeface="Roboto Light" panose="02000000000000000000" pitchFamily="2" charset="0"/>
                </a:rPr>
                <a:t>95% de los participantes del estudio vieron un aumento de la puntuación o no cambio la puntuación con la adición de la historia de alquiler</a:t>
              </a:r>
            </a:p>
          </p:txBody>
        </p:sp>
      </p:grpSp>
      <p:sp>
        <p:nvSpPr>
          <p:cNvPr id="26" name="Rectangle 25">
            <a:extLst>
              <a:ext uri="{FF2B5EF4-FFF2-40B4-BE49-F238E27FC236}">
                <a16:creationId xmlns:a16="http://schemas.microsoft.com/office/drawing/2014/main" id="{07617C7F-F66C-094C-9C99-E2DAC4795AF9}"/>
              </a:ext>
            </a:extLst>
          </p:cNvPr>
          <p:cNvSpPr>
            <a:spLocks noChangeArrowheads="1"/>
          </p:cNvSpPr>
          <p:nvPr/>
        </p:nvSpPr>
        <p:spPr bwMode="auto">
          <a:xfrm>
            <a:off x="223160" y="4465889"/>
            <a:ext cx="1111885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600" dirty="0">
                <a:solidFill>
                  <a:srgbClr val="181818"/>
                </a:solidFill>
                <a:latin typeface="Roboto Light" panose="02000000000000000000" pitchFamily="2" charset="0"/>
                <a:ea typeface="Roboto Light" panose="02000000000000000000" pitchFamily="2" charset="0"/>
                <a:cs typeface="Roboto Light" panose="02000000000000000000" pitchFamily="2" charset="0"/>
              </a:rPr>
              <a:t>Para el propósito de este análisis, Experian RentBureau</a:t>
            </a:r>
            <a:r>
              <a:rPr lang="en-US" altLang="en-US" sz="600" baseline="30000" dirty="0">
                <a:solidFill>
                  <a:srgbClr val="181818"/>
                </a:solidFill>
                <a:latin typeface="Roboto Light" panose="02000000000000000000" pitchFamily="2" charset="0"/>
                <a:ea typeface="Roboto Light" panose="02000000000000000000" pitchFamily="2" charset="0"/>
                <a:cs typeface="Roboto Light" panose="02000000000000000000" pitchFamily="2" charset="0"/>
              </a:rPr>
              <a:t>®</a:t>
            </a:r>
            <a:r>
              <a:rPr lang="en-US" altLang="en-US" sz="600" dirty="0">
                <a:solidFill>
                  <a:srgbClr val="181818"/>
                </a:solidFill>
                <a:latin typeface="Roboto Light" panose="02000000000000000000" pitchFamily="2" charset="0"/>
                <a:ea typeface="Roboto Light" panose="02000000000000000000" pitchFamily="2" charset="0"/>
                <a:cs typeface="Roboto Light" panose="02000000000000000000" pitchFamily="2" charset="0"/>
              </a:rPr>
              <a:t> utilizó el modelo de puntaje de crédito avanzado VantageScore</a:t>
            </a:r>
            <a:r>
              <a:rPr lang="en-US" altLang="en-US" sz="600" baseline="30000" dirty="0">
                <a:solidFill>
                  <a:srgbClr val="181818"/>
                </a:solidFill>
                <a:latin typeface="Roboto Light" panose="02000000000000000000" pitchFamily="2" charset="0"/>
                <a:ea typeface="Roboto Light" panose="02000000000000000000" pitchFamily="2" charset="0"/>
                <a:cs typeface="Roboto Light" panose="02000000000000000000" pitchFamily="2" charset="0"/>
              </a:rPr>
              <a:t>®</a:t>
            </a:r>
            <a:r>
              <a:rPr lang="en-US" altLang="en-US" sz="600" dirty="0">
                <a:solidFill>
                  <a:srgbClr val="181818"/>
                </a:solidFill>
                <a:latin typeface="Roboto Light" panose="02000000000000000000" pitchFamily="2" charset="0"/>
                <a:ea typeface="Roboto Light" panose="02000000000000000000" pitchFamily="2" charset="0"/>
                <a:cs typeface="Roboto Light" panose="02000000000000000000" pitchFamily="2" charset="0"/>
              </a:rPr>
              <a:t> 3.0,</a:t>
            </a:r>
          </a:p>
          <a:p>
            <a:pPr eaLnBrk="1" hangingPunct="1"/>
            <a:r>
              <a:rPr lang="en-US" altLang="en-US" sz="600" dirty="0">
                <a:solidFill>
                  <a:srgbClr val="181818"/>
                </a:solidFill>
                <a:latin typeface="Roboto Light" panose="02000000000000000000" pitchFamily="2" charset="0"/>
                <a:ea typeface="Roboto Light" panose="02000000000000000000" pitchFamily="2" charset="0"/>
                <a:cs typeface="Roboto Light" panose="02000000000000000000" pitchFamily="2" charset="0"/>
              </a:rPr>
              <a:t>que produce una puntuación altamente predictive y puntajes de hasta 35 millones de consumidores previamente </a:t>
            </a:r>
            <a:r>
              <a:rPr lang="en-US" altLang="en-US" sz="600" dirty="0" err="1">
                <a:solidFill>
                  <a:srgbClr val="181818"/>
                </a:solidFill>
                <a:latin typeface="Roboto Light" panose="02000000000000000000" pitchFamily="2" charset="0"/>
                <a:ea typeface="Roboto Light" panose="02000000000000000000" pitchFamily="2" charset="0"/>
                <a:cs typeface="Roboto Light" panose="02000000000000000000" pitchFamily="2" charset="0"/>
              </a:rPr>
              <a:t>considerados</a:t>
            </a:r>
            <a:r>
              <a:rPr lang="en-US" altLang="en-US" sz="600" dirty="0">
                <a:solidFill>
                  <a:srgbClr val="181818"/>
                </a:solidFill>
                <a:latin typeface="Roboto Light" panose="02000000000000000000" pitchFamily="2" charset="0"/>
                <a:ea typeface="Roboto Light" panose="02000000000000000000" pitchFamily="2" charset="0"/>
                <a:cs typeface="Roboto Light" panose="02000000000000000000" pitchFamily="2" charset="0"/>
              </a:rPr>
              <a:t> no calificables.</a:t>
            </a:r>
          </a:p>
          <a:p>
            <a:pPr eaLnBrk="1" hangingPunct="1"/>
            <a:r>
              <a:rPr lang="en-US" altLang="en-US" sz="600" dirty="0">
                <a:solidFill>
                  <a:srgbClr val="181818"/>
                </a:solidFill>
                <a:latin typeface="Roboto Light" panose="02000000000000000000" pitchFamily="2" charset="0"/>
                <a:ea typeface="Roboto Light" panose="02000000000000000000" pitchFamily="2" charset="0"/>
                <a:cs typeface="Roboto Light" panose="02000000000000000000" pitchFamily="2" charset="0"/>
              </a:rPr>
              <a:t>VantageScore</a:t>
            </a:r>
            <a:r>
              <a:rPr lang="en-US" altLang="en-US" sz="600" baseline="30000" dirty="0">
                <a:solidFill>
                  <a:srgbClr val="181818"/>
                </a:solidFill>
                <a:latin typeface="Roboto Light" panose="02000000000000000000" pitchFamily="2" charset="0"/>
                <a:ea typeface="Roboto Light" panose="02000000000000000000" pitchFamily="2" charset="0"/>
                <a:cs typeface="Roboto Light" panose="02000000000000000000" pitchFamily="2" charset="0"/>
              </a:rPr>
              <a:t>®</a:t>
            </a:r>
            <a:r>
              <a:rPr lang="en-US" altLang="en-US" sz="600" dirty="0">
                <a:solidFill>
                  <a:srgbClr val="181818"/>
                </a:solidFill>
                <a:latin typeface="Roboto Light" panose="02000000000000000000" pitchFamily="2" charset="0"/>
                <a:ea typeface="Roboto Light" panose="02000000000000000000" pitchFamily="2" charset="0"/>
                <a:cs typeface="Roboto Light" panose="02000000000000000000" pitchFamily="2" charset="0"/>
              </a:rPr>
              <a:t> 3.0 tiene un rango de puntuación de 300 a 850 para representar la solvencia del consumidor. </a:t>
            </a:r>
          </a:p>
        </p:txBody>
      </p:sp>
    </p:spTree>
    <p:extLst>
      <p:ext uri="{BB962C8B-B14F-4D97-AF65-F5344CB8AC3E}">
        <p14:creationId xmlns:p14="http://schemas.microsoft.com/office/powerpoint/2010/main" val="1070982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25073" y="285750"/>
            <a:ext cx="5817738" cy="4129496"/>
          </a:xfrm>
        </p:spPr>
        <p:txBody>
          <a:bodyPr anchor="t">
            <a:normAutofit/>
          </a:bodyPr>
          <a:lstStyle/>
          <a:p>
            <a:r>
              <a:rPr lang="en-US" sz="2400" dirty="0"/>
              <a:t>[NAME OF SPEAKER]</a:t>
            </a:r>
            <a:br>
              <a:rPr lang="en-US" sz="2400" dirty="0"/>
            </a:br>
            <a:br>
              <a:rPr lang="en-US" sz="2400" dirty="0"/>
            </a:br>
            <a:r>
              <a:rPr lang="en-US" sz="2400" dirty="0"/>
              <a:t>Speaker bio - Lorem ipsum dolor sit </a:t>
            </a:r>
            <a:r>
              <a:rPr lang="en-US" sz="2400" dirty="0" err="1"/>
              <a:t>amet</a:t>
            </a:r>
            <a:r>
              <a:rPr lang="en-US" sz="2400" dirty="0"/>
              <a:t>, has id </a:t>
            </a:r>
            <a:r>
              <a:rPr lang="en-US" sz="2400" dirty="0" err="1"/>
              <a:t>mucius</a:t>
            </a:r>
            <a:r>
              <a:rPr lang="en-US" sz="2400" dirty="0"/>
              <a:t> </a:t>
            </a:r>
            <a:r>
              <a:rPr lang="en-US" sz="2400" dirty="0" err="1"/>
              <a:t>pericula</a:t>
            </a:r>
            <a:r>
              <a:rPr lang="en-US" sz="2400" dirty="0"/>
              <a:t>. Has magna </a:t>
            </a:r>
            <a:r>
              <a:rPr lang="en-US" sz="2400" dirty="0" err="1"/>
              <a:t>maiestatis</a:t>
            </a:r>
            <a:r>
              <a:rPr lang="en-US" sz="2400" dirty="0"/>
              <a:t> ex. </a:t>
            </a:r>
            <a:r>
              <a:rPr lang="en-US" sz="2400" dirty="0" err="1"/>
              <a:t>Quem</a:t>
            </a:r>
            <a:r>
              <a:rPr lang="en-US" sz="2400" dirty="0"/>
              <a:t> </a:t>
            </a:r>
            <a:r>
              <a:rPr lang="en-US" sz="2400" dirty="0" err="1"/>
              <a:t>detracto</a:t>
            </a:r>
            <a:r>
              <a:rPr lang="en-US" sz="2400" dirty="0"/>
              <a:t> </a:t>
            </a:r>
            <a:r>
              <a:rPr lang="en-US" sz="2400" dirty="0" err="1"/>
              <a:t>iracundia</a:t>
            </a:r>
            <a:r>
              <a:rPr lang="en-US" sz="2400" dirty="0"/>
              <a:t> </a:t>
            </a:r>
            <a:r>
              <a:rPr lang="en-US" sz="2400" dirty="0" err="1"/>
              <a:t>pri</a:t>
            </a:r>
            <a:r>
              <a:rPr lang="en-US" sz="2400" dirty="0"/>
              <a:t> </a:t>
            </a:r>
            <a:r>
              <a:rPr lang="en-US" sz="2400" dirty="0" err="1"/>
              <a:t>te</a:t>
            </a:r>
            <a:r>
              <a:rPr lang="en-US" sz="2400" dirty="0"/>
              <a:t>, </a:t>
            </a:r>
            <a:r>
              <a:rPr lang="en-US" sz="2400" dirty="0" err="1"/>
              <a:t>mel</a:t>
            </a:r>
            <a:r>
              <a:rPr lang="en-US" sz="2400" dirty="0"/>
              <a:t> </a:t>
            </a:r>
            <a:r>
              <a:rPr lang="en-US" sz="2400" dirty="0" err="1"/>
              <a:t>ea</a:t>
            </a:r>
            <a:r>
              <a:rPr lang="en-US" sz="2400" dirty="0"/>
              <a:t> </a:t>
            </a:r>
            <a:r>
              <a:rPr lang="en-US" sz="2400" dirty="0" err="1"/>
              <a:t>solum</a:t>
            </a:r>
            <a:r>
              <a:rPr lang="en-US" sz="2400" dirty="0"/>
              <a:t> </a:t>
            </a:r>
            <a:r>
              <a:rPr lang="en-US" sz="2400" dirty="0" err="1"/>
              <a:t>accommodare</a:t>
            </a:r>
            <a:r>
              <a:rPr lang="en-US" sz="2400" dirty="0"/>
              <a:t>. Eu modo </a:t>
            </a:r>
            <a:r>
              <a:rPr lang="en-US" sz="2400" dirty="0" err="1"/>
              <a:t>rebum</a:t>
            </a:r>
            <a:r>
              <a:rPr lang="en-US" sz="2400" dirty="0"/>
              <a:t> </a:t>
            </a:r>
            <a:r>
              <a:rPr lang="en-US" sz="2400" dirty="0" err="1"/>
              <a:t>efficiendi</a:t>
            </a:r>
            <a:r>
              <a:rPr lang="en-US" sz="2400" dirty="0"/>
              <a:t> duo, </a:t>
            </a:r>
            <a:r>
              <a:rPr lang="en-US" sz="2400" dirty="0" err="1"/>
              <a:t>ut</a:t>
            </a:r>
            <a:r>
              <a:rPr lang="en-US" sz="2400" dirty="0"/>
              <a:t> cum </a:t>
            </a:r>
            <a:r>
              <a:rPr lang="en-US" sz="2400" dirty="0" err="1"/>
              <a:t>enim</a:t>
            </a:r>
            <a:r>
              <a:rPr lang="en-US" sz="2400" dirty="0"/>
              <a:t> </a:t>
            </a:r>
            <a:r>
              <a:rPr lang="en-US" sz="2400" dirty="0" err="1"/>
              <a:t>omnesque</a:t>
            </a:r>
            <a:r>
              <a:rPr lang="en-US" sz="2400" dirty="0"/>
              <a:t>. Justo </a:t>
            </a:r>
            <a:r>
              <a:rPr lang="en-US" sz="2400" dirty="0" err="1"/>
              <a:t>probatus</a:t>
            </a:r>
            <a:r>
              <a:rPr lang="en-US" sz="2400" dirty="0"/>
              <a:t> no </a:t>
            </a:r>
            <a:r>
              <a:rPr lang="en-US" sz="2400" dirty="0" err="1"/>
              <a:t>mea</a:t>
            </a:r>
            <a:r>
              <a:rPr lang="en-US" sz="2400" dirty="0"/>
              <a:t>, </a:t>
            </a:r>
            <a:r>
              <a:rPr lang="en-US" sz="2400" dirty="0" err="1"/>
              <a:t>soluta</a:t>
            </a:r>
            <a:r>
              <a:rPr lang="en-US" sz="2400" dirty="0"/>
              <a:t> </a:t>
            </a:r>
            <a:r>
              <a:rPr lang="en-US" sz="2400" dirty="0" err="1"/>
              <a:t>petentium</a:t>
            </a:r>
            <a:r>
              <a:rPr lang="en-US" sz="2400" dirty="0"/>
              <a:t> cu usu. Id </a:t>
            </a:r>
            <a:r>
              <a:rPr lang="en-US" sz="2400" dirty="0" err="1"/>
              <a:t>usu</a:t>
            </a:r>
            <a:r>
              <a:rPr lang="en-US" sz="2400" dirty="0"/>
              <a:t> </a:t>
            </a:r>
            <a:r>
              <a:rPr lang="en-US" sz="2400" dirty="0" err="1"/>
              <a:t>iriure</a:t>
            </a:r>
            <a:r>
              <a:rPr lang="en-US" sz="2400" dirty="0"/>
              <a:t> </a:t>
            </a:r>
            <a:r>
              <a:rPr lang="en-US" sz="2400" dirty="0" err="1"/>
              <a:t>scaevola</a:t>
            </a:r>
            <a:r>
              <a:rPr lang="en-US" sz="2400" dirty="0"/>
              <a:t>.</a:t>
            </a:r>
          </a:p>
        </p:txBody>
      </p:sp>
      <p:sp>
        <p:nvSpPr>
          <p:cNvPr id="6" name="Slide Number Placeholder 5"/>
          <p:cNvSpPr>
            <a:spLocks noGrp="1"/>
          </p:cNvSpPr>
          <p:nvPr>
            <p:ph type="sldNum" sz="quarter" idx="12"/>
          </p:nvPr>
        </p:nvSpPr>
        <p:spPr>
          <a:xfrm>
            <a:off x="457200" y="4749384"/>
            <a:ext cx="512986" cy="273844"/>
          </a:xfrm>
          <a:prstGeom prst="rect">
            <a:avLst/>
          </a:prstGeom>
        </p:spPr>
        <p:txBody>
          <a:bodyPr vert="horz" lIns="91440" tIns="45720" rIns="91440" bIns="45720" rtlCol="0" anchor="ctr"/>
          <a:lstStyle>
            <a:lvl1pPr algn="l">
              <a:defRPr sz="800" b="0" i="0">
                <a:solidFill>
                  <a:schemeClr val="tx1">
                    <a:tint val="75000"/>
                  </a:schemeClr>
                </a:solidFill>
                <a:latin typeface="Roboto Medium"/>
                <a:cs typeface="Roboto Medium"/>
              </a:defRPr>
            </a:lvl1pPr>
          </a:lstStyle>
          <a:p>
            <a:fld id="{7609BC2F-FD2F-F642-8F66-E70BC61EECD6}" type="slidenum">
              <a:rPr lang="en-US" smtClean="0">
                <a:solidFill>
                  <a:srgbClr val="FFFFFF"/>
                </a:solidFill>
              </a:rPr>
              <a:pPr/>
              <a:t>2</a:t>
            </a:fld>
            <a:endParaRPr lang="en-US" dirty="0">
              <a:solidFill>
                <a:srgbClr val="FFFFFF"/>
              </a:solidFill>
            </a:endParaRPr>
          </a:p>
        </p:txBody>
      </p:sp>
      <p:pic>
        <p:nvPicPr>
          <p:cNvPr id="4" name="Picture 3">
            <a:extLst>
              <a:ext uri="{FF2B5EF4-FFF2-40B4-BE49-F238E27FC236}">
                <a16:creationId xmlns:a16="http://schemas.microsoft.com/office/drawing/2014/main" id="{C47BFB3A-8F8D-274D-B817-E295E7BD07CA}"/>
              </a:ext>
            </a:extLst>
          </p:cNvPr>
          <p:cNvPicPr>
            <a:picLocks noChangeAspect="1"/>
          </p:cNvPicPr>
          <p:nvPr/>
        </p:nvPicPr>
        <p:blipFill>
          <a:blip r:embed="rId3"/>
          <a:stretch>
            <a:fillRect/>
          </a:stretch>
        </p:blipFill>
        <p:spPr>
          <a:xfrm>
            <a:off x="457200" y="285750"/>
            <a:ext cx="1892300" cy="2286000"/>
          </a:xfrm>
          <a:prstGeom prst="rect">
            <a:avLst/>
          </a:prstGeom>
        </p:spPr>
      </p:pic>
      <p:sp>
        <p:nvSpPr>
          <p:cNvPr id="7" name="TextBox 6">
            <a:extLst>
              <a:ext uri="{FF2B5EF4-FFF2-40B4-BE49-F238E27FC236}">
                <a16:creationId xmlns:a16="http://schemas.microsoft.com/office/drawing/2014/main" id="{4CAB85F5-E246-8B41-A6CE-A1813DA9E90E}"/>
              </a:ext>
            </a:extLst>
          </p:cNvPr>
          <p:cNvSpPr txBox="1"/>
          <p:nvPr/>
        </p:nvSpPr>
        <p:spPr>
          <a:xfrm>
            <a:off x="645828" y="870856"/>
            <a:ext cx="1750159" cy="646331"/>
          </a:xfrm>
          <a:prstGeom prst="rect">
            <a:avLst/>
          </a:prstGeom>
          <a:noFill/>
        </p:spPr>
        <p:txBody>
          <a:bodyPr wrap="none" rtlCol="0">
            <a:spAutoFit/>
          </a:bodyPr>
          <a:lstStyle/>
          <a:p>
            <a:r>
              <a:rPr lang="en-US" dirty="0">
                <a:solidFill>
                  <a:srgbClr val="FF0000"/>
                </a:solidFill>
              </a:rPr>
              <a:t>PLACEHOLDER </a:t>
            </a:r>
          </a:p>
          <a:p>
            <a:r>
              <a:rPr lang="en-US" dirty="0">
                <a:solidFill>
                  <a:srgbClr val="FF0000"/>
                </a:solidFill>
              </a:rPr>
              <a:t>IMAGE</a:t>
            </a:r>
          </a:p>
        </p:txBody>
      </p:sp>
    </p:spTree>
    <p:extLst>
      <p:ext uri="{BB962C8B-B14F-4D97-AF65-F5344CB8AC3E}">
        <p14:creationId xmlns:p14="http://schemas.microsoft.com/office/powerpoint/2010/main" val="25261111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p:cNvSpPr>
            <a:spLocks noGrp="1"/>
          </p:cNvSpPr>
          <p:nvPr>
            <p:ph type="sldNum" sz="quarter" idx="12"/>
          </p:nvPr>
        </p:nvSpPr>
        <p:spPr>
          <a:xfrm>
            <a:off x="457200" y="4749384"/>
            <a:ext cx="512986" cy="273844"/>
          </a:xfrm>
          <a:prstGeom prst="rect">
            <a:avLst/>
          </a:prstGeom>
        </p:spPr>
        <p:txBody>
          <a:bodyPr vert="horz" lIns="91440" tIns="45720" rIns="91440" bIns="45720" rtlCol="0" anchor="ctr"/>
          <a:lstStyle>
            <a:lvl1pPr algn="l">
              <a:defRPr sz="800" b="0" i="0">
                <a:solidFill>
                  <a:schemeClr val="tx1">
                    <a:tint val="75000"/>
                  </a:schemeClr>
                </a:solidFill>
                <a:latin typeface="Roboto Medium"/>
                <a:cs typeface="Roboto Medium"/>
              </a:defRPr>
            </a:lvl1pPr>
          </a:lstStyle>
          <a:p>
            <a:fld id="{7609BC2F-FD2F-F642-8F66-E70BC61EECD6}" type="slidenum">
              <a:rPr lang="en-US" smtClean="0"/>
              <a:pPr/>
              <a:t>20</a:t>
            </a:fld>
            <a:endParaRPr lang="en-US" dirty="0"/>
          </a:p>
        </p:txBody>
      </p:sp>
      <p:sp>
        <p:nvSpPr>
          <p:cNvPr id="14" name="Content Placeholder 1">
            <a:extLst>
              <a:ext uri="{FF2B5EF4-FFF2-40B4-BE49-F238E27FC236}">
                <a16:creationId xmlns:a16="http://schemas.microsoft.com/office/drawing/2014/main" id="{21C925F4-5C7E-1D42-A02C-A39370F25151}"/>
              </a:ext>
            </a:extLst>
          </p:cNvPr>
          <p:cNvSpPr txBox="1">
            <a:spLocks/>
          </p:cNvSpPr>
          <p:nvPr/>
        </p:nvSpPr>
        <p:spPr>
          <a:xfrm>
            <a:off x="457199" y="970620"/>
            <a:ext cx="7154091" cy="2034108"/>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3200" kern="1200">
                <a:solidFill>
                  <a:srgbClr val="A31F74"/>
                </a:solidFill>
                <a:latin typeface="Roboto Light"/>
                <a:ea typeface="+mn-ea"/>
                <a:cs typeface="Roboto Light"/>
              </a:defRPr>
            </a:lvl1pPr>
            <a:lvl2pPr marL="457200" indent="0" algn="l" defTabSz="457200" rtl="0" eaLnBrk="1" latinLnBrk="0" hangingPunct="1">
              <a:spcBef>
                <a:spcPct val="20000"/>
              </a:spcBef>
              <a:buFont typeface="Arial"/>
              <a:buNone/>
              <a:defRPr sz="2800" kern="1200">
                <a:solidFill>
                  <a:srgbClr val="A31F74"/>
                </a:solidFill>
                <a:latin typeface="Roboto Regular"/>
                <a:ea typeface="+mn-ea"/>
                <a:cs typeface="Roboto Regular"/>
              </a:defRPr>
            </a:lvl2pPr>
            <a:lvl3pPr marL="914400" indent="0" algn="l" defTabSz="457200" rtl="0" eaLnBrk="1" latinLnBrk="0" hangingPunct="1">
              <a:spcBef>
                <a:spcPct val="20000"/>
              </a:spcBef>
              <a:buFont typeface="Arial"/>
              <a:buNone/>
              <a:defRPr sz="2400" kern="1200">
                <a:solidFill>
                  <a:srgbClr val="A31F74"/>
                </a:solidFill>
                <a:latin typeface="Roboto Regular"/>
                <a:ea typeface="+mn-ea"/>
                <a:cs typeface="Roboto Regular"/>
              </a:defRPr>
            </a:lvl3pPr>
            <a:lvl4pPr marL="1371600" indent="0" algn="l" defTabSz="457200" rtl="0" eaLnBrk="1" latinLnBrk="0" hangingPunct="1">
              <a:spcBef>
                <a:spcPct val="20000"/>
              </a:spcBef>
              <a:buFont typeface="Arial"/>
              <a:buNone/>
              <a:defRPr sz="2000" kern="1200">
                <a:solidFill>
                  <a:schemeClr val="tx1"/>
                </a:solidFill>
                <a:latin typeface="Roboto Light"/>
                <a:ea typeface="+mn-ea"/>
                <a:cs typeface="Roboto Light"/>
              </a:defRPr>
            </a:lvl4pPr>
            <a:lvl5pPr marL="1828800" indent="0" algn="l" defTabSz="457200" rtl="0" eaLnBrk="1" latinLnBrk="0" hangingPunct="1">
              <a:spcBef>
                <a:spcPct val="20000"/>
              </a:spcBef>
              <a:buFont typeface="Arial"/>
              <a:buNone/>
              <a:defRPr sz="2000" kern="1200">
                <a:solidFill>
                  <a:schemeClr val="tx1"/>
                </a:solidFill>
                <a:latin typeface="Roboto Light"/>
                <a:ea typeface="+mn-ea"/>
                <a:cs typeface="Roboto Light"/>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2000" kern="1200">
                <a:solidFill>
                  <a:schemeClr val="tx1"/>
                </a:solidFill>
                <a:latin typeface="+mn-lt"/>
                <a:ea typeface="+mn-ea"/>
                <a:cs typeface="+mn-cs"/>
              </a:defRPr>
            </a:lvl9pPr>
          </a:lstStyle>
          <a:p>
            <a:pPr marL="285750" indent="-285750">
              <a:buFont typeface="Arial" panose="020B0604020202020204" pitchFamily="34" charset="0"/>
              <a:buChar char="•"/>
              <a:defRPr/>
            </a:pPr>
            <a:r>
              <a:rPr lang="es-ES" sz="1200" dirty="0">
                <a:solidFill>
                  <a:schemeClr val="accent1"/>
                </a:solidFill>
              </a:rPr>
              <a:t>Experian Boost, lanzado en marzo de 2019, es único en el historial de informes de crédito</a:t>
            </a:r>
          </a:p>
          <a:p>
            <a:pPr marL="285750" indent="-285750">
              <a:buFont typeface="Arial" panose="020B0604020202020204" pitchFamily="34" charset="0"/>
              <a:buChar char="•"/>
              <a:defRPr/>
            </a:pPr>
            <a:r>
              <a:rPr lang="es-ES" sz="1200" dirty="0">
                <a:solidFill>
                  <a:schemeClr val="accent1"/>
                </a:solidFill>
              </a:rPr>
              <a:t>Le permite agreguegar pagos positivos de servicios públicos y telecomunicaciones para mejorar </a:t>
            </a:r>
            <a:r>
              <a:rPr lang="es-ES" sz="1200" b="1" dirty="0"/>
              <a:t>instantáneamente su puntaje de crédito</a:t>
            </a:r>
          </a:p>
          <a:p>
            <a:pPr marL="285750" indent="-285750">
              <a:buFont typeface="Arial" panose="020B0604020202020204" pitchFamily="34" charset="0"/>
              <a:buChar char="•"/>
              <a:defRPr/>
            </a:pPr>
            <a:r>
              <a:rPr lang="es-ES" sz="1200" dirty="0">
                <a:solidFill>
                  <a:schemeClr val="accent1"/>
                </a:solidFill>
              </a:rPr>
              <a:t>Usando</a:t>
            </a:r>
            <a:r>
              <a:rPr lang="es-ES" sz="1200" b="1" dirty="0">
                <a:solidFill>
                  <a:schemeClr val="accent2"/>
                </a:solidFill>
              </a:rPr>
              <a:t> </a:t>
            </a:r>
            <a:r>
              <a:rPr lang="es-ES" sz="1200" b="1" dirty="0"/>
              <a:t>información de pago </a:t>
            </a:r>
            <a:r>
              <a:rPr lang="es-ES" sz="1200" dirty="0">
                <a:solidFill>
                  <a:schemeClr val="accent1"/>
                </a:solidFill>
              </a:rPr>
              <a:t>de su cuenta corriente o de ahorros</a:t>
            </a:r>
          </a:p>
          <a:p>
            <a:pPr marL="285750" indent="-285750">
              <a:buFont typeface="Arial" panose="020B0604020202020204" pitchFamily="34" charset="0"/>
              <a:buChar char="•"/>
              <a:defRPr/>
            </a:pPr>
            <a:r>
              <a:rPr lang="es-ES" sz="1200" dirty="0">
                <a:solidFill>
                  <a:schemeClr val="accent1"/>
                </a:solidFill>
              </a:rPr>
              <a:t>Solo se usa con </a:t>
            </a:r>
            <a:r>
              <a:rPr lang="es-ES" sz="1200" b="1" dirty="0"/>
              <a:t>su</a:t>
            </a:r>
            <a:r>
              <a:rPr lang="es-ES" sz="1200" dirty="0">
                <a:solidFill>
                  <a:schemeClr val="accent1"/>
                </a:solidFill>
              </a:rPr>
              <a:t> permiso</a:t>
            </a:r>
          </a:p>
          <a:p>
            <a:pPr marL="285750" indent="-285750">
              <a:buFont typeface="Arial" panose="020B0604020202020204" pitchFamily="34" charset="0"/>
              <a:buChar char="•"/>
              <a:defRPr/>
            </a:pPr>
            <a:r>
              <a:rPr lang="es-ES" sz="1200" dirty="0">
                <a:solidFill>
                  <a:schemeClr val="accent1"/>
                </a:solidFill>
              </a:rPr>
              <a:t>Más efectivo para personas con </a:t>
            </a:r>
            <a:r>
              <a:rPr lang="es-ES" sz="1200" b="1" dirty="0"/>
              <a:t>reportes de crédito esparzos</a:t>
            </a:r>
            <a:r>
              <a:rPr lang="es-ES" sz="1200" dirty="0"/>
              <a:t> </a:t>
            </a:r>
            <a:r>
              <a:rPr lang="es-ES" sz="1200" dirty="0">
                <a:solidFill>
                  <a:schemeClr val="accent1"/>
                </a:solidFill>
              </a:rPr>
              <a:t>o puntajes de crédito </a:t>
            </a:r>
            <a:r>
              <a:rPr lang="es-ES" sz="1200" b="1" dirty="0"/>
              <a:t>inferiores a 680</a:t>
            </a:r>
          </a:p>
          <a:p>
            <a:pPr marL="285750" indent="-285750">
              <a:buFont typeface="Arial" panose="020B0604020202020204" pitchFamily="34" charset="0"/>
              <a:buChar char="•"/>
              <a:defRPr/>
            </a:pPr>
            <a:r>
              <a:rPr lang="es-ES" sz="1200" dirty="0">
                <a:solidFill>
                  <a:schemeClr val="accent1"/>
                </a:solidFill>
              </a:rPr>
              <a:t>Aumenta de puntaje un promedio de </a:t>
            </a:r>
            <a:r>
              <a:rPr lang="es-ES" sz="1200" b="1" dirty="0"/>
              <a:t>13 puntos</a:t>
            </a:r>
          </a:p>
        </p:txBody>
      </p:sp>
      <p:sp>
        <p:nvSpPr>
          <p:cNvPr id="15" name="Text Placeholder 3">
            <a:extLst>
              <a:ext uri="{FF2B5EF4-FFF2-40B4-BE49-F238E27FC236}">
                <a16:creationId xmlns:a16="http://schemas.microsoft.com/office/drawing/2014/main" id="{B5622384-D269-824E-92DF-DFC822046152}"/>
              </a:ext>
            </a:extLst>
          </p:cNvPr>
          <p:cNvSpPr txBox="1">
            <a:spLocks/>
          </p:cNvSpPr>
          <p:nvPr/>
        </p:nvSpPr>
        <p:spPr>
          <a:xfrm>
            <a:off x="457200" y="497621"/>
            <a:ext cx="3388263" cy="944721"/>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3200" kern="1200">
                <a:solidFill>
                  <a:srgbClr val="A31F74"/>
                </a:solidFill>
                <a:latin typeface="Roboto Light"/>
                <a:ea typeface="+mn-ea"/>
                <a:cs typeface="Roboto Light"/>
              </a:defRPr>
            </a:lvl1pPr>
            <a:lvl2pPr marL="457200" indent="0" algn="l" defTabSz="457200" rtl="0" eaLnBrk="1" latinLnBrk="0" hangingPunct="1">
              <a:spcBef>
                <a:spcPct val="20000"/>
              </a:spcBef>
              <a:buFont typeface="Arial"/>
              <a:buNone/>
              <a:defRPr sz="2800" kern="1200">
                <a:solidFill>
                  <a:srgbClr val="A31F74"/>
                </a:solidFill>
                <a:latin typeface="Roboto Regular"/>
                <a:ea typeface="+mn-ea"/>
                <a:cs typeface="Roboto Regular"/>
              </a:defRPr>
            </a:lvl2pPr>
            <a:lvl3pPr marL="914400" indent="0" algn="l" defTabSz="457200" rtl="0" eaLnBrk="1" latinLnBrk="0" hangingPunct="1">
              <a:spcBef>
                <a:spcPct val="20000"/>
              </a:spcBef>
              <a:buFont typeface="Arial"/>
              <a:buNone/>
              <a:defRPr sz="2400" kern="1200">
                <a:solidFill>
                  <a:srgbClr val="A31F74"/>
                </a:solidFill>
                <a:latin typeface="Roboto Regular"/>
                <a:ea typeface="+mn-ea"/>
                <a:cs typeface="Roboto Regular"/>
              </a:defRPr>
            </a:lvl3pPr>
            <a:lvl4pPr marL="1371600" indent="0" algn="l" defTabSz="457200" rtl="0" eaLnBrk="1" latinLnBrk="0" hangingPunct="1">
              <a:spcBef>
                <a:spcPct val="20000"/>
              </a:spcBef>
              <a:buFont typeface="Arial"/>
              <a:buNone/>
              <a:defRPr sz="2000" kern="1200">
                <a:solidFill>
                  <a:schemeClr val="tx1"/>
                </a:solidFill>
                <a:latin typeface="Roboto Regular"/>
                <a:ea typeface="+mn-ea"/>
                <a:cs typeface="Roboto Regular"/>
              </a:defRPr>
            </a:lvl4pPr>
            <a:lvl5pPr marL="1828800" indent="0" algn="l" defTabSz="457200" rtl="0" eaLnBrk="1" latinLnBrk="0" hangingPunct="1">
              <a:spcBef>
                <a:spcPct val="20000"/>
              </a:spcBef>
              <a:buFont typeface="Arial"/>
              <a:buNone/>
              <a:defRPr sz="2000" kern="1200">
                <a:solidFill>
                  <a:schemeClr val="tx1"/>
                </a:solidFill>
                <a:latin typeface="Roboto Regular"/>
                <a:ea typeface="+mn-ea"/>
                <a:cs typeface="Roboto Regular"/>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2000" kern="1200">
                <a:solidFill>
                  <a:schemeClr val="tx1"/>
                </a:solidFill>
                <a:latin typeface="+mn-lt"/>
                <a:ea typeface="+mn-ea"/>
                <a:cs typeface="+mn-cs"/>
              </a:defRPr>
            </a:lvl9pPr>
          </a:lstStyle>
          <a:p>
            <a:pPr>
              <a:spcBef>
                <a:spcPts val="1800"/>
              </a:spcBef>
              <a:defRPr/>
            </a:pPr>
            <a:r>
              <a:rPr lang="en-US" altLang="en-US" sz="1800" dirty="0"/>
              <a:t>Experian Boost </a:t>
            </a:r>
            <a:endParaRPr lang="en-US" sz="1200" dirty="0"/>
          </a:p>
        </p:txBody>
      </p:sp>
      <p:grpSp>
        <p:nvGrpSpPr>
          <p:cNvPr id="5" name="Group 4">
            <a:extLst>
              <a:ext uri="{FF2B5EF4-FFF2-40B4-BE49-F238E27FC236}">
                <a16:creationId xmlns:a16="http://schemas.microsoft.com/office/drawing/2014/main" id="{8B7B99A3-A916-FB4A-A184-0AD1F0B755FE}"/>
              </a:ext>
            </a:extLst>
          </p:cNvPr>
          <p:cNvGrpSpPr/>
          <p:nvPr/>
        </p:nvGrpSpPr>
        <p:grpSpPr>
          <a:xfrm>
            <a:off x="1156347" y="2804666"/>
            <a:ext cx="5935579" cy="1956098"/>
            <a:chOff x="877673" y="2734700"/>
            <a:chExt cx="5935579" cy="1956098"/>
          </a:xfrm>
        </p:grpSpPr>
        <p:pic>
          <p:nvPicPr>
            <p:cNvPr id="3" name="Picture 2">
              <a:extLst>
                <a:ext uri="{FF2B5EF4-FFF2-40B4-BE49-F238E27FC236}">
                  <a16:creationId xmlns:a16="http://schemas.microsoft.com/office/drawing/2014/main" id="{5FAE820C-5996-7547-8F6A-84ABE019B921}"/>
                </a:ext>
              </a:extLst>
            </p:cNvPr>
            <p:cNvPicPr>
              <a:picLocks noChangeAspect="1"/>
            </p:cNvPicPr>
            <p:nvPr/>
          </p:nvPicPr>
          <p:blipFill>
            <a:blip r:embed="rId3"/>
            <a:stretch>
              <a:fillRect/>
            </a:stretch>
          </p:blipFill>
          <p:spPr>
            <a:xfrm>
              <a:off x="877673" y="2734700"/>
              <a:ext cx="5935579" cy="992355"/>
            </a:xfrm>
            <a:prstGeom prst="rect">
              <a:avLst/>
            </a:prstGeom>
          </p:spPr>
        </p:pic>
        <p:pic>
          <p:nvPicPr>
            <p:cNvPr id="4" name="Picture 3">
              <a:extLst>
                <a:ext uri="{FF2B5EF4-FFF2-40B4-BE49-F238E27FC236}">
                  <a16:creationId xmlns:a16="http://schemas.microsoft.com/office/drawing/2014/main" id="{01FE6E9A-FAEC-B740-A093-679B15060FF8}"/>
                </a:ext>
              </a:extLst>
            </p:cNvPr>
            <p:cNvPicPr>
              <a:picLocks noChangeAspect="1"/>
            </p:cNvPicPr>
            <p:nvPr/>
          </p:nvPicPr>
          <p:blipFill>
            <a:blip r:embed="rId4"/>
            <a:stretch>
              <a:fillRect/>
            </a:stretch>
          </p:blipFill>
          <p:spPr>
            <a:xfrm>
              <a:off x="877673" y="3700375"/>
              <a:ext cx="5935579" cy="990423"/>
            </a:xfrm>
            <a:prstGeom prst="rect">
              <a:avLst/>
            </a:prstGeom>
          </p:spPr>
        </p:pic>
      </p:grpSp>
      <p:sp>
        <p:nvSpPr>
          <p:cNvPr id="6" name="TextBox 5">
            <a:extLst>
              <a:ext uri="{FF2B5EF4-FFF2-40B4-BE49-F238E27FC236}">
                <a16:creationId xmlns:a16="http://schemas.microsoft.com/office/drawing/2014/main" id="{2D8DA968-16B6-1142-BC10-83CCF1A4CD55}"/>
              </a:ext>
            </a:extLst>
          </p:cNvPr>
          <p:cNvSpPr txBox="1"/>
          <p:nvPr/>
        </p:nvSpPr>
        <p:spPr>
          <a:xfrm>
            <a:off x="3060632" y="4460045"/>
            <a:ext cx="1569660" cy="200055"/>
          </a:xfrm>
          <a:prstGeom prst="rect">
            <a:avLst/>
          </a:prstGeom>
          <a:noFill/>
        </p:spPr>
        <p:txBody>
          <a:bodyPr wrap="none" rtlCol="0">
            <a:spAutoFit/>
          </a:bodyPr>
          <a:lstStyle/>
          <a:p>
            <a:r>
              <a:rPr lang="en-US" sz="700" i="1" dirty="0">
                <a:solidFill>
                  <a:schemeClr val="bg1">
                    <a:lumMod val="50000"/>
                  </a:schemeClr>
                </a:solidFill>
              </a:rPr>
              <a:t>Real customers paid for participation.</a:t>
            </a:r>
          </a:p>
        </p:txBody>
      </p:sp>
    </p:spTree>
    <p:extLst>
      <p:ext uri="{BB962C8B-B14F-4D97-AF65-F5344CB8AC3E}">
        <p14:creationId xmlns:p14="http://schemas.microsoft.com/office/powerpoint/2010/main" val="38003505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p:cNvSpPr>
            <a:spLocks noGrp="1"/>
          </p:cNvSpPr>
          <p:nvPr>
            <p:ph type="sldNum" sz="quarter" idx="4294967295"/>
          </p:nvPr>
        </p:nvSpPr>
        <p:spPr>
          <a:xfrm>
            <a:off x="457201" y="4749384"/>
            <a:ext cx="512986" cy="273844"/>
          </a:xfrm>
          <a:prstGeom prst="rect">
            <a:avLst/>
          </a:prstGeom>
        </p:spPr>
        <p:txBody>
          <a:bodyPr vert="horz" lIns="91440" tIns="45720" rIns="91440" bIns="45720" rtlCol="0" anchor="ctr"/>
          <a:lstStyle>
            <a:lvl1pPr algn="l">
              <a:defRPr sz="800" b="0" i="0">
                <a:solidFill>
                  <a:schemeClr val="tx1">
                    <a:tint val="75000"/>
                  </a:schemeClr>
                </a:solidFill>
                <a:latin typeface="Roboto Medium"/>
                <a:cs typeface="Roboto Medium"/>
              </a:defRPr>
            </a:lvl1pPr>
          </a:lstStyle>
          <a:p>
            <a:fld id="{7609BC2F-FD2F-F642-8F66-E70BC61EECD6}" type="slidenum">
              <a:rPr lang="en-US" smtClean="0"/>
              <a:pPr/>
              <a:t>21</a:t>
            </a:fld>
            <a:endParaRPr lang="en-US" dirty="0"/>
          </a:p>
        </p:txBody>
      </p:sp>
      <p:sp>
        <p:nvSpPr>
          <p:cNvPr id="14" name="Content Placeholder 1">
            <a:extLst>
              <a:ext uri="{FF2B5EF4-FFF2-40B4-BE49-F238E27FC236}">
                <a16:creationId xmlns:a16="http://schemas.microsoft.com/office/drawing/2014/main" id="{71AFBBB2-20CA-4A42-9253-8DF39B7D2754}"/>
              </a:ext>
            </a:extLst>
          </p:cNvPr>
          <p:cNvSpPr txBox="1">
            <a:spLocks/>
          </p:cNvSpPr>
          <p:nvPr/>
        </p:nvSpPr>
        <p:spPr>
          <a:xfrm>
            <a:off x="457200" y="1287897"/>
            <a:ext cx="3934797" cy="2567706"/>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3200" kern="1200">
                <a:solidFill>
                  <a:srgbClr val="A31F74"/>
                </a:solidFill>
                <a:latin typeface="Roboto Light"/>
                <a:ea typeface="+mn-ea"/>
                <a:cs typeface="Roboto Light"/>
              </a:defRPr>
            </a:lvl1pPr>
            <a:lvl2pPr marL="457200" indent="0" algn="l" defTabSz="457200" rtl="0" eaLnBrk="1" latinLnBrk="0" hangingPunct="1">
              <a:spcBef>
                <a:spcPct val="20000"/>
              </a:spcBef>
              <a:buFont typeface="Arial"/>
              <a:buNone/>
              <a:defRPr sz="2800" kern="1200">
                <a:solidFill>
                  <a:srgbClr val="A31F74"/>
                </a:solidFill>
                <a:latin typeface="Roboto Regular"/>
                <a:ea typeface="+mn-ea"/>
                <a:cs typeface="Roboto Regular"/>
              </a:defRPr>
            </a:lvl2pPr>
            <a:lvl3pPr marL="914400" indent="0" algn="l" defTabSz="457200" rtl="0" eaLnBrk="1" latinLnBrk="0" hangingPunct="1">
              <a:spcBef>
                <a:spcPct val="20000"/>
              </a:spcBef>
              <a:buFont typeface="Arial"/>
              <a:buNone/>
              <a:defRPr sz="2400" kern="1200">
                <a:solidFill>
                  <a:srgbClr val="A31F74"/>
                </a:solidFill>
                <a:latin typeface="Roboto Regular"/>
                <a:ea typeface="+mn-ea"/>
                <a:cs typeface="Roboto Regular"/>
              </a:defRPr>
            </a:lvl3pPr>
            <a:lvl4pPr marL="1371600" indent="0" algn="l" defTabSz="457200" rtl="0" eaLnBrk="1" latinLnBrk="0" hangingPunct="1">
              <a:spcBef>
                <a:spcPct val="20000"/>
              </a:spcBef>
              <a:buFont typeface="Arial"/>
              <a:buNone/>
              <a:defRPr sz="2000" kern="1200">
                <a:solidFill>
                  <a:schemeClr val="tx1"/>
                </a:solidFill>
                <a:latin typeface="Roboto Light"/>
                <a:ea typeface="+mn-ea"/>
                <a:cs typeface="Roboto Light"/>
              </a:defRPr>
            </a:lvl4pPr>
            <a:lvl5pPr marL="1828800" indent="0" algn="l" defTabSz="457200" rtl="0" eaLnBrk="1" latinLnBrk="0" hangingPunct="1">
              <a:spcBef>
                <a:spcPct val="20000"/>
              </a:spcBef>
              <a:buFont typeface="Arial"/>
              <a:buNone/>
              <a:defRPr sz="2000" kern="1200">
                <a:solidFill>
                  <a:schemeClr val="tx1"/>
                </a:solidFill>
                <a:latin typeface="Roboto Light"/>
                <a:ea typeface="+mn-ea"/>
                <a:cs typeface="Roboto Light"/>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2000" kern="1200">
                <a:solidFill>
                  <a:schemeClr val="tx1"/>
                </a:solidFill>
                <a:latin typeface="+mn-lt"/>
                <a:ea typeface="+mn-ea"/>
                <a:cs typeface="+mn-cs"/>
              </a:defRPr>
            </a:lvl9pPr>
          </a:lstStyle>
          <a:p>
            <a:pPr marL="285750" indent="-285750">
              <a:lnSpc>
                <a:spcPct val="95000"/>
              </a:lnSpc>
              <a:spcBef>
                <a:spcPts val="1200"/>
              </a:spcBef>
              <a:buSzPct val="100000"/>
              <a:buFont typeface="Arial" panose="020B0604020202020204" pitchFamily="34" charset="0"/>
              <a:buChar char="•"/>
              <a:defRPr/>
            </a:pPr>
            <a:r>
              <a:rPr lang="en-US" sz="1200" dirty="0">
                <a:solidFill>
                  <a:schemeClr val="accent1"/>
                </a:solidFill>
              </a:rPr>
              <a:t>Recomendamos a los consumidores a obtener un informe directamente de Experian</a:t>
            </a:r>
            <a:br>
              <a:rPr lang="en-US" sz="1200" dirty="0">
                <a:solidFill>
                  <a:schemeClr val="accent1"/>
                </a:solidFill>
              </a:rPr>
            </a:br>
            <a:endParaRPr lang="en-US" sz="1200" dirty="0">
              <a:solidFill>
                <a:schemeClr val="accent1"/>
              </a:solidFill>
            </a:endParaRPr>
          </a:p>
          <a:p>
            <a:pPr marL="742950" lvl="1" indent="-285750">
              <a:lnSpc>
                <a:spcPct val="95000"/>
              </a:lnSpc>
              <a:spcBef>
                <a:spcPts val="0"/>
              </a:spcBef>
              <a:spcAft>
                <a:spcPts val="600"/>
              </a:spcAft>
              <a:buSzPct val="100000"/>
              <a:buFont typeface="Arial" panose="020B0604020202020204" pitchFamily="34" charset="0"/>
              <a:buChar char="•"/>
              <a:defRPr/>
            </a:pPr>
            <a:r>
              <a:rPr lang="en-US" sz="1200" dirty="0">
                <a:solidFill>
                  <a:schemeClr val="accent1"/>
                </a:solidFill>
                <a:latin typeface="Roboto Light" panose="02000000000000000000" pitchFamily="2" charset="0"/>
                <a:ea typeface="Roboto Light" panose="02000000000000000000" pitchFamily="2" charset="0"/>
                <a:cs typeface="Roboto Light" panose="02000000000000000000" pitchFamily="2" charset="0"/>
              </a:rPr>
              <a:t>El número gratuito en el informe le da acceso al servicio de atención al cliente</a:t>
            </a:r>
          </a:p>
          <a:p>
            <a:pPr marL="742950" lvl="1" indent="-285750">
              <a:lnSpc>
                <a:spcPct val="95000"/>
              </a:lnSpc>
              <a:spcBef>
                <a:spcPts val="0"/>
              </a:spcBef>
              <a:spcAft>
                <a:spcPts val="600"/>
              </a:spcAft>
              <a:buSzPct val="100000"/>
              <a:buFont typeface="Arial" panose="020B0604020202020204" pitchFamily="34" charset="0"/>
              <a:buChar char="•"/>
              <a:defRPr/>
            </a:pPr>
            <a:r>
              <a:rPr lang="en-US" sz="1200" dirty="0">
                <a:solidFill>
                  <a:schemeClr val="accent1"/>
                </a:solidFill>
                <a:latin typeface="Roboto Light" panose="02000000000000000000" pitchFamily="2" charset="0"/>
                <a:ea typeface="Roboto Light" panose="02000000000000000000" pitchFamily="2" charset="0"/>
                <a:cs typeface="Roboto Light" panose="02000000000000000000" pitchFamily="2" charset="0"/>
              </a:rPr>
              <a:t>El número de informe indentifica a usted ya su registro</a:t>
            </a:r>
          </a:p>
          <a:p>
            <a:pPr marL="742950" lvl="1" indent="-285750">
              <a:lnSpc>
                <a:spcPct val="95000"/>
              </a:lnSpc>
              <a:spcBef>
                <a:spcPts val="0"/>
              </a:spcBef>
              <a:spcAft>
                <a:spcPts val="600"/>
              </a:spcAft>
              <a:buSzPct val="100000"/>
              <a:buFont typeface="Arial" panose="020B0604020202020204" pitchFamily="34" charset="0"/>
              <a:buChar char="•"/>
              <a:defRPr/>
            </a:pPr>
            <a:r>
              <a:rPr lang="en-US" sz="1200" dirty="0">
                <a:solidFill>
                  <a:schemeClr val="accent1"/>
                </a:solidFill>
                <a:latin typeface="Roboto Light" panose="02000000000000000000" pitchFamily="2" charset="0"/>
                <a:ea typeface="Roboto Light" panose="02000000000000000000" pitchFamily="2" charset="0"/>
                <a:cs typeface="Roboto Light" panose="02000000000000000000" pitchFamily="2" charset="0"/>
              </a:rPr>
              <a:t>Usted y el representante de servicio al cliente buscarán la misma información en el mismo pedido</a:t>
            </a:r>
          </a:p>
          <a:p>
            <a:pPr marL="285750" indent="-285750">
              <a:lnSpc>
                <a:spcPct val="95000"/>
              </a:lnSpc>
              <a:spcBef>
                <a:spcPts val="1200"/>
              </a:spcBef>
              <a:buSzPct val="100000"/>
              <a:buFont typeface="Arial" panose="020B0604020202020204" pitchFamily="34" charset="0"/>
              <a:buChar char="•"/>
              <a:defRPr/>
            </a:pPr>
            <a:r>
              <a:rPr lang="en-US" sz="1200" dirty="0">
                <a:solidFill>
                  <a:schemeClr val="accent1"/>
                </a:solidFill>
              </a:rPr>
              <a:t>Puede discutir en línea, por teléfono o por correo</a:t>
            </a:r>
          </a:p>
          <a:p>
            <a:pPr marL="285750" indent="-285750">
              <a:lnSpc>
                <a:spcPct val="95000"/>
              </a:lnSpc>
              <a:spcBef>
                <a:spcPts val="1200"/>
              </a:spcBef>
              <a:buSzPct val="100000"/>
              <a:buFont typeface="Arial" panose="020B0604020202020204" pitchFamily="34" charset="0"/>
              <a:buChar char="•"/>
              <a:defRPr/>
            </a:pPr>
            <a:r>
              <a:rPr lang="en-US" sz="1200" dirty="0">
                <a:solidFill>
                  <a:schemeClr val="accent1"/>
                </a:solidFill>
              </a:rPr>
              <a:t>La disputa debe ser específica</a:t>
            </a:r>
          </a:p>
          <a:p>
            <a:pPr>
              <a:defRPr/>
            </a:pPr>
            <a:endParaRPr lang="en-US" altLang="en-US" sz="1200" dirty="0">
              <a:solidFill>
                <a:schemeClr val="accent1"/>
              </a:solidFill>
            </a:endParaRPr>
          </a:p>
        </p:txBody>
      </p:sp>
      <p:sp>
        <p:nvSpPr>
          <p:cNvPr id="7" name="Text Placeholder 3">
            <a:extLst>
              <a:ext uri="{FF2B5EF4-FFF2-40B4-BE49-F238E27FC236}">
                <a16:creationId xmlns:a16="http://schemas.microsoft.com/office/drawing/2014/main" id="{2F9051EA-2944-BC4A-B130-1B5917103120}"/>
              </a:ext>
            </a:extLst>
          </p:cNvPr>
          <p:cNvSpPr txBox="1">
            <a:spLocks/>
          </p:cNvSpPr>
          <p:nvPr/>
        </p:nvSpPr>
        <p:spPr>
          <a:xfrm>
            <a:off x="457200" y="809897"/>
            <a:ext cx="3722914" cy="374469"/>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3200" kern="1200">
                <a:solidFill>
                  <a:srgbClr val="A31F74"/>
                </a:solidFill>
                <a:latin typeface="Roboto Light"/>
                <a:ea typeface="+mn-ea"/>
                <a:cs typeface="Roboto Light"/>
              </a:defRPr>
            </a:lvl1pPr>
            <a:lvl2pPr marL="457200" indent="0" algn="l" defTabSz="457200" rtl="0" eaLnBrk="1" latinLnBrk="0" hangingPunct="1">
              <a:spcBef>
                <a:spcPct val="20000"/>
              </a:spcBef>
              <a:buFont typeface="Arial"/>
              <a:buNone/>
              <a:defRPr sz="2800" kern="1200">
                <a:solidFill>
                  <a:srgbClr val="A31F74"/>
                </a:solidFill>
                <a:latin typeface="Roboto Regular"/>
                <a:ea typeface="+mn-ea"/>
                <a:cs typeface="Roboto Regular"/>
              </a:defRPr>
            </a:lvl2pPr>
            <a:lvl3pPr marL="914400" indent="0" algn="l" defTabSz="457200" rtl="0" eaLnBrk="1" latinLnBrk="0" hangingPunct="1">
              <a:spcBef>
                <a:spcPct val="20000"/>
              </a:spcBef>
              <a:buFont typeface="Arial"/>
              <a:buNone/>
              <a:defRPr sz="2400" kern="1200">
                <a:solidFill>
                  <a:srgbClr val="A31F74"/>
                </a:solidFill>
                <a:latin typeface="Roboto Regular"/>
                <a:ea typeface="+mn-ea"/>
                <a:cs typeface="Roboto Regular"/>
              </a:defRPr>
            </a:lvl3pPr>
            <a:lvl4pPr marL="1371600" indent="0" algn="l" defTabSz="457200" rtl="0" eaLnBrk="1" latinLnBrk="0" hangingPunct="1">
              <a:spcBef>
                <a:spcPct val="20000"/>
              </a:spcBef>
              <a:buFont typeface="Arial"/>
              <a:buNone/>
              <a:defRPr sz="2000" kern="1200">
                <a:solidFill>
                  <a:schemeClr val="tx1"/>
                </a:solidFill>
                <a:latin typeface="Roboto Regular"/>
                <a:ea typeface="+mn-ea"/>
                <a:cs typeface="Roboto Regular"/>
              </a:defRPr>
            </a:lvl4pPr>
            <a:lvl5pPr marL="1828800" indent="0" algn="l" defTabSz="457200" rtl="0" eaLnBrk="1" latinLnBrk="0" hangingPunct="1">
              <a:spcBef>
                <a:spcPct val="20000"/>
              </a:spcBef>
              <a:buFont typeface="Arial"/>
              <a:buNone/>
              <a:defRPr sz="2000" kern="1200">
                <a:solidFill>
                  <a:schemeClr val="tx1"/>
                </a:solidFill>
                <a:latin typeface="Roboto Regular"/>
                <a:ea typeface="+mn-ea"/>
                <a:cs typeface="Roboto Regular"/>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2000" kern="1200">
                <a:solidFill>
                  <a:schemeClr val="tx1"/>
                </a:solidFill>
                <a:latin typeface="+mn-lt"/>
                <a:ea typeface="+mn-ea"/>
                <a:cs typeface="+mn-cs"/>
              </a:defRPr>
            </a:lvl9pPr>
          </a:lstStyle>
          <a:p>
            <a:pPr>
              <a:spcBef>
                <a:spcPts val="1800"/>
              </a:spcBef>
              <a:defRPr/>
            </a:pPr>
            <a:r>
              <a:rPr lang="en-US" sz="1800" dirty="0"/>
              <a:t>Iniciando una disputa</a:t>
            </a:r>
            <a:endParaRPr lang="en-US" sz="1200" dirty="0"/>
          </a:p>
        </p:txBody>
      </p:sp>
      <p:pic>
        <p:nvPicPr>
          <p:cNvPr id="3" name="Picture Placeholder 2" descr="iStock-1141989792.jpg"/>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36088" t="10521" r="12628"/>
          <a:stretch/>
        </p:blipFill>
        <p:spPr/>
      </p:pic>
    </p:spTree>
    <p:extLst>
      <p:ext uri="{BB962C8B-B14F-4D97-AF65-F5344CB8AC3E}">
        <p14:creationId xmlns:p14="http://schemas.microsoft.com/office/powerpoint/2010/main" val="6964304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p:cNvSpPr>
            <a:spLocks noGrp="1"/>
          </p:cNvSpPr>
          <p:nvPr>
            <p:ph type="sldNum" sz="quarter" idx="4294967295"/>
          </p:nvPr>
        </p:nvSpPr>
        <p:spPr>
          <a:xfrm>
            <a:off x="457201" y="4749384"/>
            <a:ext cx="512986" cy="273844"/>
          </a:xfrm>
          <a:prstGeom prst="rect">
            <a:avLst/>
          </a:prstGeom>
        </p:spPr>
        <p:txBody>
          <a:bodyPr vert="horz" lIns="91440" tIns="45720" rIns="91440" bIns="45720" rtlCol="0" anchor="ctr"/>
          <a:lstStyle>
            <a:lvl1pPr algn="l">
              <a:defRPr sz="800" b="0" i="0">
                <a:solidFill>
                  <a:schemeClr val="tx1">
                    <a:tint val="75000"/>
                  </a:schemeClr>
                </a:solidFill>
                <a:latin typeface="Roboto Medium"/>
                <a:cs typeface="Roboto Medium"/>
              </a:defRPr>
            </a:lvl1pPr>
          </a:lstStyle>
          <a:p>
            <a:fld id="{7609BC2F-FD2F-F642-8F66-E70BC61EECD6}" type="slidenum">
              <a:rPr lang="en-US" smtClean="0"/>
              <a:pPr/>
              <a:t>22</a:t>
            </a:fld>
            <a:endParaRPr lang="en-US" dirty="0"/>
          </a:p>
        </p:txBody>
      </p:sp>
      <p:sp>
        <p:nvSpPr>
          <p:cNvPr id="14" name="Content Placeholder 1">
            <a:extLst>
              <a:ext uri="{FF2B5EF4-FFF2-40B4-BE49-F238E27FC236}">
                <a16:creationId xmlns:a16="http://schemas.microsoft.com/office/drawing/2014/main" id="{71AFBBB2-20CA-4A42-9253-8DF39B7D2754}"/>
              </a:ext>
            </a:extLst>
          </p:cNvPr>
          <p:cNvSpPr txBox="1">
            <a:spLocks/>
          </p:cNvSpPr>
          <p:nvPr/>
        </p:nvSpPr>
        <p:spPr>
          <a:xfrm>
            <a:off x="457201" y="1530765"/>
            <a:ext cx="3722914" cy="2567706"/>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3200" kern="1200">
                <a:solidFill>
                  <a:srgbClr val="A31F74"/>
                </a:solidFill>
                <a:latin typeface="Roboto Light"/>
                <a:ea typeface="+mn-ea"/>
                <a:cs typeface="Roboto Light"/>
              </a:defRPr>
            </a:lvl1pPr>
            <a:lvl2pPr marL="457200" indent="0" algn="l" defTabSz="457200" rtl="0" eaLnBrk="1" latinLnBrk="0" hangingPunct="1">
              <a:spcBef>
                <a:spcPct val="20000"/>
              </a:spcBef>
              <a:buFont typeface="Arial"/>
              <a:buNone/>
              <a:defRPr sz="2800" kern="1200">
                <a:solidFill>
                  <a:srgbClr val="A31F74"/>
                </a:solidFill>
                <a:latin typeface="Roboto Regular"/>
                <a:ea typeface="+mn-ea"/>
                <a:cs typeface="Roboto Regular"/>
              </a:defRPr>
            </a:lvl2pPr>
            <a:lvl3pPr marL="914400" indent="0" algn="l" defTabSz="457200" rtl="0" eaLnBrk="1" latinLnBrk="0" hangingPunct="1">
              <a:spcBef>
                <a:spcPct val="20000"/>
              </a:spcBef>
              <a:buFont typeface="Arial"/>
              <a:buNone/>
              <a:defRPr sz="2400" kern="1200">
                <a:solidFill>
                  <a:srgbClr val="A31F74"/>
                </a:solidFill>
                <a:latin typeface="Roboto Regular"/>
                <a:ea typeface="+mn-ea"/>
                <a:cs typeface="Roboto Regular"/>
              </a:defRPr>
            </a:lvl3pPr>
            <a:lvl4pPr marL="1371600" indent="0" algn="l" defTabSz="457200" rtl="0" eaLnBrk="1" latinLnBrk="0" hangingPunct="1">
              <a:spcBef>
                <a:spcPct val="20000"/>
              </a:spcBef>
              <a:buFont typeface="Arial"/>
              <a:buNone/>
              <a:defRPr sz="2000" kern="1200">
                <a:solidFill>
                  <a:schemeClr val="tx1"/>
                </a:solidFill>
                <a:latin typeface="Roboto Light"/>
                <a:ea typeface="+mn-ea"/>
                <a:cs typeface="Roboto Light"/>
              </a:defRPr>
            </a:lvl4pPr>
            <a:lvl5pPr marL="1828800" indent="0" algn="l" defTabSz="457200" rtl="0" eaLnBrk="1" latinLnBrk="0" hangingPunct="1">
              <a:spcBef>
                <a:spcPct val="20000"/>
              </a:spcBef>
              <a:buFont typeface="Arial"/>
              <a:buNone/>
              <a:defRPr sz="2000" kern="1200">
                <a:solidFill>
                  <a:schemeClr val="tx1"/>
                </a:solidFill>
                <a:latin typeface="Roboto Light"/>
                <a:ea typeface="+mn-ea"/>
                <a:cs typeface="Roboto Light"/>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2000" kern="1200">
                <a:solidFill>
                  <a:schemeClr val="tx1"/>
                </a:solidFill>
                <a:latin typeface="+mn-lt"/>
                <a:ea typeface="+mn-ea"/>
                <a:cs typeface="+mn-cs"/>
              </a:defRPr>
            </a:lvl9pPr>
          </a:lstStyle>
          <a:p>
            <a:pPr marL="285750" indent="-285750">
              <a:lnSpc>
                <a:spcPct val="95000"/>
              </a:lnSpc>
              <a:spcBef>
                <a:spcPts val="1200"/>
              </a:spcBef>
              <a:buSzPct val="100000"/>
              <a:buFont typeface="Arial" panose="020B0604020202020204" pitchFamily="34" charset="0"/>
              <a:buChar char="•"/>
              <a:defRPr/>
            </a:pPr>
            <a:r>
              <a:rPr lang="en-US" sz="1200" dirty="0">
                <a:solidFill>
                  <a:schemeClr val="accent1"/>
                </a:solidFill>
              </a:rPr>
              <a:t>La compañía de </a:t>
            </a:r>
            <a:r>
              <a:rPr lang="en-US" sz="1200" dirty="0" err="1">
                <a:solidFill>
                  <a:schemeClr val="accent1"/>
                </a:solidFill>
              </a:rPr>
              <a:t>informes</a:t>
            </a:r>
            <a:r>
              <a:rPr lang="en-US" sz="1200" dirty="0">
                <a:solidFill>
                  <a:schemeClr val="accent1"/>
                </a:solidFill>
              </a:rPr>
              <a:t> de crédito verifica con la fuente de la información (acreedor o tribunal)</a:t>
            </a:r>
          </a:p>
          <a:p>
            <a:pPr marL="285750" indent="-285750">
              <a:lnSpc>
                <a:spcPct val="95000"/>
              </a:lnSpc>
              <a:spcBef>
                <a:spcPts val="1200"/>
              </a:spcBef>
              <a:buSzPct val="100000"/>
              <a:buFont typeface="Arial" panose="020B0604020202020204" pitchFamily="34" charset="0"/>
              <a:buChar char="•"/>
              <a:defRPr/>
            </a:pPr>
            <a:r>
              <a:rPr lang="en-US" sz="1200" dirty="0">
                <a:solidFill>
                  <a:schemeClr val="accent1"/>
                </a:solidFill>
              </a:rPr>
              <a:t>Debe permitir hasta 30-45 días para el procesamiento</a:t>
            </a:r>
          </a:p>
          <a:p>
            <a:pPr marL="285750" indent="-285750">
              <a:lnSpc>
                <a:spcPct val="95000"/>
              </a:lnSpc>
              <a:spcBef>
                <a:spcPts val="1200"/>
              </a:spcBef>
              <a:buSzPct val="100000"/>
              <a:buFont typeface="Arial" panose="020B0604020202020204" pitchFamily="34" charset="0"/>
              <a:buChar char="•"/>
              <a:defRPr/>
            </a:pPr>
            <a:r>
              <a:rPr lang="en-US" sz="1200" dirty="0">
                <a:solidFill>
                  <a:schemeClr val="accent1"/>
                </a:solidFill>
              </a:rPr>
              <a:t>La fuente de información verifica, corrige o actualiza</a:t>
            </a:r>
          </a:p>
          <a:p>
            <a:pPr marL="285750" indent="-285750">
              <a:lnSpc>
                <a:spcPct val="95000"/>
              </a:lnSpc>
              <a:spcBef>
                <a:spcPts val="1200"/>
              </a:spcBef>
              <a:buSzPct val="100000"/>
              <a:buFont typeface="Arial" panose="020B0604020202020204" pitchFamily="34" charset="0"/>
              <a:buChar char="•"/>
              <a:defRPr/>
            </a:pPr>
            <a:r>
              <a:rPr lang="en-US" sz="1200" dirty="0">
                <a:solidFill>
                  <a:schemeClr val="accent1"/>
                </a:solidFill>
              </a:rPr>
              <a:t>Se utiliza un sistema electrónico seguro y encriptado</a:t>
            </a:r>
          </a:p>
          <a:p>
            <a:pPr marL="285750" indent="-285750">
              <a:lnSpc>
                <a:spcPct val="95000"/>
              </a:lnSpc>
              <a:spcBef>
                <a:spcPts val="1200"/>
              </a:spcBef>
              <a:buSzPct val="100000"/>
              <a:buFont typeface="Arial" panose="020B0604020202020204" pitchFamily="34" charset="0"/>
              <a:buChar char="•"/>
              <a:defRPr/>
            </a:pPr>
            <a:r>
              <a:rPr lang="en-US" sz="1200" dirty="0">
                <a:solidFill>
                  <a:schemeClr val="accent1"/>
                </a:solidFill>
              </a:rPr>
              <a:t>Se requiere que los acreedores reporten correcciones a todas las bases de datos</a:t>
            </a:r>
          </a:p>
          <a:p>
            <a:pPr marL="285750" indent="-285750">
              <a:lnSpc>
                <a:spcPct val="95000"/>
              </a:lnSpc>
              <a:spcBef>
                <a:spcPts val="1200"/>
              </a:spcBef>
              <a:buSzPct val="100000"/>
              <a:buFont typeface="Arial" panose="020B0604020202020204" pitchFamily="34" charset="0"/>
              <a:buChar char="•"/>
              <a:defRPr/>
            </a:pPr>
            <a:r>
              <a:rPr lang="en-US" sz="1200" dirty="0">
                <a:solidFill>
                  <a:schemeClr val="accent1"/>
                </a:solidFill>
              </a:rPr>
              <a:t>El consumidor puede agregar una declaración de disputa si el problema no se resuelve con la fuente</a:t>
            </a:r>
          </a:p>
          <a:p>
            <a:pPr>
              <a:defRPr/>
            </a:pPr>
            <a:endParaRPr lang="en-US" altLang="en-US" sz="1200" dirty="0">
              <a:solidFill>
                <a:schemeClr val="accent1"/>
              </a:solidFill>
            </a:endParaRPr>
          </a:p>
        </p:txBody>
      </p:sp>
      <p:sp>
        <p:nvSpPr>
          <p:cNvPr id="7" name="Text Placeholder 3">
            <a:extLst>
              <a:ext uri="{FF2B5EF4-FFF2-40B4-BE49-F238E27FC236}">
                <a16:creationId xmlns:a16="http://schemas.microsoft.com/office/drawing/2014/main" id="{2F9051EA-2944-BC4A-B130-1B5917103120}"/>
              </a:ext>
            </a:extLst>
          </p:cNvPr>
          <p:cNvSpPr txBox="1">
            <a:spLocks/>
          </p:cNvSpPr>
          <p:nvPr/>
        </p:nvSpPr>
        <p:spPr>
          <a:xfrm>
            <a:off x="457200" y="809897"/>
            <a:ext cx="3722914" cy="374469"/>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3200" kern="1200">
                <a:solidFill>
                  <a:srgbClr val="A31F74"/>
                </a:solidFill>
                <a:latin typeface="Roboto Light"/>
                <a:ea typeface="+mn-ea"/>
                <a:cs typeface="Roboto Light"/>
              </a:defRPr>
            </a:lvl1pPr>
            <a:lvl2pPr marL="457200" indent="0" algn="l" defTabSz="457200" rtl="0" eaLnBrk="1" latinLnBrk="0" hangingPunct="1">
              <a:spcBef>
                <a:spcPct val="20000"/>
              </a:spcBef>
              <a:buFont typeface="Arial"/>
              <a:buNone/>
              <a:defRPr sz="2800" kern="1200">
                <a:solidFill>
                  <a:srgbClr val="A31F74"/>
                </a:solidFill>
                <a:latin typeface="Roboto Regular"/>
                <a:ea typeface="+mn-ea"/>
                <a:cs typeface="Roboto Regular"/>
              </a:defRPr>
            </a:lvl2pPr>
            <a:lvl3pPr marL="914400" indent="0" algn="l" defTabSz="457200" rtl="0" eaLnBrk="1" latinLnBrk="0" hangingPunct="1">
              <a:spcBef>
                <a:spcPct val="20000"/>
              </a:spcBef>
              <a:buFont typeface="Arial"/>
              <a:buNone/>
              <a:defRPr sz="2400" kern="1200">
                <a:solidFill>
                  <a:srgbClr val="A31F74"/>
                </a:solidFill>
                <a:latin typeface="Roboto Regular"/>
                <a:ea typeface="+mn-ea"/>
                <a:cs typeface="Roboto Regular"/>
              </a:defRPr>
            </a:lvl3pPr>
            <a:lvl4pPr marL="1371600" indent="0" algn="l" defTabSz="457200" rtl="0" eaLnBrk="1" latinLnBrk="0" hangingPunct="1">
              <a:spcBef>
                <a:spcPct val="20000"/>
              </a:spcBef>
              <a:buFont typeface="Arial"/>
              <a:buNone/>
              <a:defRPr sz="2000" kern="1200">
                <a:solidFill>
                  <a:schemeClr val="tx1"/>
                </a:solidFill>
                <a:latin typeface="Roboto Regular"/>
                <a:ea typeface="+mn-ea"/>
                <a:cs typeface="Roboto Regular"/>
              </a:defRPr>
            </a:lvl4pPr>
            <a:lvl5pPr marL="1828800" indent="0" algn="l" defTabSz="457200" rtl="0" eaLnBrk="1" latinLnBrk="0" hangingPunct="1">
              <a:spcBef>
                <a:spcPct val="20000"/>
              </a:spcBef>
              <a:buFont typeface="Arial"/>
              <a:buNone/>
              <a:defRPr sz="2000" kern="1200">
                <a:solidFill>
                  <a:schemeClr val="tx1"/>
                </a:solidFill>
                <a:latin typeface="Roboto Regular"/>
                <a:ea typeface="+mn-ea"/>
                <a:cs typeface="Roboto Regular"/>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2000" kern="1200">
                <a:solidFill>
                  <a:schemeClr val="tx1"/>
                </a:solidFill>
                <a:latin typeface="+mn-lt"/>
                <a:ea typeface="+mn-ea"/>
                <a:cs typeface="+mn-cs"/>
              </a:defRPr>
            </a:lvl9pPr>
          </a:lstStyle>
          <a:p>
            <a:pPr>
              <a:spcBef>
                <a:spcPts val="1800"/>
              </a:spcBef>
              <a:defRPr/>
            </a:pPr>
            <a:r>
              <a:rPr lang="en-GB" altLang="en-US" sz="1800" dirty="0"/>
              <a:t>El proceso de una disputa</a:t>
            </a:r>
            <a:endParaRPr lang="en-US" sz="1200" dirty="0"/>
          </a:p>
        </p:txBody>
      </p:sp>
      <p:pic>
        <p:nvPicPr>
          <p:cNvPr id="3" name="Picture Placeholder 2" descr="iStock-1072035844.jpg"/>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23009" r="33885"/>
          <a:stretch/>
        </p:blipFill>
        <p:spPr/>
      </p:pic>
    </p:spTree>
    <p:extLst>
      <p:ext uri="{BB962C8B-B14F-4D97-AF65-F5344CB8AC3E}">
        <p14:creationId xmlns:p14="http://schemas.microsoft.com/office/powerpoint/2010/main" val="25023542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p:cNvSpPr>
            <a:spLocks noGrp="1"/>
          </p:cNvSpPr>
          <p:nvPr>
            <p:ph type="sldNum" sz="quarter" idx="4294967295"/>
          </p:nvPr>
        </p:nvSpPr>
        <p:spPr>
          <a:xfrm>
            <a:off x="457201" y="4749384"/>
            <a:ext cx="512986" cy="273844"/>
          </a:xfrm>
          <a:prstGeom prst="rect">
            <a:avLst/>
          </a:prstGeom>
        </p:spPr>
        <p:txBody>
          <a:bodyPr vert="horz" lIns="91440" tIns="45720" rIns="91440" bIns="45720" rtlCol="0" anchor="ctr"/>
          <a:lstStyle>
            <a:lvl1pPr algn="l">
              <a:defRPr sz="800" b="0" i="0">
                <a:solidFill>
                  <a:schemeClr val="tx1">
                    <a:tint val="75000"/>
                  </a:schemeClr>
                </a:solidFill>
                <a:latin typeface="Roboto Medium"/>
                <a:cs typeface="Roboto Medium"/>
              </a:defRPr>
            </a:lvl1pPr>
          </a:lstStyle>
          <a:p>
            <a:fld id="{7609BC2F-FD2F-F642-8F66-E70BC61EECD6}" type="slidenum">
              <a:rPr lang="en-US" smtClean="0"/>
              <a:pPr/>
              <a:t>23</a:t>
            </a:fld>
            <a:endParaRPr lang="en-US" dirty="0"/>
          </a:p>
        </p:txBody>
      </p:sp>
      <p:sp>
        <p:nvSpPr>
          <p:cNvPr id="7" name="Text Placeholder 3">
            <a:extLst>
              <a:ext uri="{FF2B5EF4-FFF2-40B4-BE49-F238E27FC236}">
                <a16:creationId xmlns:a16="http://schemas.microsoft.com/office/drawing/2014/main" id="{2F9051EA-2944-BC4A-B130-1B5917103120}"/>
              </a:ext>
            </a:extLst>
          </p:cNvPr>
          <p:cNvSpPr txBox="1">
            <a:spLocks/>
          </p:cNvSpPr>
          <p:nvPr/>
        </p:nvSpPr>
        <p:spPr>
          <a:xfrm>
            <a:off x="457199" y="809897"/>
            <a:ext cx="4114799" cy="557349"/>
          </a:xfrm>
          <a:prstGeom prst="rect">
            <a:avLst/>
          </a:prstGeom>
        </p:spPr>
        <p:txBody>
          <a:bodyPr vert="horz" lIns="91440" tIns="45720" rIns="91440" bIns="45720" rtlCol="0">
            <a:normAutofit fontScale="92500" lnSpcReduction="20000"/>
          </a:bodyPr>
          <a:lstStyle>
            <a:lvl1pPr marL="0" indent="0" algn="l" defTabSz="457200" rtl="0" eaLnBrk="1" latinLnBrk="0" hangingPunct="1">
              <a:spcBef>
                <a:spcPct val="20000"/>
              </a:spcBef>
              <a:buFont typeface="Arial"/>
              <a:buNone/>
              <a:defRPr sz="3200" kern="1200">
                <a:solidFill>
                  <a:srgbClr val="A31F74"/>
                </a:solidFill>
                <a:latin typeface="Roboto Light"/>
                <a:ea typeface="+mn-ea"/>
                <a:cs typeface="Roboto Light"/>
              </a:defRPr>
            </a:lvl1pPr>
            <a:lvl2pPr marL="457200" indent="0" algn="l" defTabSz="457200" rtl="0" eaLnBrk="1" latinLnBrk="0" hangingPunct="1">
              <a:spcBef>
                <a:spcPct val="20000"/>
              </a:spcBef>
              <a:buFont typeface="Arial"/>
              <a:buNone/>
              <a:defRPr sz="2800" kern="1200">
                <a:solidFill>
                  <a:srgbClr val="A31F74"/>
                </a:solidFill>
                <a:latin typeface="Roboto Regular"/>
                <a:ea typeface="+mn-ea"/>
                <a:cs typeface="Roboto Regular"/>
              </a:defRPr>
            </a:lvl2pPr>
            <a:lvl3pPr marL="914400" indent="0" algn="l" defTabSz="457200" rtl="0" eaLnBrk="1" latinLnBrk="0" hangingPunct="1">
              <a:spcBef>
                <a:spcPct val="20000"/>
              </a:spcBef>
              <a:buFont typeface="Arial"/>
              <a:buNone/>
              <a:defRPr sz="2400" kern="1200">
                <a:solidFill>
                  <a:srgbClr val="A31F74"/>
                </a:solidFill>
                <a:latin typeface="Roboto Regular"/>
                <a:ea typeface="+mn-ea"/>
                <a:cs typeface="Roboto Regular"/>
              </a:defRPr>
            </a:lvl3pPr>
            <a:lvl4pPr marL="1371600" indent="0" algn="l" defTabSz="457200" rtl="0" eaLnBrk="1" latinLnBrk="0" hangingPunct="1">
              <a:spcBef>
                <a:spcPct val="20000"/>
              </a:spcBef>
              <a:buFont typeface="Arial"/>
              <a:buNone/>
              <a:defRPr sz="2000" kern="1200">
                <a:solidFill>
                  <a:schemeClr val="tx1"/>
                </a:solidFill>
                <a:latin typeface="Roboto Regular"/>
                <a:ea typeface="+mn-ea"/>
                <a:cs typeface="Roboto Regular"/>
              </a:defRPr>
            </a:lvl4pPr>
            <a:lvl5pPr marL="1828800" indent="0" algn="l" defTabSz="457200" rtl="0" eaLnBrk="1" latinLnBrk="0" hangingPunct="1">
              <a:spcBef>
                <a:spcPct val="20000"/>
              </a:spcBef>
              <a:buFont typeface="Arial"/>
              <a:buNone/>
              <a:defRPr sz="2000" kern="1200">
                <a:solidFill>
                  <a:schemeClr val="tx1"/>
                </a:solidFill>
                <a:latin typeface="Roboto Regular"/>
                <a:ea typeface="+mn-ea"/>
                <a:cs typeface="Roboto Regular"/>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2000" kern="1200">
                <a:solidFill>
                  <a:schemeClr val="tx1"/>
                </a:solidFill>
                <a:latin typeface="+mn-lt"/>
                <a:ea typeface="+mn-ea"/>
                <a:cs typeface="+mn-cs"/>
              </a:defRPr>
            </a:lvl9pPr>
          </a:lstStyle>
          <a:p>
            <a:pPr>
              <a:spcBef>
                <a:spcPts val="1800"/>
              </a:spcBef>
              <a:defRPr/>
            </a:pPr>
            <a:r>
              <a:rPr lang="en-US" altLang="en-US" sz="1800" dirty="0"/>
              <a:t>¿Cuánto tiempo se mantiene la información en un informe?</a:t>
            </a:r>
            <a:endParaRPr lang="en-US" sz="1200" dirty="0"/>
          </a:p>
        </p:txBody>
      </p:sp>
      <p:graphicFrame>
        <p:nvGraphicFramePr>
          <p:cNvPr id="9" name="Content Placeholder 7">
            <a:extLst>
              <a:ext uri="{FF2B5EF4-FFF2-40B4-BE49-F238E27FC236}">
                <a16:creationId xmlns:a16="http://schemas.microsoft.com/office/drawing/2014/main" id="{90C82A01-11D5-F140-BB10-EC2D7BE1993A}"/>
              </a:ext>
            </a:extLst>
          </p:cNvPr>
          <p:cNvGraphicFramePr>
            <a:graphicFrameLocks/>
          </p:cNvGraphicFramePr>
          <p:nvPr>
            <p:extLst>
              <p:ext uri="{D42A27DB-BD31-4B8C-83A1-F6EECF244321}">
                <p14:modId xmlns:p14="http://schemas.microsoft.com/office/powerpoint/2010/main" val="237350436"/>
              </p:ext>
            </p:extLst>
          </p:nvPr>
        </p:nvGraphicFramePr>
        <p:xfrm>
          <a:off x="348343" y="1367246"/>
          <a:ext cx="4223658" cy="3183732"/>
        </p:xfrm>
        <a:graphic>
          <a:graphicData uri="http://schemas.openxmlformats.org/drawingml/2006/table">
            <a:tbl>
              <a:tblPr firstRow="1" bandRow="1">
                <a:tableStyleId>{BC89EF96-8CEA-46FF-86C4-4CE0E7609802}</a:tableStyleId>
              </a:tblPr>
              <a:tblGrid>
                <a:gridCol w="2748028">
                  <a:extLst>
                    <a:ext uri="{9D8B030D-6E8A-4147-A177-3AD203B41FA5}">
                      <a16:colId xmlns:a16="http://schemas.microsoft.com/office/drawing/2014/main" val="20000"/>
                    </a:ext>
                  </a:extLst>
                </a:gridCol>
                <a:gridCol w="1475630">
                  <a:extLst>
                    <a:ext uri="{9D8B030D-6E8A-4147-A177-3AD203B41FA5}">
                      <a16:colId xmlns:a16="http://schemas.microsoft.com/office/drawing/2014/main" val="20001"/>
                    </a:ext>
                  </a:extLst>
                </a:gridCol>
              </a:tblGrid>
              <a:tr h="384070">
                <a:tc>
                  <a:txBody>
                    <a:bodyPr/>
                    <a:lstStyle/>
                    <a:p>
                      <a:r>
                        <a:rPr lang="en-US" sz="1400" b="0" i="0" dirty="0">
                          <a:latin typeface="Roboto Light" panose="02000000000000000000" pitchFamily="2" charset="0"/>
                          <a:ea typeface="Roboto Light" panose="02000000000000000000" pitchFamily="2" charset="0"/>
                          <a:cs typeface="Roboto Light" panose="02000000000000000000" pitchFamily="2" charset="0"/>
                        </a:rPr>
                        <a:t>Tipo de cuenta</a:t>
                      </a:r>
                    </a:p>
                  </a:txBody>
                  <a:tcPr marL="91448" marR="91448" marT="45748" marB="45748"/>
                </a:tc>
                <a:tc>
                  <a:txBody>
                    <a:bodyPr/>
                    <a:lstStyle/>
                    <a:p>
                      <a:pPr algn="ctr"/>
                      <a:r>
                        <a:rPr lang="en-US" sz="1400" b="0" i="0" dirty="0">
                          <a:latin typeface="Roboto Light" panose="02000000000000000000" pitchFamily="2" charset="0"/>
                          <a:ea typeface="Roboto Light" panose="02000000000000000000" pitchFamily="2" charset="0"/>
                          <a:cs typeface="Roboto Light" panose="02000000000000000000" pitchFamily="2" charset="0"/>
                        </a:rPr>
                        <a:t>Periodo de tiempo</a:t>
                      </a:r>
                    </a:p>
                  </a:txBody>
                  <a:tcPr marL="91448" marR="91448" marT="45748" marB="45748"/>
                </a:tc>
                <a:extLst>
                  <a:ext uri="{0D108BD9-81ED-4DB2-BD59-A6C34878D82A}">
                    <a16:rowId xmlns:a16="http://schemas.microsoft.com/office/drawing/2014/main" val="10000"/>
                  </a:ext>
                </a:extLst>
              </a:tr>
              <a:tr h="44771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Roboto Light" panose="02000000000000000000" pitchFamily="2" charset="0"/>
                          <a:ea typeface="Roboto Light" panose="02000000000000000000" pitchFamily="2" charset="0"/>
                          <a:cs typeface="Roboto Light" panose="02000000000000000000" pitchFamily="2" charset="0"/>
                        </a:rPr>
                        <a:t>Cuentas abiertas en buen estado</a:t>
                      </a:r>
                    </a:p>
                  </a:txBody>
                  <a:tcPr marL="121931" marR="121931" marT="45748" marB="4574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effectLst/>
                          <a:latin typeface="Roboto Light" panose="02000000000000000000" pitchFamily="2" charset="0"/>
                          <a:ea typeface="Roboto Light" panose="02000000000000000000" pitchFamily="2" charset="0"/>
                          <a:cs typeface="Roboto Light" panose="02000000000000000000" pitchFamily="2" charset="0"/>
                        </a:rPr>
                        <a:t>Indefinidamente</a:t>
                      </a:r>
                      <a:endParaRPr kumimoji="0" lang="en-US" sz="1200" b="0" i="0" u="none" strike="noStrike" cap="none" normalizeH="0" baseline="0" dirty="0">
                        <a:ln>
                          <a:noFill/>
                        </a:ln>
                        <a:solidFill>
                          <a:schemeClr val="tx1"/>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121931" marR="121931" marT="45748" marB="45748" anchor="ctr" horzOverflow="overflow"/>
                </a:tc>
                <a:extLst>
                  <a:ext uri="{0D108BD9-81ED-4DB2-BD59-A6C34878D82A}">
                    <a16:rowId xmlns:a16="http://schemas.microsoft.com/office/drawing/2014/main" val="10001"/>
                  </a:ext>
                </a:extLst>
              </a:tr>
              <a:tr h="45748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effectLst/>
                          <a:latin typeface="Roboto Light" panose="02000000000000000000" pitchFamily="2" charset="0"/>
                          <a:ea typeface="Roboto Light" panose="02000000000000000000" pitchFamily="2" charset="0"/>
                          <a:cs typeface="Roboto Light" panose="02000000000000000000" pitchFamily="2" charset="0"/>
                        </a:rPr>
                        <a:t>Cuentas cerradas en buen estado</a:t>
                      </a:r>
                      <a:endParaRPr kumimoji="0" lang="en-US" sz="1200" b="0" i="0" u="none" strike="noStrike" cap="none" normalizeH="0" baseline="0" dirty="0">
                        <a:ln>
                          <a:noFill/>
                        </a:ln>
                        <a:solidFill>
                          <a:schemeClr val="tx1"/>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121931" marR="121931" marT="45748" marB="4574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effectLst/>
                          <a:latin typeface="Roboto Light" panose="02000000000000000000" pitchFamily="2" charset="0"/>
                          <a:ea typeface="Roboto Light" panose="02000000000000000000" pitchFamily="2" charset="0"/>
                          <a:cs typeface="Roboto Light" panose="02000000000000000000" pitchFamily="2" charset="0"/>
                        </a:rPr>
                        <a:t>10 años</a:t>
                      </a:r>
                      <a:endParaRPr kumimoji="0" lang="en-US" sz="1200" b="0" i="0" u="none" strike="noStrike" cap="none" normalizeH="0" baseline="0" dirty="0">
                        <a:ln>
                          <a:noFill/>
                        </a:ln>
                        <a:solidFill>
                          <a:schemeClr val="tx1"/>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121931" marR="121931" marT="45748" marB="45748" anchor="ctr" horzOverflow="overflow"/>
                </a:tc>
                <a:extLst>
                  <a:ext uri="{0D108BD9-81ED-4DB2-BD59-A6C34878D82A}">
                    <a16:rowId xmlns:a16="http://schemas.microsoft.com/office/drawing/2014/main" val="10002"/>
                  </a:ext>
                </a:extLst>
              </a:tr>
              <a:tr h="3520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effectLst/>
                          <a:latin typeface="Roboto Light" panose="02000000000000000000" pitchFamily="2" charset="0"/>
                          <a:ea typeface="Roboto Light" panose="02000000000000000000" pitchFamily="2" charset="0"/>
                          <a:cs typeface="Roboto Light" panose="02000000000000000000" pitchFamily="2" charset="0"/>
                        </a:rPr>
                        <a:t>Pagos atrasados o perdidos</a:t>
                      </a:r>
                      <a:endParaRPr kumimoji="0" lang="en-US" sz="1200" b="0" i="0" u="none" strike="noStrike" cap="none" normalizeH="0" baseline="0" dirty="0">
                        <a:ln>
                          <a:noFill/>
                        </a:ln>
                        <a:solidFill>
                          <a:schemeClr val="tx1"/>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121931" marR="121931" marT="45748" marB="4574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effectLst/>
                          <a:latin typeface="Roboto Light" panose="02000000000000000000" pitchFamily="2" charset="0"/>
                          <a:ea typeface="Roboto Light" panose="02000000000000000000" pitchFamily="2" charset="0"/>
                          <a:cs typeface="Roboto Light" panose="02000000000000000000" pitchFamily="2" charset="0"/>
                        </a:rPr>
                        <a:t>7 años</a:t>
                      </a:r>
                      <a:endParaRPr kumimoji="0" lang="en-US" sz="1200" b="0" i="0" u="none" strike="noStrike" cap="none" normalizeH="0" baseline="0" dirty="0">
                        <a:ln>
                          <a:noFill/>
                        </a:ln>
                        <a:solidFill>
                          <a:schemeClr val="tx1"/>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121931" marR="121931" marT="45748" marB="45748" anchor="ctr" horzOverflow="overflow"/>
                </a:tc>
                <a:extLst>
                  <a:ext uri="{0D108BD9-81ED-4DB2-BD59-A6C34878D82A}">
                    <a16:rowId xmlns:a16="http://schemas.microsoft.com/office/drawing/2014/main" val="10003"/>
                  </a:ext>
                </a:extLst>
              </a:tr>
              <a:tr h="3520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effectLst/>
                          <a:latin typeface="Roboto Light" panose="02000000000000000000" pitchFamily="2" charset="0"/>
                          <a:ea typeface="Roboto Light" panose="02000000000000000000" pitchFamily="2" charset="0"/>
                          <a:cs typeface="Roboto Light" panose="02000000000000000000" pitchFamily="2" charset="0"/>
                        </a:rPr>
                        <a:t>Collection accounts</a:t>
                      </a:r>
                      <a:endParaRPr kumimoji="0" lang="en-US" sz="1200" b="0" i="0" u="none" strike="noStrike" cap="none" normalizeH="0" baseline="0" dirty="0">
                        <a:ln>
                          <a:noFill/>
                        </a:ln>
                        <a:solidFill>
                          <a:schemeClr val="tx1"/>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121931" marR="121931" marT="45748" marB="4574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effectLst/>
                          <a:latin typeface="Roboto Light" panose="02000000000000000000" pitchFamily="2" charset="0"/>
                          <a:ea typeface="Roboto Light" panose="02000000000000000000" pitchFamily="2" charset="0"/>
                          <a:cs typeface="Roboto Light" panose="02000000000000000000" pitchFamily="2" charset="0"/>
                        </a:rPr>
                        <a:t>7 años</a:t>
                      </a:r>
                      <a:endParaRPr kumimoji="0" lang="en-US" sz="1200" b="0" i="0" u="none" strike="noStrike" cap="none" normalizeH="0" baseline="0" dirty="0">
                        <a:ln>
                          <a:noFill/>
                        </a:ln>
                        <a:solidFill>
                          <a:schemeClr val="tx1"/>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121931" marR="121931" marT="45748" marB="45748" anchor="ctr" horzOverflow="overflow"/>
                </a:tc>
                <a:extLst>
                  <a:ext uri="{0D108BD9-81ED-4DB2-BD59-A6C34878D82A}">
                    <a16:rowId xmlns:a16="http://schemas.microsoft.com/office/drawing/2014/main" val="10004"/>
                  </a:ext>
                </a:extLst>
              </a:tr>
              <a:tr h="352063">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dirty="0">
                          <a:ln>
                            <a:noFill/>
                          </a:ln>
                          <a:effectLst/>
                          <a:latin typeface="Roboto Light" panose="02000000000000000000" pitchFamily="2" charset="0"/>
                          <a:ea typeface="Roboto Light" panose="02000000000000000000" pitchFamily="2" charset="0"/>
                          <a:cs typeface="Roboto Light" panose="02000000000000000000" pitchFamily="2" charset="0"/>
                        </a:rPr>
                        <a:t>Bancarrota del capítulo 7</a:t>
                      </a:r>
                      <a:endParaRPr kumimoji="0" lang="en-US" sz="1200" b="0" i="0" u="none" strike="noStrike" cap="none" normalizeH="0" baseline="0" dirty="0">
                        <a:ln>
                          <a:noFill/>
                        </a:ln>
                        <a:solidFill>
                          <a:schemeClr val="tx1"/>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121931" marR="121931" marT="45748" marB="4574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dirty="0">
                          <a:ln>
                            <a:noFill/>
                          </a:ln>
                          <a:effectLst/>
                          <a:latin typeface="Roboto Light" panose="02000000000000000000" pitchFamily="2" charset="0"/>
                          <a:ea typeface="Roboto Light" panose="02000000000000000000" pitchFamily="2" charset="0"/>
                          <a:cs typeface="Roboto Light" panose="02000000000000000000" pitchFamily="2" charset="0"/>
                        </a:rPr>
                        <a:t>10 años</a:t>
                      </a:r>
                      <a:endParaRPr kumimoji="0" lang="en-US" sz="1200" b="0" i="0" u="none" strike="noStrike" cap="none" normalizeH="0" baseline="0" dirty="0">
                        <a:ln>
                          <a:noFill/>
                        </a:ln>
                        <a:solidFill>
                          <a:schemeClr val="tx1"/>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121931" marR="121931" marT="45748" marB="45748" anchor="ctr" horzOverflow="overflow"/>
                </a:tc>
                <a:extLst>
                  <a:ext uri="{0D108BD9-81ED-4DB2-BD59-A6C34878D82A}">
                    <a16:rowId xmlns:a16="http://schemas.microsoft.com/office/drawing/2014/main" val="10005"/>
                  </a:ext>
                </a:extLst>
              </a:tr>
              <a:tr h="352063">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dirty="0">
                          <a:ln>
                            <a:noFill/>
                          </a:ln>
                          <a:effectLst/>
                          <a:latin typeface="Roboto Light" panose="02000000000000000000" pitchFamily="2" charset="0"/>
                          <a:ea typeface="Roboto Light" panose="02000000000000000000" pitchFamily="2" charset="0"/>
                          <a:cs typeface="Roboto Light" panose="02000000000000000000" pitchFamily="2" charset="0"/>
                        </a:rPr>
                        <a:t>Bancarrota del capítulo 13</a:t>
                      </a:r>
                      <a:endParaRPr kumimoji="0" lang="en-US" sz="1200" b="0" i="0" u="none" strike="noStrike" cap="none" normalizeH="0" baseline="0" dirty="0">
                        <a:ln>
                          <a:noFill/>
                        </a:ln>
                        <a:solidFill>
                          <a:schemeClr val="tx1"/>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121931" marR="121931" marT="45748" marB="4574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dirty="0">
                          <a:ln>
                            <a:noFill/>
                          </a:ln>
                          <a:effectLst/>
                          <a:latin typeface="Roboto Light" panose="02000000000000000000" pitchFamily="2" charset="0"/>
                          <a:ea typeface="Roboto Light" panose="02000000000000000000" pitchFamily="2" charset="0"/>
                          <a:cs typeface="Roboto Light" panose="02000000000000000000" pitchFamily="2" charset="0"/>
                        </a:rPr>
                        <a:t>7 años</a:t>
                      </a:r>
                      <a:endParaRPr kumimoji="0" lang="en-US" sz="1200" b="0" i="0" u="none" strike="noStrike" cap="none" normalizeH="0" baseline="0" dirty="0">
                        <a:ln>
                          <a:noFill/>
                        </a:ln>
                        <a:solidFill>
                          <a:schemeClr val="tx1"/>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121931" marR="121931" marT="45748" marB="45748" anchor="ctr" horzOverflow="overflow"/>
                </a:tc>
                <a:extLst>
                  <a:ext uri="{0D108BD9-81ED-4DB2-BD59-A6C34878D82A}">
                    <a16:rowId xmlns:a16="http://schemas.microsoft.com/office/drawing/2014/main" val="10006"/>
                  </a:ext>
                </a:extLst>
              </a:tr>
              <a:tr h="352063">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dirty="0">
                          <a:ln>
                            <a:noFill/>
                          </a:ln>
                          <a:effectLst/>
                          <a:latin typeface="Roboto Light" panose="02000000000000000000" pitchFamily="2" charset="0"/>
                          <a:ea typeface="Roboto Light" panose="02000000000000000000" pitchFamily="2" charset="0"/>
                          <a:cs typeface="Roboto Light" panose="02000000000000000000" pitchFamily="2" charset="0"/>
                        </a:rPr>
                        <a:t>Consultas de crédito</a:t>
                      </a:r>
                      <a:endParaRPr kumimoji="0" lang="en-US" sz="1200" b="0" i="0" u="none" strike="noStrike" cap="none" normalizeH="0" baseline="0" dirty="0">
                        <a:ln>
                          <a:noFill/>
                        </a:ln>
                        <a:solidFill>
                          <a:schemeClr val="tx1"/>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121931" marR="121931" marT="45748" marB="4574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dirty="0">
                          <a:ln>
                            <a:noFill/>
                          </a:ln>
                          <a:effectLst/>
                          <a:latin typeface="Roboto Light" panose="02000000000000000000" pitchFamily="2" charset="0"/>
                          <a:ea typeface="Roboto Light" panose="02000000000000000000" pitchFamily="2" charset="0"/>
                          <a:cs typeface="Roboto Light" panose="02000000000000000000" pitchFamily="2" charset="0"/>
                        </a:rPr>
                        <a:t>2 años</a:t>
                      </a:r>
                      <a:endParaRPr kumimoji="0" lang="en-US" sz="1200" b="0" i="0" u="none" strike="noStrike" cap="none" normalizeH="0" baseline="0" dirty="0">
                        <a:ln>
                          <a:noFill/>
                        </a:ln>
                        <a:solidFill>
                          <a:schemeClr val="tx1"/>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121931" marR="121931" marT="45748" marB="45748" anchor="ctr" horzOverflow="overflow"/>
                </a:tc>
                <a:extLst>
                  <a:ext uri="{0D108BD9-81ED-4DB2-BD59-A6C34878D82A}">
                    <a16:rowId xmlns:a16="http://schemas.microsoft.com/office/drawing/2014/main" val="10007"/>
                  </a:ext>
                </a:extLst>
              </a:tr>
            </a:tbl>
          </a:graphicData>
        </a:graphic>
      </p:graphicFrame>
      <p:pic>
        <p:nvPicPr>
          <p:cNvPr id="4" name="Picture Placeholder 3" descr="iStock-1037487390.jpg"/>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38545" r="18349"/>
          <a:stretch/>
        </p:blipFill>
        <p:spPr/>
      </p:pic>
    </p:spTree>
    <p:extLst>
      <p:ext uri="{BB962C8B-B14F-4D97-AF65-F5344CB8AC3E}">
        <p14:creationId xmlns:p14="http://schemas.microsoft.com/office/powerpoint/2010/main" val="7591241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p:cNvSpPr>
            <a:spLocks noGrp="1"/>
          </p:cNvSpPr>
          <p:nvPr>
            <p:ph type="sldNum" sz="quarter" idx="12"/>
          </p:nvPr>
        </p:nvSpPr>
        <p:spPr>
          <a:xfrm>
            <a:off x="457200" y="4749384"/>
            <a:ext cx="512986" cy="273844"/>
          </a:xfrm>
          <a:prstGeom prst="rect">
            <a:avLst/>
          </a:prstGeom>
        </p:spPr>
        <p:txBody>
          <a:bodyPr vert="horz" lIns="91440" tIns="45720" rIns="91440" bIns="45720" rtlCol="0" anchor="ctr"/>
          <a:lstStyle>
            <a:lvl1pPr algn="l">
              <a:defRPr sz="800" b="0" i="0">
                <a:solidFill>
                  <a:schemeClr val="tx1">
                    <a:tint val="75000"/>
                  </a:schemeClr>
                </a:solidFill>
                <a:latin typeface="Roboto Medium"/>
                <a:cs typeface="Roboto Medium"/>
              </a:defRPr>
            </a:lvl1pPr>
          </a:lstStyle>
          <a:p>
            <a:fld id="{7609BC2F-FD2F-F642-8F66-E70BC61EECD6}" type="slidenum">
              <a:rPr lang="en-US" smtClean="0"/>
              <a:pPr/>
              <a:t>24</a:t>
            </a:fld>
            <a:endParaRPr lang="en-US" dirty="0"/>
          </a:p>
        </p:txBody>
      </p:sp>
      <p:sp>
        <p:nvSpPr>
          <p:cNvPr id="15" name="Text Placeholder 3">
            <a:extLst>
              <a:ext uri="{FF2B5EF4-FFF2-40B4-BE49-F238E27FC236}">
                <a16:creationId xmlns:a16="http://schemas.microsoft.com/office/drawing/2014/main" id="{B5622384-D269-824E-92DF-DFC822046152}"/>
              </a:ext>
            </a:extLst>
          </p:cNvPr>
          <p:cNvSpPr txBox="1">
            <a:spLocks/>
          </p:cNvSpPr>
          <p:nvPr/>
        </p:nvSpPr>
        <p:spPr>
          <a:xfrm>
            <a:off x="457199" y="809897"/>
            <a:ext cx="4772273" cy="944721"/>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3200" kern="1200">
                <a:solidFill>
                  <a:srgbClr val="A31F74"/>
                </a:solidFill>
                <a:latin typeface="Roboto Light"/>
                <a:ea typeface="+mn-ea"/>
                <a:cs typeface="Roboto Light"/>
              </a:defRPr>
            </a:lvl1pPr>
            <a:lvl2pPr marL="457200" indent="0" algn="l" defTabSz="457200" rtl="0" eaLnBrk="1" latinLnBrk="0" hangingPunct="1">
              <a:spcBef>
                <a:spcPct val="20000"/>
              </a:spcBef>
              <a:buFont typeface="Arial"/>
              <a:buNone/>
              <a:defRPr sz="2800" kern="1200">
                <a:solidFill>
                  <a:srgbClr val="A31F74"/>
                </a:solidFill>
                <a:latin typeface="Roboto Regular"/>
                <a:ea typeface="+mn-ea"/>
                <a:cs typeface="Roboto Regular"/>
              </a:defRPr>
            </a:lvl2pPr>
            <a:lvl3pPr marL="914400" indent="0" algn="l" defTabSz="457200" rtl="0" eaLnBrk="1" latinLnBrk="0" hangingPunct="1">
              <a:spcBef>
                <a:spcPct val="20000"/>
              </a:spcBef>
              <a:buFont typeface="Arial"/>
              <a:buNone/>
              <a:defRPr sz="2400" kern="1200">
                <a:solidFill>
                  <a:srgbClr val="A31F74"/>
                </a:solidFill>
                <a:latin typeface="Roboto Regular"/>
                <a:ea typeface="+mn-ea"/>
                <a:cs typeface="Roboto Regular"/>
              </a:defRPr>
            </a:lvl3pPr>
            <a:lvl4pPr marL="1371600" indent="0" algn="l" defTabSz="457200" rtl="0" eaLnBrk="1" latinLnBrk="0" hangingPunct="1">
              <a:spcBef>
                <a:spcPct val="20000"/>
              </a:spcBef>
              <a:buFont typeface="Arial"/>
              <a:buNone/>
              <a:defRPr sz="2000" kern="1200">
                <a:solidFill>
                  <a:schemeClr val="tx1"/>
                </a:solidFill>
                <a:latin typeface="Roboto Regular"/>
                <a:ea typeface="+mn-ea"/>
                <a:cs typeface="Roboto Regular"/>
              </a:defRPr>
            </a:lvl4pPr>
            <a:lvl5pPr marL="1828800" indent="0" algn="l" defTabSz="457200" rtl="0" eaLnBrk="1" latinLnBrk="0" hangingPunct="1">
              <a:spcBef>
                <a:spcPct val="20000"/>
              </a:spcBef>
              <a:buFont typeface="Arial"/>
              <a:buNone/>
              <a:defRPr sz="2000" kern="1200">
                <a:solidFill>
                  <a:schemeClr val="tx1"/>
                </a:solidFill>
                <a:latin typeface="Roboto Regular"/>
                <a:ea typeface="+mn-ea"/>
                <a:cs typeface="Roboto Regular"/>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2000" kern="1200">
                <a:solidFill>
                  <a:schemeClr val="tx1"/>
                </a:solidFill>
                <a:latin typeface="+mn-lt"/>
                <a:ea typeface="+mn-ea"/>
                <a:cs typeface="+mn-cs"/>
              </a:defRPr>
            </a:lvl9pPr>
          </a:lstStyle>
          <a:p>
            <a:pPr>
              <a:spcBef>
                <a:spcPts val="1800"/>
              </a:spcBef>
              <a:defRPr/>
            </a:pPr>
            <a:r>
              <a:rPr lang="en-US" altLang="en-US" sz="1800" dirty="0"/>
              <a:t>Mitos comunes sobre los </a:t>
            </a:r>
            <a:r>
              <a:rPr lang="en-US" altLang="en-US" sz="1800" dirty="0" err="1"/>
              <a:t>informes</a:t>
            </a:r>
            <a:r>
              <a:rPr lang="en-US" altLang="en-US" sz="1800" dirty="0"/>
              <a:t> de crédito</a:t>
            </a:r>
            <a:endParaRPr lang="en-US" sz="1200" dirty="0"/>
          </a:p>
        </p:txBody>
      </p:sp>
      <p:sp>
        <p:nvSpPr>
          <p:cNvPr id="2" name="Rounded Rectangle 1"/>
          <p:cNvSpPr/>
          <p:nvPr/>
        </p:nvSpPr>
        <p:spPr>
          <a:xfrm>
            <a:off x="457200" y="1444607"/>
            <a:ext cx="1698442" cy="1025205"/>
          </a:xfrm>
          <a:prstGeom prst="roundRect">
            <a:avLst/>
          </a:prstGeom>
          <a:solidFill>
            <a:srgbClr val="0F35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480504" y="1620524"/>
            <a:ext cx="1605225" cy="646331"/>
          </a:xfrm>
          <a:prstGeom prst="rect">
            <a:avLst/>
          </a:prstGeom>
          <a:noFill/>
        </p:spPr>
        <p:txBody>
          <a:bodyPr wrap="square" rtlCol="0">
            <a:spAutoFit/>
          </a:bodyPr>
          <a:lstStyle/>
          <a:p>
            <a:pPr lvl="0" algn="ctr"/>
            <a:r>
              <a:rPr lang="en-US" sz="1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Cuando se paga, el informe de deuda desaparecerá</a:t>
            </a:r>
            <a:endParaRPr lang="en-US" sz="1200" dirty="0">
              <a:solidFill>
                <a:schemeClr val="bg1"/>
              </a:solidFill>
            </a:endParaRPr>
          </a:p>
        </p:txBody>
      </p:sp>
      <p:sp>
        <p:nvSpPr>
          <p:cNvPr id="8" name="Rounded Rectangle 7"/>
          <p:cNvSpPr/>
          <p:nvPr/>
        </p:nvSpPr>
        <p:spPr>
          <a:xfrm>
            <a:off x="2286000" y="1444607"/>
            <a:ext cx="1698442" cy="1025205"/>
          </a:xfrm>
          <a:prstGeom prst="roundRect">
            <a:avLst/>
          </a:prstGeom>
          <a:solidFill>
            <a:srgbClr val="3E6D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309304" y="1642658"/>
            <a:ext cx="1605225" cy="646331"/>
          </a:xfrm>
          <a:prstGeom prst="rect">
            <a:avLst/>
          </a:prstGeom>
          <a:noFill/>
        </p:spPr>
        <p:txBody>
          <a:bodyPr wrap="square" rtlCol="0">
            <a:spAutoFit/>
          </a:bodyPr>
          <a:lstStyle/>
          <a:p>
            <a:pPr lvl="0" algn="ctr"/>
            <a:r>
              <a:rPr lang="en-US" sz="1200" dirty="0">
                <a:solidFill>
                  <a:srgbClr val="FFFFFF"/>
                </a:solidFill>
                <a:latin typeface="Roboto Light" panose="02000000000000000000" pitchFamily="2" charset="0"/>
                <a:ea typeface="Roboto Light" panose="02000000000000000000" pitchFamily="2" charset="0"/>
                <a:cs typeface="Roboto Light" panose="02000000000000000000" pitchFamily="2" charset="0"/>
              </a:rPr>
              <a:t>La compañía de </a:t>
            </a:r>
            <a:r>
              <a:rPr lang="en-US" sz="1200" dirty="0" err="1">
                <a:solidFill>
                  <a:srgbClr val="FFFFFF"/>
                </a:solidFill>
                <a:latin typeface="Roboto Light" panose="02000000000000000000" pitchFamily="2" charset="0"/>
                <a:ea typeface="Roboto Light" panose="02000000000000000000" pitchFamily="2" charset="0"/>
                <a:cs typeface="Roboto Light" panose="02000000000000000000" pitchFamily="2" charset="0"/>
              </a:rPr>
              <a:t>informes</a:t>
            </a:r>
            <a:r>
              <a:rPr lang="en-US" sz="1200" dirty="0">
                <a:solidFill>
                  <a:srgbClr val="FFFFFF"/>
                </a:solidFill>
                <a:latin typeface="Roboto Light" panose="02000000000000000000" pitchFamily="2" charset="0"/>
                <a:ea typeface="Roboto Light" panose="02000000000000000000" pitchFamily="2" charset="0"/>
                <a:cs typeface="Roboto Light" panose="02000000000000000000" pitchFamily="2" charset="0"/>
              </a:rPr>
              <a:t> de crédito me negó crédito</a:t>
            </a:r>
          </a:p>
        </p:txBody>
      </p:sp>
      <p:sp>
        <p:nvSpPr>
          <p:cNvPr id="10" name="Rounded Rectangle 9"/>
          <p:cNvSpPr/>
          <p:nvPr/>
        </p:nvSpPr>
        <p:spPr>
          <a:xfrm>
            <a:off x="4091496" y="1444607"/>
            <a:ext cx="1698442" cy="1025205"/>
          </a:xfrm>
          <a:prstGeom prst="roundRect">
            <a:avLst/>
          </a:prstGeom>
          <a:solidFill>
            <a:srgbClr val="65237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4114800" y="1642658"/>
            <a:ext cx="1605225" cy="646331"/>
          </a:xfrm>
          <a:prstGeom prst="rect">
            <a:avLst/>
          </a:prstGeom>
          <a:noFill/>
        </p:spPr>
        <p:txBody>
          <a:bodyPr wrap="square" rtlCol="0">
            <a:spAutoFit/>
          </a:bodyPr>
          <a:lstStyle/>
          <a:p>
            <a:pPr lvl="0" algn="ctr"/>
            <a:r>
              <a:rPr lang="en-US" sz="1200" dirty="0">
                <a:solidFill>
                  <a:srgbClr val="FFFFFF"/>
                </a:solidFill>
                <a:latin typeface="Roboto Light" panose="02000000000000000000" pitchFamily="2" charset="0"/>
                <a:ea typeface="Roboto Light" panose="02000000000000000000" pitchFamily="2" charset="0"/>
                <a:cs typeface="Roboto Light" panose="02000000000000000000" pitchFamily="2" charset="0"/>
              </a:rPr>
              <a:t>No soy responsible de los cargos de nuestra cuenta</a:t>
            </a:r>
          </a:p>
        </p:txBody>
      </p:sp>
      <p:sp>
        <p:nvSpPr>
          <p:cNvPr id="14" name="Rounded Rectangle 13"/>
          <p:cNvSpPr/>
          <p:nvPr/>
        </p:nvSpPr>
        <p:spPr>
          <a:xfrm>
            <a:off x="5908644" y="1444607"/>
            <a:ext cx="1698442" cy="1025205"/>
          </a:xfrm>
          <a:prstGeom prst="roundRect">
            <a:avLst/>
          </a:prstGeom>
          <a:solidFill>
            <a:srgbClr val="BE2E7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5931948" y="1642658"/>
            <a:ext cx="1605225" cy="646331"/>
          </a:xfrm>
          <a:prstGeom prst="rect">
            <a:avLst/>
          </a:prstGeom>
          <a:noFill/>
        </p:spPr>
        <p:txBody>
          <a:bodyPr wrap="square" rtlCol="0">
            <a:spAutoFit/>
          </a:bodyPr>
          <a:lstStyle/>
          <a:p>
            <a:pPr lvl="0" algn="ctr"/>
            <a:r>
              <a:rPr lang="en-US" sz="1200" dirty="0">
                <a:solidFill>
                  <a:srgbClr val="FFFFFF"/>
                </a:solidFill>
                <a:latin typeface="Roboto Light" panose="02000000000000000000" pitchFamily="2" charset="0"/>
                <a:ea typeface="Roboto Light" panose="02000000000000000000" pitchFamily="2" charset="0"/>
                <a:cs typeface="Roboto Light" panose="02000000000000000000" pitchFamily="2" charset="0"/>
              </a:rPr>
              <a:t>Un decreto de divorcio separa las cuentas conjuntas</a:t>
            </a:r>
          </a:p>
        </p:txBody>
      </p:sp>
      <p:sp>
        <p:nvSpPr>
          <p:cNvPr id="17" name="Rounded Rectangle 16"/>
          <p:cNvSpPr/>
          <p:nvPr/>
        </p:nvSpPr>
        <p:spPr>
          <a:xfrm>
            <a:off x="1399637" y="2647950"/>
            <a:ext cx="1698442" cy="1025205"/>
          </a:xfrm>
          <a:prstGeom prst="roundRect">
            <a:avLst/>
          </a:prstGeom>
          <a:solidFill>
            <a:srgbClr val="A31F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1422941" y="2732704"/>
            <a:ext cx="1605225" cy="830997"/>
          </a:xfrm>
          <a:prstGeom prst="rect">
            <a:avLst/>
          </a:prstGeom>
          <a:noFill/>
        </p:spPr>
        <p:txBody>
          <a:bodyPr wrap="square" rtlCol="0">
            <a:spAutoFit/>
          </a:bodyPr>
          <a:lstStyle/>
          <a:p>
            <a:pPr lvl="0" algn="ctr"/>
            <a:r>
              <a:rPr lang="en-US" sz="1200" dirty="0">
                <a:solidFill>
                  <a:srgbClr val="FFFFFF"/>
                </a:solidFill>
                <a:latin typeface="Roboto Light" panose="02000000000000000000" pitchFamily="2" charset="0"/>
                <a:ea typeface="Roboto Light" panose="02000000000000000000" pitchFamily="2" charset="0"/>
                <a:cs typeface="Roboto Light" panose="02000000000000000000" pitchFamily="2" charset="0"/>
              </a:rPr>
              <a:t>Los consumidores deben dar su permiso para que un informe sea emitido</a:t>
            </a:r>
          </a:p>
        </p:txBody>
      </p:sp>
      <p:sp>
        <p:nvSpPr>
          <p:cNvPr id="19" name="Rounded Rectangle 18"/>
          <p:cNvSpPr/>
          <p:nvPr/>
        </p:nvSpPr>
        <p:spPr>
          <a:xfrm>
            <a:off x="3205133" y="2647950"/>
            <a:ext cx="1698442" cy="1025205"/>
          </a:xfrm>
          <a:prstGeom prst="roundRect">
            <a:avLst/>
          </a:prstGeom>
          <a:solidFill>
            <a:srgbClr val="0F35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3321072" y="2636300"/>
            <a:ext cx="1443260" cy="1015663"/>
          </a:xfrm>
          <a:prstGeom prst="rect">
            <a:avLst/>
          </a:prstGeom>
          <a:noFill/>
        </p:spPr>
        <p:txBody>
          <a:bodyPr wrap="square" rtlCol="0">
            <a:spAutoFit/>
          </a:bodyPr>
          <a:lstStyle/>
          <a:p>
            <a:pPr lvl="0" algn="ctr"/>
            <a:r>
              <a:rPr lang="en-US" sz="1200" dirty="0">
                <a:solidFill>
                  <a:srgbClr val="FFFFFF"/>
                </a:solidFill>
                <a:latin typeface="Roboto Light" panose="02000000000000000000" pitchFamily="2" charset="0"/>
                <a:ea typeface="Roboto Light" panose="02000000000000000000" pitchFamily="2" charset="0"/>
                <a:cs typeface="Roboto Light" panose="02000000000000000000" pitchFamily="2" charset="0"/>
              </a:rPr>
              <a:t>Solicitar su propio informe y Ofertas pre-aprobadas danan su historial de credito</a:t>
            </a:r>
          </a:p>
        </p:txBody>
      </p:sp>
      <p:sp>
        <p:nvSpPr>
          <p:cNvPr id="21" name="Rounded Rectangle 20"/>
          <p:cNvSpPr/>
          <p:nvPr/>
        </p:nvSpPr>
        <p:spPr>
          <a:xfrm>
            <a:off x="5004341" y="2647950"/>
            <a:ext cx="1698442" cy="1025205"/>
          </a:xfrm>
          <a:prstGeom prst="roundRect">
            <a:avLst/>
          </a:prstGeom>
          <a:solidFill>
            <a:srgbClr val="3E6D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5120280" y="2765799"/>
            <a:ext cx="1443260" cy="830997"/>
          </a:xfrm>
          <a:prstGeom prst="rect">
            <a:avLst/>
          </a:prstGeom>
          <a:noFill/>
        </p:spPr>
        <p:txBody>
          <a:bodyPr wrap="square" rtlCol="0">
            <a:spAutoFit/>
          </a:bodyPr>
          <a:lstStyle/>
          <a:p>
            <a:pPr lvl="0" algn="ctr"/>
            <a:r>
              <a:rPr lang="en-US" sz="1200" dirty="0">
                <a:solidFill>
                  <a:srgbClr val="FFFFFF"/>
                </a:solidFill>
                <a:latin typeface="Roboto Light" panose="02000000000000000000" pitchFamily="2" charset="0"/>
                <a:ea typeface="Roboto Light" panose="02000000000000000000" pitchFamily="2" charset="0"/>
                <a:cs typeface="Roboto Light" panose="02000000000000000000" pitchFamily="2" charset="0"/>
              </a:rPr>
              <a:t>Sólo hay una puntuación de credito y está en cada informe</a:t>
            </a:r>
          </a:p>
        </p:txBody>
      </p:sp>
    </p:spTree>
    <p:extLst>
      <p:ext uri="{BB962C8B-B14F-4D97-AF65-F5344CB8AC3E}">
        <p14:creationId xmlns:p14="http://schemas.microsoft.com/office/powerpoint/2010/main" val="8100568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p:cNvSpPr>
            <a:spLocks noGrp="1"/>
          </p:cNvSpPr>
          <p:nvPr>
            <p:ph type="sldNum" sz="quarter" idx="4294967295"/>
          </p:nvPr>
        </p:nvSpPr>
        <p:spPr>
          <a:xfrm>
            <a:off x="457201" y="4749384"/>
            <a:ext cx="512986" cy="273844"/>
          </a:xfrm>
          <a:prstGeom prst="rect">
            <a:avLst/>
          </a:prstGeom>
        </p:spPr>
        <p:txBody>
          <a:bodyPr vert="horz" lIns="91440" tIns="45720" rIns="91440" bIns="45720" rtlCol="0" anchor="ctr"/>
          <a:lstStyle>
            <a:lvl1pPr algn="l">
              <a:defRPr sz="800" b="0" i="0">
                <a:solidFill>
                  <a:schemeClr val="tx1">
                    <a:tint val="75000"/>
                  </a:schemeClr>
                </a:solidFill>
                <a:latin typeface="Roboto Medium"/>
                <a:cs typeface="Roboto Medium"/>
              </a:defRPr>
            </a:lvl1pPr>
          </a:lstStyle>
          <a:p>
            <a:fld id="{7609BC2F-FD2F-F642-8F66-E70BC61EECD6}" type="slidenum">
              <a:rPr lang="en-US" smtClean="0"/>
              <a:pPr/>
              <a:t>25</a:t>
            </a:fld>
            <a:endParaRPr lang="en-US" dirty="0"/>
          </a:p>
        </p:txBody>
      </p:sp>
      <p:sp>
        <p:nvSpPr>
          <p:cNvPr id="14" name="Content Placeholder 1">
            <a:extLst>
              <a:ext uri="{FF2B5EF4-FFF2-40B4-BE49-F238E27FC236}">
                <a16:creationId xmlns:a16="http://schemas.microsoft.com/office/drawing/2014/main" id="{71AFBBB2-20CA-4A42-9253-8DF39B7D2754}"/>
              </a:ext>
            </a:extLst>
          </p:cNvPr>
          <p:cNvSpPr txBox="1">
            <a:spLocks/>
          </p:cNvSpPr>
          <p:nvPr/>
        </p:nvSpPr>
        <p:spPr>
          <a:xfrm>
            <a:off x="457200" y="1588658"/>
            <a:ext cx="4201885" cy="2567706"/>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3200" kern="1200">
                <a:solidFill>
                  <a:srgbClr val="A31F74"/>
                </a:solidFill>
                <a:latin typeface="Roboto Light"/>
                <a:ea typeface="+mn-ea"/>
                <a:cs typeface="Roboto Light"/>
              </a:defRPr>
            </a:lvl1pPr>
            <a:lvl2pPr marL="457200" indent="0" algn="l" defTabSz="457200" rtl="0" eaLnBrk="1" latinLnBrk="0" hangingPunct="1">
              <a:spcBef>
                <a:spcPct val="20000"/>
              </a:spcBef>
              <a:buFont typeface="Arial"/>
              <a:buNone/>
              <a:defRPr sz="2800" kern="1200">
                <a:solidFill>
                  <a:srgbClr val="A31F74"/>
                </a:solidFill>
                <a:latin typeface="Roboto Regular"/>
                <a:ea typeface="+mn-ea"/>
                <a:cs typeface="Roboto Regular"/>
              </a:defRPr>
            </a:lvl2pPr>
            <a:lvl3pPr marL="914400" indent="0" algn="l" defTabSz="457200" rtl="0" eaLnBrk="1" latinLnBrk="0" hangingPunct="1">
              <a:spcBef>
                <a:spcPct val="20000"/>
              </a:spcBef>
              <a:buFont typeface="Arial"/>
              <a:buNone/>
              <a:defRPr sz="2400" kern="1200">
                <a:solidFill>
                  <a:srgbClr val="A31F74"/>
                </a:solidFill>
                <a:latin typeface="Roboto Regular"/>
                <a:ea typeface="+mn-ea"/>
                <a:cs typeface="Roboto Regular"/>
              </a:defRPr>
            </a:lvl3pPr>
            <a:lvl4pPr marL="1371600" indent="0" algn="l" defTabSz="457200" rtl="0" eaLnBrk="1" latinLnBrk="0" hangingPunct="1">
              <a:spcBef>
                <a:spcPct val="20000"/>
              </a:spcBef>
              <a:buFont typeface="Arial"/>
              <a:buNone/>
              <a:defRPr sz="2000" kern="1200">
                <a:solidFill>
                  <a:schemeClr val="tx1"/>
                </a:solidFill>
                <a:latin typeface="Roboto Light"/>
                <a:ea typeface="+mn-ea"/>
                <a:cs typeface="Roboto Light"/>
              </a:defRPr>
            </a:lvl4pPr>
            <a:lvl5pPr marL="1828800" indent="0" algn="l" defTabSz="457200" rtl="0" eaLnBrk="1" latinLnBrk="0" hangingPunct="1">
              <a:spcBef>
                <a:spcPct val="20000"/>
              </a:spcBef>
              <a:buFont typeface="Arial"/>
              <a:buNone/>
              <a:defRPr sz="2000" kern="1200">
                <a:solidFill>
                  <a:schemeClr val="tx1"/>
                </a:solidFill>
                <a:latin typeface="Roboto Light"/>
                <a:ea typeface="+mn-ea"/>
                <a:cs typeface="Roboto Light"/>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2000" kern="1200">
                <a:solidFill>
                  <a:schemeClr val="tx1"/>
                </a:solidFill>
                <a:latin typeface="+mn-lt"/>
                <a:ea typeface="+mn-ea"/>
                <a:cs typeface="+mn-cs"/>
              </a:defRPr>
            </a:lvl9pPr>
          </a:lstStyle>
          <a:p>
            <a:pPr marL="285750" indent="-285750">
              <a:lnSpc>
                <a:spcPct val="95000"/>
              </a:lnSpc>
              <a:spcBef>
                <a:spcPts val="1200"/>
              </a:spcBef>
              <a:buSzPts val="1700"/>
              <a:buFont typeface="Arial" panose="020B0604020202020204" pitchFamily="34" charset="0"/>
              <a:buChar char="•"/>
              <a:defRPr/>
            </a:pPr>
            <a:r>
              <a:rPr lang="en-US" sz="1200" dirty="0">
                <a:solidFill>
                  <a:schemeClr val="accent1"/>
                </a:solidFill>
              </a:rPr>
              <a:t>Utilizado en lugar de una “hoja manual de puntuación”</a:t>
            </a:r>
          </a:p>
          <a:p>
            <a:pPr marL="285750" indent="-285750">
              <a:lnSpc>
                <a:spcPct val="95000"/>
              </a:lnSpc>
              <a:spcBef>
                <a:spcPts val="1200"/>
              </a:spcBef>
              <a:buSzPts val="1700"/>
              <a:buFont typeface="Arial" panose="020B0604020202020204" pitchFamily="34" charset="0"/>
              <a:buChar char="•"/>
              <a:defRPr/>
            </a:pPr>
            <a:r>
              <a:rPr lang="en-US" sz="1200" dirty="0">
                <a:solidFill>
                  <a:schemeClr val="accent1"/>
                </a:solidFill>
              </a:rPr>
              <a:t>Valiosa herramienta de gestión de riesgos</a:t>
            </a:r>
          </a:p>
          <a:p>
            <a:pPr marL="285750" indent="-285750">
              <a:lnSpc>
                <a:spcPct val="95000"/>
              </a:lnSpc>
              <a:spcBef>
                <a:spcPts val="1200"/>
              </a:spcBef>
              <a:buSzPts val="1700"/>
              <a:buFont typeface="Arial" panose="020B0604020202020204" pitchFamily="34" charset="0"/>
              <a:buChar char="•"/>
              <a:defRPr/>
            </a:pPr>
            <a:r>
              <a:rPr lang="en-US" sz="1200" dirty="0">
                <a:solidFill>
                  <a:schemeClr val="accent1"/>
                </a:solidFill>
              </a:rPr>
              <a:t>Muchos modelos diferentes, con muchas escalas diferentes disponibles de muchas fuentes diferentes</a:t>
            </a:r>
          </a:p>
          <a:p>
            <a:pPr marL="285750" indent="-285750">
              <a:lnSpc>
                <a:spcPct val="95000"/>
              </a:lnSpc>
              <a:spcBef>
                <a:spcPts val="1200"/>
              </a:spcBef>
              <a:buSzPts val="1700"/>
              <a:buFont typeface="Arial" panose="020B0604020202020204" pitchFamily="34" charset="0"/>
              <a:buChar char="•"/>
              <a:defRPr/>
            </a:pPr>
            <a:r>
              <a:rPr lang="en-US" sz="1200" dirty="0">
                <a:solidFill>
                  <a:schemeClr val="accent1"/>
                </a:solidFill>
              </a:rPr>
              <a:t>Las compañías de </a:t>
            </a:r>
            <a:r>
              <a:rPr lang="en-US" sz="1200" dirty="0" err="1">
                <a:solidFill>
                  <a:schemeClr val="accent1"/>
                </a:solidFill>
              </a:rPr>
              <a:t>informes</a:t>
            </a:r>
            <a:r>
              <a:rPr lang="en-US" sz="1200" dirty="0">
                <a:solidFill>
                  <a:schemeClr val="accent1"/>
                </a:solidFill>
              </a:rPr>
              <a:t> de crédito a menudo “aplican” el modelo seleccionado por el acreedor al entregar el informe de crédito; Sin embargo el modelo de calificación de crédito, o fórmula es propieded del diseñador</a:t>
            </a:r>
          </a:p>
          <a:p>
            <a:pPr>
              <a:defRPr/>
            </a:pPr>
            <a:endParaRPr lang="en-US" altLang="en-US" sz="1200" dirty="0">
              <a:solidFill>
                <a:schemeClr val="accent1"/>
              </a:solidFill>
            </a:endParaRPr>
          </a:p>
        </p:txBody>
      </p:sp>
      <p:sp>
        <p:nvSpPr>
          <p:cNvPr id="7" name="Text Placeholder 3">
            <a:extLst>
              <a:ext uri="{FF2B5EF4-FFF2-40B4-BE49-F238E27FC236}">
                <a16:creationId xmlns:a16="http://schemas.microsoft.com/office/drawing/2014/main" id="{2F9051EA-2944-BC4A-B130-1B5917103120}"/>
              </a:ext>
            </a:extLst>
          </p:cNvPr>
          <p:cNvSpPr txBox="1">
            <a:spLocks/>
          </p:cNvSpPr>
          <p:nvPr/>
        </p:nvSpPr>
        <p:spPr>
          <a:xfrm>
            <a:off x="457200" y="809897"/>
            <a:ext cx="3388263" cy="944721"/>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3200" kern="1200">
                <a:solidFill>
                  <a:srgbClr val="A31F74"/>
                </a:solidFill>
                <a:latin typeface="Roboto Light"/>
                <a:ea typeface="+mn-ea"/>
                <a:cs typeface="Roboto Light"/>
              </a:defRPr>
            </a:lvl1pPr>
            <a:lvl2pPr marL="457200" indent="0" algn="l" defTabSz="457200" rtl="0" eaLnBrk="1" latinLnBrk="0" hangingPunct="1">
              <a:spcBef>
                <a:spcPct val="20000"/>
              </a:spcBef>
              <a:buFont typeface="Arial"/>
              <a:buNone/>
              <a:defRPr sz="2800" kern="1200">
                <a:solidFill>
                  <a:srgbClr val="A31F74"/>
                </a:solidFill>
                <a:latin typeface="Roboto Regular"/>
                <a:ea typeface="+mn-ea"/>
                <a:cs typeface="Roboto Regular"/>
              </a:defRPr>
            </a:lvl2pPr>
            <a:lvl3pPr marL="914400" indent="0" algn="l" defTabSz="457200" rtl="0" eaLnBrk="1" latinLnBrk="0" hangingPunct="1">
              <a:spcBef>
                <a:spcPct val="20000"/>
              </a:spcBef>
              <a:buFont typeface="Arial"/>
              <a:buNone/>
              <a:defRPr sz="2400" kern="1200">
                <a:solidFill>
                  <a:srgbClr val="A31F74"/>
                </a:solidFill>
                <a:latin typeface="Roboto Regular"/>
                <a:ea typeface="+mn-ea"/>
                <a:cs typeface="Roboto Regular"/>
              </a:defRPr>
            </a:lvl3pPr>
            <a:lvl4pPr marL="1371600" indent="0" algn="l" defTabSz="457200" rtl="0" eaLnBrk="1" latinLnBrk="0" hangingPunct="1">
              <a:spcBef>
                <a:spcPct val="20000"/>
              </a:spcBef>
              <a:buFont typeface="Arial"/>
              <a:buNone/>
              <a:defRPr sz="2000" kern="1200">
                <a:solidFill>
                  <a:schemeClr val="tx1"/>
                </a:solidFill>
                <a:latin typeface="Roboto Regular"/>
                <a:ea typeface="+mn-ea"/>
                <a:cs typeface="Roboto Regular"/>
              </a:defRPr>
            </a:lvl4pPr>
            <a:lvl5pPr marL="1828800" indent="0" algn="l" defTabSz="457200" rtl="0" eaLnBrk="1" latinLnBrk="0" hangingPunct="1">
              <a:spcBef>
                <a:spcPct val="20000"/>
              </a:spcBef>
              <a:buFont typeface="Arial"/>
              <a:buNone/>
              <a:defRPr sz="2000" kern="1200">
                <a:solidFill>
                  <a:schemeClr val="tx1"/>
                </a:solidFill>
                <a:latin typeface="Roboto Regular"/>
                <a:ea typeface="+mn-ea"/>
                <a:cs typeface="Roboto Regular"/>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2000" kern="1200">
                <a:solidFill>
                  <a:schemeClr val="tx1"/>
                </a:solidFill>
                <a:latin typeface="+mn-lt"/>
                <a:ea typeface="+mn-ea"/>
                <a:cs typeface="+mn-cs"/>
              </a:defRPr>
            </a:lvl9pPr>
          </a:lstStyle>
          <a:p>
            <a:pPr>
              <a:spcBef>
                <a:spcPts val="1800"/>
              </a:spcBef>
              <a:defRPr/>
            </a:pPr>
            <a:r>
              <a:rPr lang="en-US" altLang="en-US" sz="1800" dirty="0"/>
              <a:t>¿Qué es una puntaje de crédito?</a:t>
            </a:r>
            <a:endParaRPr lang="en-US" sz="1200" dirty="0"/>
          </a:p>
        </p:txBody>
      </p:sp>
      <p:pic>
        <p:nvPicPr>
          <p:cNvPr id="3" name="Picture Placeholder 2" descr="iStock-1057767656.jpg"/>
          <p:cNvPicPr>
            <a:picLocks noGrp="1" noChangeAspect="1"/>
          </p:cNvPicPr>
          <p:nvPr>
            <p:ph type="pic" idx="1"/>
          </p:nvPr>
        </p:nvPicPr>
        <p:blipFill>
          <a:blip r:embed="rId3">
            <a:extLst>
              <a:ext uri="{28A0092B-C50C-407E-A947-70E740481C1C}">
                <a14:useLocalDpi xmlns:a14="http://schemas.microsoft.com/office/drawing/2010/main" val="0"/>
              </a:ext>
            </a:extLst>
          </a:blip>
          <a:srcRect l="28447" r="28447"/>
          <a:stretch>
            <a:fillRect/>
          </a:stretch>
        </p:blipFill>
        <p:spPr/>
      </p:pic>
    </p:spTree>
    <p:extLst>
      <p:ext uri="{BB962C8B-B14F-4D97-AF65-F5344CB8AC3E}">
        <p14:creationId xmlns:p14="http://schemas.microsoft.com/office/powerpoint/2010/main" val="4190192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p:cNvSpPr>
            <a:spLocks noGrp="1"/>
          </p:cNvSpPr>
          <p:nvPr>
            <p:ph type="sldNum" sz="quarter" idx="4294967295"/>
          </p:nvPr>
        </p:nvSpPr>
        <p:spPr>
          <a:xfrm>
            <a:off x="457201" y="4749384"/>
            <a:ext cx="512986" cy="273844"/>
          </a:xfrm>
          <a:prstGeom prst="rect">
            <a:avLst/>
          </a:prstGeom>
        </p:spPr>
        <p:txBody>
          <a:bodyPr vert="horz" lIns="91440" tIns="45720" rIns="91440" bIns="45720" rtlCol="0" anchor="ctr"/>
          <a:lstStyle>
            <a:lvl1pPr algn="l">
              <a:defRPr sz="800" b="0" i="0">
                <a:solidFill>
                  <a:schemeClr val="tx1">
                    <a:tint val="75000"/>
                  </a:schemeClr>
                </a:solidFill>
                <a:latin typeface="Roboto Medium"/>
                <a:cs typeface="Roboto Medium"/>
              </a:defRPr>
            </a:lvl1pPr>
          </a:lstStyle>
          <a:p>
            <a:fld id="{7609BC2F-FD2F-F642-8F66-E70BC61EECD6}" type="slidenum">
              <a:rPr lang="en-US" smtClean="0"/>
              <a:pPr/>
              <a:t>26</a:t>
            </a:fld>
            <a:endParaRPr lang="en-US" dirty="0"/>
          </a:p>
        </p:txBody>
      </p:sp>
      <p:sp>
        <p:nvSpPr>
          <p:cNvPr id="14" name="Content Placeholder 1">
            <a:extLst>
              <a:ext uri="{FF2B5EF4-FFF2-40B4-BE49-F238E27FC236}">
                <a16:creationId xmlns:a16="http://schemas.microsoft.com/office/drawing/2014/main" id="{71AFBBB2-20CA-4A42-9253-8DF39B7D2754}"/>
              </a:ext>
            </a:extLst>
          </p:cNvPr>
          <p:cNvSpPr txBox="1">
            <a:spLocks/>
          </p:cNvSpPr>
          <p:nvPr/>
        </p:nvSpPr>
        <p:spPr>
          <a:xfrm>
            <a:off x="457201" y="1588658"/>
            <a:ext cx="3722914" cy="2567706"/>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3200" kern="1200">
                <a:solidFill>
                  <a:srgbClr val="A31F74"/>
                </a:solidFill>
                <a:latin typeface="Roboto Light"/>
                <a:ea typeface="+mn-ea"/>
                <a:cs typeface="Roboto Light"/>
              </a:defRPr>
            </a:lvl1pPr>
            <a:lvl2pPr marL="457200" indent="0" algn="l" defTabSz="457200" rtl="0" eaLnBrk="1" latinLnBrk="0" hangingPunct="1">
              <a:spcBef>
                <a:spcPct val="20000"/>
              </a:spcBef>
              <a:buFont typeface="Arial"/>
              <a:buNone/>
              <a:defRPr sz="2800" kern="1200">
                <a:solidFill>
                  <a:srgbClr val="A31F74"/>
                </a:solidFill>
                <a:latin typeface="Roboto Regular"/>
                <a:ea typeface="+mn-ea"/>
                <a:cs typeface="Roboto Regular"/>
              </a:defRPr>
            </a:lvl2pPr>
            <a:lvl3pPr marL="914400" indent="0" algn="l" defTabSz="457200" rtl="0" eaLnBrk="1" latinLnBrk="0" hangingPunct="1">
              <a:spcBef>
                <a:spcPct val="20000"/>
              </a:spcBef>
              <a:buFont typeface="Arial"/>
              <a:buNone/>
              <a:defRPr sz="2400" kern="1200">
                <a:solidFill>
                  <a:srgbClr val="A31F74"/>
                </a:solidFill>
                <a:latin typeface="Roboto Regular"/>
                <a:ea typeface="+mn-ea"/>
                <a:cs typeface="Roboto Regular"/>
              </a:defRPr>
            </a:lvl3pPr>
            <a:lvl4pPr marL="1371600" indent="0" algn="l" defTabSz="457200" rtl="0" eaLnBrk="1" latinLnBrk="0" hangingPunct="1">
              <a:spcBef>
                <a:spcPct val="20000"/>
              </a:spcBef>
              <a:buFont typeface="Arial"/>
              <a:buNone/>
              <a:defRPr sz="2000" kern="1200">
                <a:solidFill>
                  <a:schemeClr val="tx1"/>
                </a:solidFill>
                <a:latin typeface="Roboto Light"/>
                <a:ea typeface="+mn-ea"/>
                <a:cs typeface="Roboto Light"/>
              </a:defRPr>
            </a:lvl4pPr>
            <a:lvl5pPr marL="1828800" indent="0" algn="l" defTabSz="457200" rtl="0" eaLnBrk="1" latinLnBrk="0" hangingPunct="1">
              <a:spcBef>
                <a:spcPct val="20000"/>
              </a:spcBef>
              <a:buFont typeface="Arial"/>
              <a:buNone/>
              <a:defRPr sz="2000" kern="1200">
                <a:solidFill>
                  <a:schemeClr val="tx1"/>
                </a:solidFill>
                <a:latin typeface="Roboto Light"/>
                <a:ea typeface="+mn-ea"/>
                <a:cs typeface="Roboto Light"/>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2000" kern="1200">
                <a:solidFill>
                  <a:schemeClr val="tx1"/>
                </a:solidFill>
                <a:latin typeface="+mn-lt"/>
                <a:ea typeface="+mn-ea"/>
                <a:cs typeface="+mn-cs"/>
              </a:defRPr>
            </a:lvl9pPr>
          </a:lstStyle>
          <a:p>
            <a:pPr marL="285750" indent="-285750">
              <a:lnSpc>
                <a:spcPct val="95000"/>
              </a:lnSpc>
              <a:spcBef>
                <a:spcPts val="1200"/>
              </a:spcBef>
              <a:buSzPts val="1700"/>
              <a:buFont typeface="Arial" panose="020B0604020202020204" pitchFamily="34" charset="0"/>
              <a:buChar char="•"/>
              <a:defRPr/>
            </a:pPr>
            <a:r>
              <a:rPr lang="en-US" sz="1200" dirty="0">
                <a:solidFill>
                  <a:schemeClr val="accent1"/>
                </a:solidFill>
              </a:rPr>
              <a:t>Generado cuando se calcula una puntuación de riesgo</a:t>
            </a:r>
          </a:p>
          <a:p>
            <a:pPr marL="285750" indent="-285750">
              <a:lnSpc>
                <a:spcPct val="95000"/>
              </a:lnSpc>
              <a:spcBef>
                <a:spcPts val="1200"/>
              </a:spcBef>
              <a:buSzPts val="1700"/>
              <a:buFont typeface="Arial" panose="020B0604020202020204" pitchFamily="34" charset="0"/>
              <a:buChar char="•"/>
              <a:defRPr/>
            </a:pPr>
            <a:r>
              <a:rPr lang="en-US" sz="1200" dirty="0">
                <a:solidFill>
                  <a:schemeClr val="accent1"/>
                </a:solidFill>
              </a:rPr>
              <a:t>Dígale al consumidor qué abordar en su historial de credito para ser más solvente</a:t>
            </a:r>
          </a:p>
          <a:p>
            <a:pPr marL="285750" indent="-285750">
              <a:lnSpc>
                <a:spcPct val="95000"/>
              </a:lnSpc>
              <a:spcBef>
                <a:spcPts val="1200"/>
              </a:spcBef>
              <a:buSzPts val="1700"/>
              <a:buFont typeface="Arial" panose="020B0604020202020204" pitchFamily="34" charset="0"/>
              <a:buChar char="•"/>
              <a:defRPr/>
            </a:pPr>
            <a:r>
              <a:rPr lang="en-US" sz="1200" dirty="0">
                <a:solidFill>
                  <a:schemeClr val="accent1"/>
                </a:solidFill>
              </a:rPr>
              <a:t>Son en gran medida consistentes de modelo a modelo</a:t>
            </a:r>
          </a:p>
          <a:p>
            <a:pPr marL="285750" indent="-285750">
              <a:lnSpc>
                <a:spcPct val="95000"/>
              </a:lnSpc>
              <a:spcBef>
                <a:spcPts val="1200"/>
              </a:spcBef>
              <a:buSzPts val="1700"/>
              <a:buFont typeface="Arial" panose="020B0604020202020204" pitchFamily="34" charset="0"/>
              <a:buChar char="•"/>
              <a:defRPr/>
            </a:pPr>
            <a:r>
              <a:rPr lang="en-US" sz="1200" dirty="0">
                <a:solidFill>
                  <a:schemeClr val="accent1"/>
                </a:solidFill>
              </a:rPr>
              <a:t>Generalmente se incluyen en o se describen en un aviso de acción adversa</a:t>
            </a:r>
          </a:p>
          <a:p>
            <a:pPr marL="285750" indent="-285750">
              <a:lnSpc>
                <a:spcPct val="95000"/>
              </a:lnSpc>
              <a:spcBef>
                <a:spcPts val="1200"/>
              </a:spcBef>
              <a:buSzPts val="1700"/>
              <a:buFont typeface="Arial" panose="020B0604020202020204" pitchFamily="34" charset="0"/>
              <a:buChar char="•"/>
              <a:defRPr/>
            </a:pPr>
            <a:r>
              <a:rPr lang="en-US" sz="1200" dirty="0">
                <a:solidFill>
                  <a:schemeClr val="accent1"/>
                </a:solidFill>
              </a:rPr>
              <a:t>Experian proporciona factores de riesgo a los consumidores con la puntuaciones que proporciona a través de sus servicios directos al consumidor</a:t>
            </a:r>
            <a:endParaRPr lang="en-US" altLang="en-US" sz="1200" dirty="0">
              <a:solidFill>
                <a:schemeClr val="accent1"/>
              </a:solidFill>
            </a:endParaRPr>
          </a:p>
        </p:txBody>
      </p:sp>
      <p:sp>
        <p:nvSpPr>
          <p:cNvPr id="7" name="Text Placeholder 3">
            <a:extLst>
              <a:ext uri="{FF2B5EF4-FFF2-40B4-BE49-F238E27FC236}">
                <a16:creationId xmlns:a16="http://schemas.microsoft.com/office/drawing/2014/main" id="{2F9051EA-2944-BC4A-B130-1B5917103120}"/>
              </a:ext>
            </a:extLst>
          </p:cNvPr>
          <p:cNvSpPr txBox="1">
            <a:spLocks/>
          </p:cNvSpPr>
          <p:nvPr/>
        </p:nvSpPr>
        <p:spPr>
          <a:xfrm>
            <a:off x="457200" y="809897"/>
            <a:ext cx="3388263" cy="944721"/>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3200" kern="1200">
                <a:solidFill>
                  <a:srgbClr val="A31F74"/>
                </a:solidFill>
                <a:latin typeface="Roboto Light"/>
                <a:ea typeface="+mn-ea"/>
                <a:cs typeface="Roboto Light"/>
              </a:defRPr>
            </a:lvl1pPr>
            <a:lvl2pPr marL="457200" indent="0" algn="l" defTabSz="457200" rtl="0" eaLnBrk="1" latinLnBrk="0" hangingPunct="1">
              <a:spcBef>
                <a:spcPct val="20000"/>
              </a:spcBef>
              <a:buFont typeface="Arial"/>
              <a:buNone/>
              <a:defRPr sz="2800" kern="1200">
                <a:solidFill>
                  <a:srgbClr val="A31F74"/>
                </a:solidFill>
                <a:latin typeface="Roboto Regular"/>
                <a:ea typeface="+mn-ea"/>
                <a:cs typeface="Roboto Regular"/>
              </a:defRPr>
            </a:lvl2pPr>
            <a:lvl3pPr marL="914400" indent="0" algn="l" defTabSz="457200" rtl="0" eaLnBrk="1" latinLnBrk="0" hangingPunct="1">
              <a:spcBef>
                <a:spcPct val="20000"/>
              </a:spcBef>
              <a:buFont typeface="Arial"/>
              <a:buNone/>
              <a:defRPr sz="2400" kern="1200">
                <a:solidFill>
                  <a:srgbClr val="A31F74"/>
                </a:solidFill>
                <a:latin typeface="Roboto Regular"/>
                <a:ea typeface="+mn-ea"/>
                <a:cs typeface="Roboto Regular"/>
              </a:defRPr>
            </a:lvl3pPr>
            <a:lvl4pPr marL="1371600" indent="0" algn="l" defTabSz="457200" rtl="0" eaLnBrk="1" latinLnBrk="0" hangingPunct="1">
              <a:spcBef>
                <a:spcPct val="20000"/>
              </a:spcBef>
              <a:buFont typeface="Arial"/>
              <a:buNone/>
              <a:defRPr sz="2000" kern="1200">
                <a:solidFill>
                  <a:schemeClr val="tx1"/>
                </a:solidFill>
                <a:latin typeface="Roboto Regular"/>
                <a:ea typeface="+mn-ea"/>
                <a:cs typeface="Roboto Regular"/>
              </a:defRPr>
            </a:lvl4pPr>
            <a:lvl5pPr marL="1828800" indent="0" algn="l" defTabSz="457200" rtl="0" eaLnBrk="1" latinLnBrk="0" hangingPunct="1">
              <a:spcBef>
                <a:spcPct val="20000"/>
              </a:spcBef>
              <a:buFont typeface="Arial"/>
              <a:buNone/>
              <a:defRPr sz="2000" kern="1200">
                <a:solidFill>
                  <a:schemeClr val="tx1"/>
                </a:solidFill>
                <a:latin typeface="Roboto Regular"/>
                <a:ea typeface="+mn-ea"/>
                <a:cs typeface="Roboto Regular"/>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2000" kern="1200">
                <a:solidFill>
                  <a:schemeClr val="tx1"/>
                </a:solidFill>
                <a:latin typeface="+mn-lt"/>
                <a:ea typeface="+mn-ea"/>
                <a:cs typeface="+mn-cs"/>
              </a:defRPr>
            </a:lvl9pPr>
          </a:lstStyle>
          <a:p>
            <a:pPr>
              <a:spcBef>
                <a:spcPts val="1800"/>
              </a:spcBef>
              <a:defRPr/>
            </a:pPr>
            <a:r>
              <a:rPr lang="en-US" altLang="en-US" sz="1800" dirty="0"/>
              <a:t>Los factores de riesgo son la clave</a:t>
            </a:r>
            <a:endParaRPr lang="en-US" sz="1200" dirty="0"/>
          </a:p>
        </p:txBody>
      </p:sp>
      <p:pic>
        <p:nvPicPr>
          <p:cNvPr id="3" name="Picture Placeholder 2" descr="iStock-1064805686.jpg"/>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38870" r="18024"/>
          <a:stretch/>
        </p:blipFill>
        <p:spPr/>
      </p:pic>
    </p:spTree>
    <p:extLst>
      <p:ext uri="{BB962C8B-B14F-4D97-AF65-F5344CB8AC3E}">
        <p14:creationId xmlns:p14="http://schemas.microsoft.com/office/powerpoint/2010/main" val="12632953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p:cNvSpPr>
            <a:spLocks noGrp="1"/>
          </p:cNvSpPr>
          <p:nvPr>
            <p:ph type="sldNum" sz="quarter" idx="12"/>
          </p:nvPr>
        </p:nvSpPr>
        <p:spPr>
          <a:xfrm>
            <a:off x="457200" y="4749384"/>
            <a:ext cx="512986" cy="273844"/>
          </a:xfrm>
          <a:prstGeom prst="rect">
            <a:avLst/>
          </a:prstGeom>
        </p:spPr>
        <p:txBody>
          <a:bodyPr vert="horz" lIns="91440" tIns="45720" rIns="91440" bIns="45720" rtlCol="0" anchor="ctr"/>
          <a:lstStyle>
            <a:lvl1pPr algn="l">
              <a:defRPr sz="800" b="0" i="0">
                <a:solidFill>
                  <a:schemeClr val="tx1">
                    <a:tint val="75000"/>
                  </a:schemeClr>
                </a:solidFill>
                <a:latin typeface="Roboto Medium"/>
                <a:cs typeface="Roboto Medium"/>
              </a:defRPr>
            </a:lvl1pPr>
          </a:lstStyle>
          <a:p>
            <a:fld id="{7609BC2F-FD2F-F642-8F66-E70BC61EECD6}" type="slidenum">
              <a:rPr lang="en-US" smtClean="0"/>
              <a:pPr/>
              <a:t>27</a:t>
            </a:fld>
            <a:endParaRPr lang="en-US" dirty="0"/>
          </a:p>
        </p:txBody>
      </p:sp>
      <p:sp>
        <p:nvSpPr>
          <p:cNvPr id="15" name="Text Placeholder 3">
            <a:extLst>
              <a:ext uri="{FF2B5EF4-FFF2-40B4-BE49-F238E27FC236}">
                <a16:creationId xmlns:a16="http://schemas.microsoft.com/office/drawing/2014/main" id="{B5622384-D269-824E-92DF-DFC822046152}"/>
              </a:ext>
            </a:extLst>
          </p:cNvPr>
          <p:cNvSpPr txBox="1">
            <a:spLocks/>
          </p:cNvSpPr>
          <p:nvPr/>
        </p:nvSpPr>
        <p:spPr>
          <a:xfrm>
            <a:off x="457200" y="605722"/>
            <a:ext cx="4530436" cy="944721"/>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3200" kern="1200">
                <a:solidFill>
                  <a:srgbClr val="A31F74"/>
                </a:solidFill>
                <a:latin typeface="Roboto Light"/>
                <a:ea typeface="+mn-ea"/>
                <a:cs typeface="Roboto Light"/>
              </a:defRPr>
            </a:lvl1pPr>
            <a:lvl2pPr marL="457200" indent="0" algn="l" defTabSz="457200" rtl="0" eaLnBrk="1" latinLnBrk="0" hangingPunct="1">
              <a:spcBef>
                <a:spcPct val="20000"/>
              </a:spcBef>
              <a:buFont typeface="Arial"/>
              <a:buNone/>
              <a:defRPr sz="2800" kern="1200">
                <a:solidFill>
                  <a:srgbClr val="A31F74"/>
                </a:solidFill>
                <a:latin typeface="Roboto Regular"/>
                <a:ea typeface="+mn-ea"/>
                <a:cs typeface="Roboto Regular"/>
              </a:defRPr>
            </a:lvl2pPr>
            <a:lvl3pPr marL="914400" indent="0" algn="l" defTabSz="457200" rtl="0" eaLnBrk="1" latinLnBrk="0" hangingPunct="1">
              <a:spcBef>
                <a:spcPct val="20000"/>
              </a:spcBef>
              <a:buFont typeface="Arial"/>
              <a:buNone/>
              <a:defRPr sz="2400" kern="1200">
                <a:solidFill>
                  <a:srgbClr val="A31F74"/>
                </a:solidFill>
                <a:latin typeface="Roboto Regular"/>
                <a:ea typeface="+mn-ea"/>
                <a:cs typeface="Roboto Regular"/>
              </a:defRPr>
            </a:lvl3pPr>
            <a:lvl4pPr marL="1371600" indent="0" algn="l" defTabSz="457200" rtl="0" eaLnBrk="1" latinLnBrk="0" hangingPunct="1">
              <a:spcBef>
                <a:spcPct val="20000"/>
              </a:spcBef>
              <a:buFont typeface="Arial"/>
              <a:buNone/>
              <a:defRPr sz="2000" kern="1200">
                <a:solidFill>
                  <a:schemeClr val="tx1"/>
                </a:solidFill>
                <a:latin typeface="Roboto Regular"/>
                <a:ea typeface="+mn-ea"/>
                <a:cs typeface="Roboto Regular"/>
              </a:defRPr>
            </a:lvl4pPr>
            <a:lvl5pPr marL="1828800" indent="0" algn="l" defTabSz="457200" rtl="0" eaLnBrk="1" latinLnBrk="0" hangingPunct="1">
              <a:spcBef>
                <a:spcPct val="20000"/>
              </a:spcBef>
              <a:buFont typeface="Arial"/>
              <a:buNone/>
              <a:defRPr sz="2000" kern="1200">
                <a:solidFill>
                  <a:schemeClr val="tx1"/>
                </a:solidFill>
                <a:latin typeface="Roboto Regular"/>
                <a:ea typeface="+mn-ea"/>
                <a:cs typeface="Roboto Regular"/>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2000" kern="1200">
                <a:solidFill>
                  <a:schemeClr val="tx1"/>
                </a:solidFill>
                <a:latin typeface="+mn-lt"/>
                <a:ea typeface="+mn-ea"/>
                <a:cs typeface="+mn-cs"/>
              </a:defRPr>
            </a:lvl9pPr>
          </a:lstStyle>
          <a:p>
            <a:pPr>
              <a:spcBef>
                <a:spcPts val="1800"/>
              </a:spcBef>
              <a:defRPr/>
            </a:pPr>
            <a:r>
              <a:rPr lang="en-US" altLang="en-US" sz="1800" dirty="0"/>
              <a:t>VantageScore® 3.0</a:t>
            </a:r>
            <a:br>
              <a:rPr lang="en-US" altLang="en-US" sz="1800" dirty="0"/>
            </a:br>
            <a:r>
              <a:rPr lang="en-US" altLang="en-US" sz="1800" dirty="0"/>
              <a:t>Contribuciones de las características</a:t>
            </a:r>
            <a:endParaRPr lang="en-US" sz="1800" dirty="0"/>
          </a:p>
        </p:txBody>
      </p:sp>
      <p:graphicFrame>
        <p:nvGraphicFramePr>
          <p:cNvPr id="2" name="Content Placeholder 6">
            <a:extLst>
              <a:ext uri="{FF2B5EF4-FFF2-40B4-BE49-F238E27FC236}">
                <a16:creationId xmlns:a16="http://schemas.microsoft.com/office/drawing/2014/main" id="{D04DF1D1-E353-48F0-A0BA-902A08F99A25}"/>
              </a:ext>
            </a:extLst>
          </p:cNvPr>
          <p:cNvGraphicFramePr>
            <a:graphicFrameLocks/>
          </p:cNvGraphicFramePr>
          <p:nvPr>
            <p:extLst>
              <p:ext uri="{D42A27DB-BD31-4B8C-83A1-F6EECF244321}">
                <p14:modId xmlns:p14="http://schemas.microsoft.com/office/powerpoint/2010/main" val="1141306001"/>
              </p:ext>
            </p:extLst>
          </p:nvPr>
        </p:nvGraphicFramePr>
        <p:xfrm>
          <a:off x="1173386" y="1538210"/>
          <a:ext cx="5650104" cy="33000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433346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p:cNvSpPr>
            <a:spLocks noGrp="1"/>
          </p:cNvSpPr>
          <p:nvPr>
            <p:ph type="sldNum" sz="quarter" idx="4294967295"/>
          </p:nvPr>
        </p:nvSpPr>
        <p:spPr>
          <a:xfrm>
            <a:off x="457201" y="4749384"/>
            <a:ext cx="512986" cy="273844"/>
          </a:xfrm>
          <a:prstGeom prst="rect">
            <a:avLst/>
          </a:prstGeom>
        </p:spPr>
        <p:txBody>
          <a:bodyPr vert="horz" lIns="91440" tIns="45720" rIns="91440" bIns="45720" rtlCol="0" anchor="ctr"/>
          <a:lstStyle>
            <a:lvl1pPr algn="l">
              <a:defRPr sz="800" b="0" i="0">
                <a:solidFill>
                  <a:schemeClr val="tx1">
                    <a:tint val="75000"/>
                  </a:schemeClr>
                </a:solidFill>
                <a:latin typeface="Roboto Medium"/>
                <a:cs typeface="Roboto Medium"/>
              </a:defRPr>
            </a:lvl1pPr>
          </a:lstStyle>
          <a:p>
            <a:fld id="{7609BC2F-FD2F-F642-8F66-E70BC61EECD6}" type="slidenum">
              <a:rPr lang="en-US" smtClean="0"/>
              <a:pPr/>
              <a:t>28</a:t>
            </a:fld>
            <a:endParaRPr lang="en-US" dirty="0"/>
          </a:p>
        </p:txBody>
      </p:sp>
      <p:sp>
        <p:nvSpPr>
          <p:cNvPr id="14" name="Content Placeholder 1">
            <a:extLst>
              <a:ext uri="{FF2B5EF4-FFF2-40B4-BE49-F238E27FC236}">
                <a16:creationId xmlns:a16="http://schemas.microsoft.com/office/drawing/2014/main" id="{71AFBBB2-20CA-4A42-9253-8DF39B7D2754}"/>
              </a:ext>
            </a:extLst>
          </p:cNvPr>
          <p:cNvSpPr txBox="1">
            <a:spLocks/>
          </p:cNvSpPr>
          <p:nvPr/>
        </p:nvSpPr>
        <p:spPr>
          <a:xfrm>
            <a:off x="457200" y="1588658"/>
            <a:ext cx="4201885" cy="2567706"/>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3200" kern="1200">
                <a:solidFill>
                  <a:srgbClr val="A31F74"/>
                </a:solidFill>
                <a:latin typeface="Roboto Light"/>
                <a:ea typeface="+mn-ea"/>
                <a:cs typeface="Roboto Light"/>
              </a:defRPr>
            </a:lvl1pPr>
            <a:lvl2pPr marL="457200" indent="0" algn="l" defTabSz="457200" rtl="0" eaLnBrk="1" latinLnBrk="0" hangingPunct="1">
              <a:spcBef>
                <a:spcPct val="20000"/>
              </a:spcBef>
              <a:buFont typeface="Arial"/>
              <a:buNone/>
              <a:defRPr sz="2800" kern="1200">
                <a:solidFill>
                  <a:srgbClr val="A31F74"/>
                </a:solidFill>
                <a:latin typeface="Roboto Regular"/>
                <a:ea typeface="+mn-ea"/>
                <a:cs typeface="Roboto Regular"/>
              </a:defRPr>
            </a:lvl2pPr>
            <a:lvl3pPr marL="914400" indent="0" algn="l" defTabSz="457200" rtl="0" eaLnBrk="1" latinLnBrk="0" hangingPunct="1">
              <a:spcBef>
                <a:spcPct val="20000"/>
              </a:spcBef>
              <a:buFont typeface="Arial"/>
              <a:buNone/>
              <a:defRPr sz="2400" kern="1200">
                <a:solidFill>
                  <a:srgbClr val="A31F74"/>
                </a:solidFill>
                <a:latin typeface="Roboto Regular"/>
                <a:ea typeface="+mn-ea"/>
                <a:cs typeface="Roboto Regular"/>
              </a:defRPr>
            </a:lvl3pPr>
            <a:lvl4pPr marL="1371600" indent="0" algn="l" defTabSz="457200" rtl="0" eaLnBrk="1" latinLnBrk="0" hangingPunct="1">
              <a:spcBef>
                <a:spcPct val="20000"/>
              </a:spcBef>
              <a:buFont typeface="Arial"/>
              <a:buNone/>
              <a:defRPr sz="2000" kern="1200">
                <a:solidFill>
                  <a:schemeClr val="tx1"/>
                </a:solidFill>
                <a:latin typeface="Roboto Light"/>
                <a:ea typeface="+mn-ea"/>
                <a:cs typeface="Roboto Light"/>
              </a:defRPr>
            </a:lvl4pPr>
            <a:lvl5pPr marL="1828800" indent="0" algn="l" defTabSz="457200" rtl="0" eaLnBrk="1" latinLnBrk="0" hangingPunct="1">
              <a:spcBef>
                <a:spcPct val="20000"/>
              </a:spcBef>
              <a:buFont typeface="Arial"/>
              <a:buNone/>
              <a:defRPr sz="2000" kern="1200">
                <a:solidFill>
                  <a:schemeClr val="tx1"/>
                </a:solidFill>
                <a:latin typeface="Roboto Light"/>
                <a:ea typeface="+mn-ea"/>
                <a:cs typeface="Roboto Light"/>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2000" kern="1200">
                <a:solidFill>
                  <a:schemeClr val="tx1"/>
                </a:solidFill>
                <a:latin typeface="+mn-lt"/>
                <a:ea typeface="+mn-ea"/>
                <a:cs typeface="+mn-cs"/>
              </a:defRPr>
            </a:lvl9pPr>
          </a:lstStyle>
          <a:p>
            <a:pPr marL="285750" indent="-285750">
              <a:lnSpc>
                <a:spcPct val="95000"/>
              </a:lnSpc>
              <a:spcBef>
                <a:spcPts val="1200"/>
              </a:spcBef>
              <a:buSzPts val="1700"/>
              <a:buFont typeface="Arial" panose="020B0604020202020204" pitchFamily="34" charset="0"/>
              <a:buChar char="•"/>
              <a:defRPr/>
            </a:pPr>
            <a:r>
              <a:rPr lang="en-US" sz="1200" dirty="0">
                <a:solidFill>
                  <a:schemeClr val="accent1"/>
                </a:solidFill>
              </a:rPr>
              <a:t>El tiempo es la clave</a:t>
            </a:r>
          </a:p>
          <a:p>
            <a:pPr marL="285750" indent="-285750">
              <a:lnSpc>
                <a:spcPct val="95000"/>
              </a:lnSpc>
              <a:spcBef>
                <a:spcPts val="1200"/>
              </a:spcBef>
              <a:buSzPts val="1700"/>
              <a:buFont typeface="Arial" panose="020B0604020202020204" pitchFamily="34" charset="0"/>
              <a:buChar char="•"/>
              <a:defRPr/>
            </a:pPr>
            <a:r>
              <a:rPr lang="en-US" sz="1200" dirty="0">
                <a:solidFill>
                  <a:schemeClr val="accent1"/>
                </a:solidFill>
              </a:rPr>
              <a:t>No puede “arreglar” el número</a:t>
            </a:r>
          </a:p>
          <a:p>
            <a:pPr marL="285750" indent="-285750">
              <a:lnSpc>
                <a:spcPct val="95000"/>
              </a:lnSpc>
              <a:spcBef>
                <a:spcPts val="1200"/>
              </a:spcBef>
              <a:buSzPts val="1700"/>
              <a:buFont typeface="Arial" panose="020B0604020202020204" pitchFamily="34" charset="0"/>
              <a:buChar char="•"/>
              <a:defRPr/>
            </a:pPr>
            <a:r>
              <a:rPr lang="en-US" sz="1200" dirty="0">
                <a:solidFill>
                  <a:schemeClr val="accent1"/>
                </a:solidFill>
              </a:rPr>
              <a:t>Abordar los factores de riesgo mejorará</a:t>
            </a:r>
          </a:p>
          <a:p>
            <a:pPr marL="285750" indent="-285750">
              <a:lnSpc>
                <a:spcPct val="95000"/>
              </a:lnSpc>
              <a:spcBef>
                <a:spcPts val="1200"/>
              </a:spcBef>
              <a:buSzPts val="1700"/>
              <a:buFont typeface="Arial" panose="020B0604020202020204" pitchFamily="34" charset="0"/>
              <a:buChar char="•"/>
              <a:defRPr/>
            </a:pPr>
            <a:endParaRPr lang="en-US" sz="1200" dirty="0">
              <a:solidFill>
                <a:schemeClr val="accent1"/>
              </a:solidFill>
            </a:endParaRPr>
          </a:p>
          <a:p>
            <a:pPr>
              <a:defRPr/>
            </a:pPr>
            <a:endParaRPr lang="en-US" altLang="en-US" sz="1200" dirty="0">
              <a:solidFill>
                <a:schemeClr val="accent1"/>
              </a:solidFill>
            </a:endParaRPr>
          </a:p>
        </p:txBody>
      </p:sp>
      <p:sp>
        <p:nvSpPr>
          <p:cNvPr id="7" name="Text Placeholder 3">
            <a:extLst>
              <a:ext uri="{FF2B5EF4-FFF2-40B4-BE49-F238E27FC236}">
                <a16:creationId xmlns:a16="http://schemas.microsoft.com/office/drawing/2014/main" id="{2F9051EA-2944-BC4A-B130-1B5917103120}"/>
              </a:ext>
            </a:extLst>
          </p:cNvPr>
          <p:cNvSpPr txBox="1">
            <a:spLocks/>
          </p:cNvSpPr>
          <p:nvPr/>
        </p:nvSpPr>
        <p:spPr>
          <a:xfrm>
            <a:off x="457200" y="809897"/>
            <a:ext cx="3388263" cy="944721"/>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3200" kern="1200">
                <a:solidFill>
                  <a:srgbClr val="A31F74"/>
                </a:solidFill>
                <a:latin typeface="Roboto Light"/>
                <a:ea typeface="+mn-ea"/>
                <a:cs typeface="Roboto Light"/>
              </a:defRPr>
            </a:lvl1pPr>
            <a:lvl2pPr marL="457200" indent="0" algn="l" defTabSz="457200" rtl="0" eaLnBrk="1" latinLnBrk="0" hangingPunct="1">
              <a:spcBef>
                <a:spcPct val="20000"/>
              </a:spcBef>
              <a:buFont typeface="Arial"/>
              <a:buNone/>
              <a:defRPr sz="2800" kern="1200">
                <a:solidFill>
                  <a:srgbClr val="A31F74"/>
                </a:solidFill>
                <a:latin typeface="Roboto Regular"/>
                <a:ea typeface="+mn-ea"/>
                <a:cs typeface="Roboto Regular"/>
              </a:defRPr>
            </a:lvl2pPr>
            <a:lvl3pPr marL="914400" indent="0" algn="l" defTabSz="457200" rtl="0" eaLnBrk="1" latinLnBrk="0" hangingPunct="1">
              <a:spcBef>
                <a:spcPct val="20000"/>
              </a:spcBef>
              <a:buFont typeface="Arial"/>
              <a:buNone/>
              <a:defRPr sz="2400" kern="1200">
                <a:solidFill>
                  <a:srgbClr val="A31F74"/>
                </a:solidFill>
                <a:latin typeface="Roboto Regular"/>
                <a:ea typeface="+mn-ea"/>
                <a:cs typeface="Roboto Regular"/>
              </a:defRPr>
            </a:lvl3pPr>
            <a:lvl4pPr marL="1371600" indent="0" algn="l" defTabSz="457200" rtl="0" eaLnBrk="1" latinLnBrk="0" hangingPunct="1">
              <a:spcBef>
                <a:spcPct val="20000"/>
              </a:spcBef>
              <a:buFont typeface="Arial"/>
              <a:buNone/>
              <a:defRPr sz="2000" kern="1200">
                <a:solidFill>
                  <a:schemeClr val="tx1"/>
                </a:solidFill>
                <a:latin typeface="Roboto Regular"/>
                <a:ea typeface="+mn-ea"/>
                <a:cs typeface="Roboto Regular"/>
              </a:defRPr>
            </a:lvl4pPr>
            <a:lvl5pPr marL="1828800" indent="0" algn="l" defTabSz="457200" rtl="0" eaLnBrk="1" latinLnBrk="0" hangingPunct="1">
              <a:spcBef>
                <a:spcPct val="20000"/>
              </a:spcBef>
              <a:buFont typeface="Arial"/>
              <a:buNone/>
              <a:defRPr sz="2000" kern="1200">
                <a:solidFill>
                  <a:schemeClr val="tx1"/>
                </a:solidFill>
                <a:latin typeface="Roboto Regular"/>
                <a:ea typeface="+mn-ea"/>
                <a:cs typeface="Roboto Regular"/>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2000" kern="1200">
                <a:solidFill>
                  <a:schemeClr val="tx1"/>
                </a:solidFill>
                <a:latin typeface="+mn-lt"/>
                <a:ea typeface="+mn-ea"/>
                <a:cs typeface="+mn-cs"/>
              </a:defRPr>
            </a:lvl9pPr>
          </a:lstStyle>
          <a:p>
            <a:pPr>
              <a:spcBef>
                <a:spcPts val="1800"/>
              </a:spcBef>
              <a:defRPr/>
            </a:pPr>
            <a:r>
              <a:rPr lang="en-US" altLang="en-US" sz="1800" dirty="0"/>
              <a:t>Mejorando la puntuación de crédito</a:t>
            </a:r>
            <a:br>
              <a:rPr lang="en-US" altLang="en-US" sz="1800" dirty="0"/>
            </a:br>
            <a:endParaRPr lang="en-US" sz="1200" dirty="0"/>
          </a:p>
        </p:txBody>
      </p:sp>
      <p:pic>
        <p:nvPicPr>
          <p:cNvPr id="3" name="Picture Placeholder 2" descr="iStock-1091921974.jpg"/>
          <p:cNvPicPr>
            <a:picLocks noGrp="1" noChangeAspect="1"/>
          </p:cNvPicPr>
          <p:nvPr>
            <p:ph type="pic" idx="1"/>
          </p:nvPr>
        </p:nvPicPr>
        <p:blipFill>
          <a:blip r:embed="rId3">
            <a:extLst>
              <a:ext uri="{28A0092B-C50C-407E-A947-70E740481C1C}">
                <a14:useLocalDpi xmlns:a14="http://schemas.microsoft.com/office/drawing/2010/main" val="0"/>
              </a:ext>
            </a:extLst>
          </a:blip>
          <a:srcRect l="28447" r="28447"/>
          <a:stretch>
            <a:fillRect/>
          </a:stretch>
        </p:blipFill>
        <p:spPr/>
      </p:pic>
    </p:spTree>
    <p:extLst>
      <p:ext uri="{BB962C8B-B14F-4D97-AF65-F5344CB8AC3E}">
        <p14:creationId xmlns:p14="http://schemas.microsoft.com/office/powerpoint/2010/main" val="11548797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p:cNvSpPr>
            <a:spLocks noGrp="1"/>
          </p:cNvSpPr>
          <p:nvPr>
            <p:ph type="sldNum" sz="quarter" idx="4294967295"/>
          </p:nvPr>
        </p:nvSpPr>
        <p:spPr>
          <a:xfrm>
            <a:off x="457201" y="4749384"/>
            <a:ext cx="512986" cy="273844"/>
          </a:xfrm>
          <a:prstGeom prst="rect">
            <a:avLst/>
          </a:prstGeom>
        </p:spPr>
        <p:txBody>
          <a:bodyPr vert="horz" lIns="91440" tIns="45720" rIns="91440" bIns="45720" rtlCol="0" anchor="ctr"/>
          <a:lstStyle>
            <a:lvl1pPr algn="l">
              <a:defRPr sz="800" b="0" i="0">
                <a:solidFill>
                  <a:schemeClr val="tx1">
                    <a:tint val="75000"/>
                  </a:schemeClr>
                </a:solidFill>
                <a:latin typeface="Roboto Medium"/>
                <a:cs typeface="Roboto Medium"/>
              </a:defRPr>
            </a:lvl1pPr>
          </a:lstStyle>
          <a:p>
            <a:fld id="{7609BC2F-FD2F-F642-8F66-E70BC61EECD6}" type="slidenum">
              <a:rPr lang="en-US" smtClean="0"/>
              <a:pPr/>
              <a:t>29</a:t>
            </a:fld>
            <a:endParaRPr lang="en-US" dirty="0"/>
          </a:p>
        </p:txBody>
      </p:sp>
      <p:sp>
        <p:nvSpPr>
          <p:cNvPr id="14" name="Content Placeholder 1">
            <a:extLst>
              <a:ext uri="{FF2B5EF4-FFF2-40B4-BE49-F238E27FC236}">
                <a16:creationId xmlns:a16="http://schemas.microsoft.com/office/drawing/2014/main" id="{71AFBBB2-20CA-4A42-9253-8DF39B7D2754}"/>
              </a:ext>
            </a:extLst>
          </p:cNvPr>
          <p:cNvSpPr txBox="1">
            <a:spLocks/>
          </p:cNvSpPr>
          <p:nvPr/>
        </p:nvSpPr>
        <p:spPr>
          <a:xfrm>
            <a:off x="457200" y="1282257"/>
            <a:ext cx="4201885" cy="2567706"/>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3200" kern="1200">
                <a:solidFill>
                  <a:srgbClr val="A31F74"/>
                </a:solidFill>
                <a:latin typeface="Roboto Light"/>
                <a:ea typeface="+mn-ea"/>
                <a:cs typeface="Roboto Light"/>
              </a:defRPr>
            </a:lvl1pPr>
            <a:lvl2pPr marL="457200" indent="0" algn="l" defTabSz="457200" rtl="0" eaLnBrk="1" latinLnBrk="0" hangingPunct="1">
              <a:spcBef>
                <a:spcPct val="20000"/>
              </a:spcBef>
              <a:buFont typeface="Arial"/>
              <a:buNone/>
              <a:defRPr sz="2800" kern="1200">
                <a:solidFill>
                  <a:srgbClr val="A31F74"/>
                </a:solidFill>
                <a:latin typeface="Roboto Regular"/>
                <a:ea typeface="+mn-ea"/>
                <a:cs typeface="Roboto Regular"/>
              </a:defRPr>
            </a:lvl2pPr>
            <a:lvl3pPr marL="914400" indent="0" algn="l" defTabSz="457200" rtl="0" eaLnBrk="1" latinLnBrk="0" hangingPunct="1">
              <a:spcBef>
                <a:spcPct val="20000"/>
              </a:spcBef>
              <a:buFont typeface="Arial"/>
              <a:buNone/>
              <a:defRPr sz="2400" kern="1200">
                <a:solidFill>
                  <a:srgbClr val="A31F74"/>
                </a:solidFill>
                <a:latin typeface="Roboto Regular"/>
                <a:ea typeface="+mn-ea"/>
                <a:cs typeface="Roboto Regular"/>
              </a:defRPr>
            </a:lvl3pPr>
            <a:lvl4pPr marL="1371600" indent="0" algn="l" defTabSz="457200" rtl="0" eaLnBrk="1" latinLnBrk="0" hangingPunct="1">
              <a:spcBef>
                <a:spcPct val="20000"/>
              </a:spcBef>
              <a:buFont typeface="Arial"/>
              <a:buNone/>
              <a:defRPr sz="2000" kern="1200">
                <a:solidFill>
                  <a:schemeClr val="tx1"/>
                </a:solidFill>
                <a:latin typeface="Roboto Light"/>
                <a:ea typeface="+mn-ea"/>
                <a:cs typeface="Roboto Light"/>
              </a:defRPr>
            </a:lvl4pPr>
            <a:lvl5pPr marL="1828800" indent="0" algn="l" defTabSz="457200" rtl="0" eaLnBrk="1" latinLnBrk="0" hangingPunct="1">
              <a:spcBef>
                <a:spcPct val="20000"/>
              </a:spcBef>
              <a:buFont typeface="Arial"/>
              <a:buNone/>
              <a:defRPr sz="2000" kern="1200">
                <a:solidFill>
                  <a:schemeClr val="tx1"/>
                </a:solidFill>
                <a:latin typeface="Roboto Light"/>
                <a:ea typeface="+mn-ea"/>
                <a:cs typeface="Roboto Light"/>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2000" kern="1200">
                <a:solidFill>
                  <a:schemeClr val="tx1"/>
                </a:solidFill>
                <a:latin typeface="+mn-lt"/>
                <a:ea typeface="+mn-ea"/>
                <a:cs typeface="+mn-cs"/>
              </a:defRPr>
            </a:lvl9pPr>
          </a:lstStyle>
          <a:p>
            <a:pPr marL="285750" indent="-285750">
              <a:lnSpc>
                <a:spcPct val="95000"/>
              </a:lnSpc>
              <a:spcBef>
                <a:spcPts val="1200"/>
              </a:spcBef>
              <a:buSzPct val="100000"/>
              <a:buFont typeface="+mj-lt"/>
              <a:buAutoNum type="arabicPeriod"/>
              <a:defRPr/>
            </a:pPr>
            <a:r>
              <a:rPr lang="en-US" sz="1200" dirty="0">
                <a:solidFill>
                  <a:schemeClr val="accent1"/>
                </a:solidFill>
              </a:rPr>
              <a:t>Establecer un informe de crédito</a:t>
            </a:r>
          </a:p>
          <a:p>
            <a:pPr marL="285750" indent="-285750">
              <a:lnSpc>
                <a:spcPct val="95000"/>
              </a:lnSpc>
              <a:spcBef>
                <a:spcPts val="1200"/>
              </a:spcBef>
              <a:buSzPct val="100000"/>
              <a:buFont typeface="+mj-lt"/>
              <a:buAutoNum type="arabicPeriod"/>
              <a:defRPr/>
            </a:pPr>
            <a:r>
              <a:rPr lang="en-US" sz="1200" dirty="0">
                <a:solidFill>
                  <a:schemeClr val="accent1"/>
                </a:solidFill>
              </a:rPr>
              <a:t>Siempre pague según lo acordado</a:t>
            </a:r>
          </a:p>
          <a:p>
            <a:pPr marL="285750" indent="-285750">
              <a:lnSpc>
                <a:spcPct val="95000"/>
              </a:lnSpc>
              <a:spcBef>
                <a:spcPts val="1200"/>
              </a:spcBef>
              <a:buSzPct val="100000"/>
              <a:buFont typeface="+mj-lt"/>
              <a:buAutoNum type="arabicPeriod"/>
              <a:defRPr/>
            </a:pPr>
            <a:r>
              <a:rPr lang="en-US" sz="1200" dirty="0">
                <a:solidFill>
                  <a:schemeClr val="accent1"/>
                </a:solidFill>
              </a:rPr>
              <a:t>Obtenga una tarjeta de crédito</a:t>
            </a:r>
          </a:p>
          <a:p>
            <a:pPr marL="285750" indent="-285750">
              <a:lnSpc>
                <a:spcPct val="95000"/>
              </a:lnSpc>
              <a:spcBef>
                <a:spcPts val="1200"/>
              </a:spcBef>
              <a:buSzPct val="100000"/>
              <a:buFont typeface="+mj-lt"/>
              <a:buAutoNum type="arabicPeriod"/>
              <a:defRPr/>
            </a:pPr>
            <a:r>
              <a:rPr lang="en-US" sz="1200" dirty="0">
                <a:solidFill>
                  <a:schemeClr val="accent1"/>
                </a:solidFill>
              </a:rPr>
              <a:t>Tenga cuidado al cerrar cuentas</a:t>
            </a:r>
          </a:p>
          <a:p>
            <a:pPr marL="285750" indent="-285750">
              <a:lnSpc>
                <a:spcPct val="95000"/>
              </a:lnSpc>
              <a:spcBef>
                <a:spcPts val="1200"/>
              </a:spcBef>
              <a:buSzPct val="100000"/>
              <a:buFont typeface="+mj-lt"/>
              <a:buAutoNum type="arabicPeriod"/>
              <a:defRPr/>
            </a:pPr>
            <a:r>
              <a:rPr lang="en-US" sz="1200" dirty="0">
                <a:solidFill>
                  <a:schemeClr val="accent1"/>
                </a:solidFill>
              </a:rPr>
              <a:t>Solicite crédito con criterio</a:t>
            </a:r>
          </a:p>
          <a:p>
            <a:pPr marL="285750" indent="-285750">
              <a:lnSpc>
                <a:spcPct val="95000"/>
              </a:lnSpc>
              <a:spcBef>
                <a:spcPts val="1200"/>
              </a:spcBef>
              <a:buSzPct val="100000"/>
              <a:buFont typeface="+mj-lt"/>
              <a:buAutoNum type="arabicPeriod"/>
              <a:defRPr/>
            </a:pPr>
            <a:r>
              <a:rPr lang="en-US" sz="1200" dirty="0">
                <a:solidFill>
                  <a:schemeClr val="accent1"/>
                </a:solidFill>
              </a:rPr>
              <a:t>El tiempo es clave</a:t>
            </a:r>
          </a:p>
          <a:p>
            <a:pPr marL="285750" indent="-285750">
              <a:lnSpc>
                <a:spcPct val="95000"/>
              </a:lnSpc>
              <a:spcBef>
                <a:spcPts val="1200"/>
              </a:spcBef>
              <a:buSzPct val="100000"/>
              <a:buFont typeface="+mj-lt"/>
              <a:buAutoNum type="arabicPeriod"/>
              <a:defRPr/>
            </a:pPr>
            <a:r>
              <a:rPr lang="en-US" sz="1200" dirty="0">
                <a:solidFill>
                  <a:schemeClr val="accent1"/>
                </a:solidFill>
              </a:rPr>
              <a:t>Demonstrar estabilidad</a:t>
            </a:r>
          </a:p>
          <a:p>
            <a:pPr marL="285750" indent="-285750">
              <a:lnSpc>
                <a:spcPct val="95000"/>
              </a:lnSpc>
              <a:spcBef>
                <a:spcPts val="1200"/>
              </a:spcBef>
              <a:buSzPct val="100000"/>
              <a:buFont typeface="+mj-lt"/>
              <a:buAutoNum type="arabicPeriod"/>
              <a:defRPr/>
            </a:pPr>
            <a:r>
              <a:rPr lang="en-US" sz="1200" dirty="0">
                <a:solidFill>
                  <a:schemeClr val="accent1"/>
                </a:solidFill>
              </a:rPr>
              <a:t>Tener un plan</a:t>
            </a:r>
          </a:p>
          <a:p>
            <a:pPr marL="285750" indent="-285750">
              <a:lnSpc>
                <a:spcPct val="95000"/>
              </a:lnSpc>
              <a:spcBef>
                <a:spcPts val="1200"/>
              </a:spcBef>
              <a:buSzPct val="100000"/>
              <a:buFont typeface="+mj-lt"/>
              <a:buAutoNum type="arabicPeriod"/>
              <a:defRPr/>
            </a:pPr>
            <a:r>
              <a:rPr lang="en-US" sz="1200" dirty="0">
                <a:solidFill>
                  <a:schemeClr val="accent1"/>
                </a:solidFill>
              </a:rPr>
              <a:t>Ponga el crédito para trabajar para usted</a:t>
            </a:r>
          </a:p>
          <a:p>
            <a:pPr marL="285750" indent="-285750">
              <a:lnSpc>
                <a:spcPct val="95000"/>
              </a:lnSpc>
              <a:spcBef>
                <a:spcPts val="1200"/>
              </a:spcBef>
              <a:buSzPct val="100000"/>
              <a:buFont typeface="+mj-lt"/>
              <a:buAutoNum type="arabicPeriod"/>
              <a:defRPr/>
            </a:pPr>
            <a:r>
              <a:rPr lang="en-US" sz="1200" dirty="0">
                <a:solidFill>
                  <a:schemeClr val="accent1"/>
                </a:solidFill>
              </a:rPr>
              <a:t>Comparte tus conocimientos</a:t>
            </a:r>
          </a:p>
          <a:p>
            <a:pPr>
              <a:defRPr/>
            </a:pPr>
            <a:endParaRPr lang="en-US" altLang="en-US" sz="1200" dirty="0">
              <a:solidFill>
                <a:schemeClr val="accent1"/>
              </a:solidFill>
            </a:endParaRPr>
          </a:p>
        </p:txBody>
      </p:sp>
      <p:sp>
        <p:nvSpPr>
          <p:cNvPr id="7" name="Text Placeholder 3">
            <a:extLst>
              <a:ext uri="{FF2B5EF4-FFF2-40B4-BE49-F238E27FC236}">
                <a16:creationId xmlns:a16="http://schemas.microsoft.com/office/drawing/2014/main" id="{2F9051EA-2944-BC4A-B130-1B5917103120}"/>
              </a:ext>
            </a:extLst>
          </p:cNvPr>
          <p:cNvSpPr txBox="1">
            <a:spLocks/>
          </p:cNvSpPr>
          <p:nvPr/>
        </p:nvSpPr>
        <p:spPr>
          <a:xfrm>
            <a:off x="457200" y="558694"/>
            <a:ext cx="3388263" cy="944721"/>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3200" kern="1200">
                <a:solidFill>
                  <a:srgbClr val="A31F74"/>
                </a:solidFill>
                <a:latin typeface="Roboto Light"/>
                <a:ea typeface="+mn-ea"/>
                <a:cs typeface="Roboto Light"/>
              </a:defRPr>
            </a:lvl1pPr>
            <a:lvl2pPr marL="457200" indent="0" algn="l" defTabSz="457200" rtl="0" eaLnBrk="1" latinLnBrk="0" hangingPunct="1">
              <a:spcBef>
                <a:spcPct val="20000"/>
              </a:spcBef>
              <a:buFont typeface="Arial"/>
              <a:buNone/>
              <a:defRPr sz="2800" kern="1200">
                <a:solidFill>
                  <a:srgbClr val="A31F74"/>
                </a:solidFill>
                <a:latin typeface="Roboto Regular"/>
                <a:ea typeface="+mn-ea"/>
                <a:cs typeface="Roboto Regular"/>
              </a:defRPr>
            </a:lvl2pPr>
            <a:lvl3pPr marL="914400" indent="0" algn="l" defTabSz="457200" rtl="0" eaLnBrk="1" latinLnBrk="0" hangingPunct="1">
              <a:spcBef>
                <a:spcPct val="20000"/>
              </a:spcBef>
              <a:buFont typeface="Arial"/>
              <a:buNone/>
              <a:defRPr sz="2400" kern="1200">
                <a:solidFill>
                  <a:srgbClr val="A31F74"/>
                </a:solidFill>
                <a:latin typeface="Roboto Regular"/>
                <a:ea typeface="+mn-ea"/>
                <a:cs typeface="Roboto Regular"/>
              </a:defRPr>
            </a:lvl3pPr>
            <a:lvl4pPr marL="1371600" indent="0" algn="l" defTabSz="457200" rtl="0" eaLnBrk="1" latinLnBrk="0" hangingPunct="1">
              <a:spcBef>
                <a:spcPct val="20000"/>
              </a:spcBef>
              <a:buFont typeface="Arial"/>
              <a:buNone/>
              <a:defRPr sz="2000" kern="1200">
                <a:solidFill>
                  <a:schemeClr val="tx1"/>
                </a:solidFill>
                <a:latin typeface="Roboto Regular"/>
                <a:ea typeface="+mn-ea"/>
                <a:cs typeface="Roboto Regular"/>
              </a:defRPr>
            </a:lvl4pPr>
            <a:lvl5pPr marL="1828800" indent="0" algn="l" defTabSz="457200" rtl="0" eaLnBrk="1" latinLnBrk="0" hangingPunct="1">
              <a:spcBef>
                <a:spcPct val="20000"/>
              </a:spcBef>
              <a:buFont typeface="Arial"/>
              <a:buNone/>
              <a:defRPr sz="2000" kern="1200">
                <a:solidFill>
                  <a:schemeClr val="tx1"/>
                </a:solidFill>
                <a:latin typeface="Roboto Regular"/>
                <a:ea typeface="+mn-ea"/>
                <a:cs typeface="Roboto Regular"/>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2000" kern="1200">
                <a:solidFill>
                  <a:schemeClr val="tx1"/>
                </a:solidFill>
                <a:latin typeface="+mn-lt"/>
                <a:ea typeface="+mn-ea"/>
                <a:cs typeface="+mn-cs"/>
              </a:defRPr>
            </a:lvl9pPr>
          </a:lstStyle>
          <a:p>
            <a:pPr>
              <a:spcBef>
                <a:spcPts val="1800"/>
              </a:spcBef>
              <a:defRPr/>
            </a:pPr>
            <a:r>
              <a:rPr lang="en-US" altLang="en-US" sz="1800" dirty="0"/>
              <a:t>Diez reglas para administrar el crédito</a:t>
            </a:r>
            <a:endParaRPr lang="en-US" sz="1200" dirty="0"/>
          </a:p>
        </p:txBody>
      </p:sp>
      <p:pic>
        <p:nvPicPr>
          <p:cNvPr id="3" name="Picture Placeholder 2" descr="iStock-1041098670.jpg"/>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36673" r="21845"/>
          <a:stretch/>
        </p:blipFill>
        <p:spPr/>
      </p:pic>
    </p:spTree>
    <p:extLst>
      <p:ext uri="{BB962C8B-B14F-4D97-AF65-F5344CB8AC3E}">
        <p14:creationId xmlns:p14="http://schemas.microsoft.com/office/powerpoint/2010/main" val="19882033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13074"/>
            <a:ext cx="7885611" cy="3002172"/>
          </a:xfrm>
        </p:spPr>
        <p:txBody>
          <a:bodyPr anchor="t">
            <a:normAutofit/>
          </a:bodyPr>
          <a:lstStyle/>
          <a:p>
            <a:r>
              <a:rPr lang="en-US" sz="2400" dirty="0"/>
              <a:t>EXPERIAN EXPLAINED – EXP INFO TO FIT NEEDS OF AUDIENCE. Lorem ipsum dolor sit </a:t>
            </a:r>
            <a:r>
              <a:rPr lang="en-US" sz="2400" dirty="0" err="1"/>
              <a:t>amet</a:t>
            </a:r>
            <a:r>
              <a:rPr lang="en-US" sz="2400" dirty="0"/>
              <a:t>, has id </a:t>
            </a:r>
            <a:r>
              <a:rPr lang="en-US" sz="2400" dirty="0" err="1"/>
              <a:t>mucius</a:t>
            </a:r>
            <a:r>
              <a:rPr lang="en-US" sz="2400" dirty="0"/>
              <a:t> </a:t>
            </a:r>
            <a:r>
              <a:rPr lang="en-US" sz="2400" dirty="0" err="1"/>
              <a:t>pericula</a:t>
            </a:r>
            <a:r>
              <a:rPr lang="en-US" sz="2400" dirty="0"/>
              <a:t>. Has magna </a:t>
            </a:r>
            <a:r>
              <a:rPr lang="en-US" sz="2400" dirty="0" err="1"/>
              <a:t>maiestatis</a:t>
            </a:r>
            <a:r>
              <a:rPr lang="en-US" sz="2400" dirty="0"/>
              <a:t> ex. </a:t>
            </a:r>
            <a:r>
              <a:rPr lang="en-US" sz="2400" dirty="0" err="1"/>
              <a:t>Quem</a:t>
            </a:r>
            <a:r>
              <a:rPr lang="en-US" sz="2400" dirty="0"/>
              <a:t> </a:t>
            </a:r>
            <a:r>
              <a:rPr lang="en-US" sz="2400" dirty="0" err="1"/>
              <a:t>detracto</a:t>
            </a:r>
            <a:r>
              <a:rPr lang="en-US" sz="2400" dirty="0"/>
              <a:t> </a:t>
            </a:r>
            <a:r>
              <a:rPr lang="en-US" sz="2400" dirty="0" err="1"/>
              <a:t>iracundia</a:t>
            </a:r>
            <a:r>
              <a:rPr lang="en-US" sz="2400" dirty="0"/>
              <a:t> </a:t>
            </a:r>
            <a:r>
              <a:rPr lang="en-US" sz="2400" dirty="0" err="1"/>
              <a:t>pri</a:t>
            </a:r>
            <a:r>
              <a:rPr lang="en-US" sz="2400" dirty="0"/>
              <a:t> </a:t>
            </a:r>
            <a:r>
              <a:rPr lang="en-US" sz="2400" dirty="0" err="1"/>
              <a:t>te</a:t>
            </a:r>
            <a:r>
              <a:rPr lang="en-US" sz="2400" dirty="0"/>
              <a:t>, </a:t>
            </a:r>
            <a:r>
              <a:rPr lang="en-US" sz="2400" dirty="0" err="1"/>
              <a:t>mel</a:t>
            </a:r>
            <a:r>
              <a:rPr lang="en-US" sz="2400" dirty="0"/>
              <a:t> </a:t>
            </a:r>
            <a:r>
              <a:rPr lang="en-US" sz="2400" dirty="0" err="1"/>
              <a:t>ea</a:t>
            </a:r>
            <a:r>
              <a:rPr lang="en-US" sz="2400" dirty="0"/>
              <a:t> </a:t>
            </a:r>
            <a:r>
              <a:rPr lang="en-US" sz="2400" dirty="0" err="1"/>
              <a:t>solum</a:t>
            </a:r>
            <a:r>
              <a:rPr lang="en-US" sz="2400" dirty="0"/>
              <a:t> </a:t>
            </a:r>
            <a:r>
              <a:rPr lang="en-US" sz="2400" dirty="0" err="1"/>
              <a:t>accommodare</a:t>
            </a:r>
            <a:r>
              <a:rPr lang="en-US" sz="2400" dirty="0"/>
              <a:t>. Eu modo </a:t>
            </a:r>
            <a:r>
              <a:rPr lang="en-US" sz="2400" dirty="0" err="1"/>
              <a:t>rebum</a:t>
            </a:r>
            <a:r>
              <a:rPr lang="en-US" sz="2400" dirty="0"/>
              <a:t> </a:t>
            </a:r>
            <a:r>
              <a:rPr lang="en-US" sz="2400" dirty="0" err="1"/>
              <a:t>efficiendi</a:t>
            </a:r>
            <a:r>
              <a:rPr lang="en-US" sz="2400" dirty="0"/>
              <a:t> duo, </a:t>
            </a:r>
            <a:r>
              <a:rPr lang="en-US" sz="2400" dirty="0" err="1"/>
              <a:t>ut</a:t>
            </a:r>
            <a:r>
              <a:rPr lang="en-US" sz="2400" dirty="0"/>
              <a:t> cum </a:t>
            </a:r>
            <a:r>
              <a:rPr lang="en-US" sz="2400" dirty="0" err="1"/>
              <a:t>enim</a:t>
            </a:r>
            <a:r>
              <a:rPr lang="en-US" sz="2400" dirty="0"/>
              <a:t> </a:t>
            </a:r>
            <a:r>
              <a:rPr lang="en-US" sz="2400" dirty="0" err="1"/>
              <a:t>omnesque</a:t>
            </a:r>
            <a:r>
              <a:rPr lang="en-US" sz="2400" dirty="0"/>
              <a:t>. Justo </a:t>
            </a:r>
            <a:r>
              <a:rPr lang="en-US" sz="2400" dirty="0" err="1"/>
              <a:t>probatus</a:t>
            </a:r>
            <a:r>
              <a:rPr lang="en-US" sz="2400" dirty="0"/>
              <a:t> no </a:t>
            </a:r>
            <a:r>
              <a:rPr lang="en-US" sz="2400" dirty="0" err="1"/>
              <a:t>mea</a:t>
            </a:r>
            <a:r>
              <a:rPr lang="en-US" sz="2400" dirty="0"/>
              <a:t>, </a:t>
            </a:r>
            <a:r>
              <a:rPr lang="en-US" sz="2400" dirty="0" err="1"/>
              <a:t>soluta</a:t>
            </a:r>
            <a:r>
              <a:rPr lang="en-US" sz="2400" dirty="0"/>
              <a:t> </a:t>
            </a:r>
            <a:r>
              <a:rPr lang="en-US" sz="2400" dirty="0" err="1"/>
              <a:t>petentium</a:t>
            </a:r>
            <a:r>
              <a:rPr lang="en-US" sz="2400" dirty="0"/>
              <a:t> cu usu. Id </a:t>
            </a:r>
            <a:r>
              <a:rPr lang="en-US" sz="2400" dirty="0" err="1"/>
              <a:t>usu</a:t>
            </a:r>
            <a:r>
              <a:rPr lang="en-US" sz="2400" dirty="0"/>
              <a:t> </a:t>
            </a:r>
            <a:r>
              <a:rPr lang="en-US" sz="2400" dirty="0" err="1"/>
              <a:t>iriure</a:t>
            </a:r>
            <a:r>
              <a:rPr lang="en-US" sz="2400" dirty="0"/>
              <a:t> </a:t>
            </a:r>
            <a:r>
              <a:rPr lang="en-US" sz="2400" dirty="0" err="1"/>
              <a:t>scaevola</a:t>
            </a:r>
            <a:r>
              <a:rPr lang="en-US" sz="2400" dirty="0"/>
              <a:t>.</a:t>
            </a:r>
          </a:p>
        </p:txBody>
      </p:sp>
      <p:sp>
        <p:nvSpPr>
          <p:cNvPr id="6" name="Slide Number Placeholder 5"/>
          <p:cNvSpPr>
            <a:spLocks noGrp="1"/>
          </p:cNvSpPr>
          <p:nvPr>
            <p:ph type="sldNum" sz="quarter" idx="12"/>
          </p:nvPr>
        </p:nvSpPr>
        <p:spPr>
          <a:xfrm>
            <a:off x="457200" y="4749384"/>
            <a:ext cx="512986" cy="273844"/>
          </a:xfrm>
          <a:prstGeom prst="rect">
            <a:avLst/>
          </a:prstGeom>
        </p:spPr>
        <p:txBody>
          <a:bodyPr vert="horz" lIns="91440" tIns="45720" rIns="91440" bIns="45720" rtlCol="0" anchor="ctr"/>
          <a:lstStyle>
            <a:lvl1pPr algn="l">
              <a:defRPr sz="800" b="0" i="0">
                <a:solidFill>
                  <a:schemeClr val="tx1">
                    <a:tint val="75000"/>
                  </a:schemeClr>
                </a:solidFill>
                <a:latin typeface="Roboto Medium"/>
                <a:cs typeface="Roboto Medium"/>
              </a:defRPr>
            </a:lvl1pPr>
          </a:lstStyle>
          <a:p>
            <a:fld id="{7609BC2F-FD2F-F642-8F66-E70BC61EECD6}" type="slidenum">
              <a:rPr lang="en-US" smtClean="0">
                <a:solidFill>
                  <a:srgbClr val="FFFFFF"/>
                </a:solidFill>
              </a:rPr>
              <a:pPr/>
              <a:t>3</a:t>
            </a:fld>
            <a:endParaRPr lang="en-US" dirty="0">
              <a:solidFill>
                <a:srgbClr val="FFFFFF"/>
              </a:solidFill>
            </a:endParaRPr>
          </a:p>
        </p:txBody>
      </p:sp>
      <p:pic>
        <p:nvPicPr>
          <p:cNvPr id="7" name="Picture 6">
            <a:extLst>
              <a:ext uri="{FF2B5EF4-FFF2-40B4-BE49-F238E27FC236}">
                <a16:creationId xmlns:a16="http://schemas.microsoft.com/office/drawing/2014/main" id="{EB85B65D-F07C-8242-9A52-2CD43D080696}"/>
              </a:ext>
            </a:extLst>
          </p:cNvPr>
          <p:cNvPicPr>
            <a:picLocks noChangeAspect="1"/>
          </p:cNvPicPr>
          <p:nvPr/>
        </p:nvPicPr>
        <p:blipFill>
          <a:blip r:embed="rId3"/>
          <a:stretch>
            <a:fillRect/>
          </a:stretch>
        </p:blipFill>
        <p:spPr>
          <a:xfrm>
            <a:off x="261257" y="120272"/>
            <a:ext cx="2717074" cy="1292802"/>
          </a:xfrm>
          <a:prstGeom prst="rect">
            <a:avLst/>
          </a:prstGeom>
        </p:spPr>
      </p:pic>
    </p:spTree>
    <p:extLst>
      <p:ext uri="{BB962C8B-B14F-4D97-AF65-F5344CB8AC3E}">
        <p14:creationId xmlns:p14="http://schemas.microsoft.com/office/powerpoint/2010/main" val="13264454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p:cNvSpPr>
            <a:spLocks noGrp="1"/>
          </p:cNvSpPr>
          <p:nvPr>
            <p:ph type="sldNum" sz="quarter" idx="4294967295"/>
          </p:nvPr>
        </p:nvSpPr>
        <p:spPr>
          <a:xfrm>
            <a:off x="457201" y="4749384"/>
            <a:ext cx="512986" cy="273844"/>
          </a:xfrm>
          <a:prstGeom prst="rect">
            <a:avLst/>
          </a:prstGeom>
        </p:spPr>
        <p:txBody>
          <a:bodyPr vert="horz" lIns="91440" tIns="45720" rIns="91440" bIns="45720" rtlCol="0" anchor="ctr"/>
          <a:lstStyle>
            <a:lvl1pPr algn="l">
              <a:defRPr sz="800" b="0" i="0">
                <a:solidFill>
                  <a:schemeClr val="tx1">
                    <a:tint val="75000"/>
                  </a:schemeClr>
                </a:solidFill>
                <a:latin typeface="Roboto Medium"/>
                <a:cs typeface="Roboto Medium"/>
              </a:defRPr>
            </a:lvl1pPr>
          </a:lstStyle>
          <a:p>
            <a:fld id="{7609BC2F-FD2F-F642-8F66-E70BC61EECD6}" type="slidenum">
              <a:rPr lang="en-US" smtClean="0"/>
              <a:pPr/>
              <a:t>30</a:t>
            </a:fld>
            <a:endParaRPr lang="en-US" dirty="0"/>
          </a:p>
        </p:txBody>
      </p:sp>
      <p:sp>
        <p:nvSpPr>
          <p:cNvPr id="14" name="Content Placeholder 1">
            <a:extLst>
              <a:ext uri="{FF2B5EF4-FFF2-40B4-BE49-F238E27FC236}">
                <a16:creationId xmlns:a16="http://schemas.microsoft.com/office/drawing/2014/main" id="{71AFBBB2-20CA-4A42-9253-8DF39B7D2754}"/>
              </a:ext>
            </a:extLst>
          </p:cNvPr>
          <p:cNvSpPr txBox="1">
            <a:spLocks/>
          </p:cNvSpPr>
          <p:nvPr/>
        </p:nvSpPr>
        <p:spPr>
          <a:xfrm>
            <a:off x="457200" y="1530765"/>
            <a:ext cx="4201885" cy="2567706"/>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3200" kern="1200">
                <a:solidFill>
                  <a:srgbClr val="A31F74"/>
                </a:solidFill>
                <a:latin typeface="Roboto Light"/>
                <a:ea typeface="+mn-ea"/>
                <a:cs typeface="Roboto Light"/>
              </a:defRPr>
            </a:lvl1pPr>
            <a:lvl2pPr marL="457200" indent="0" algn="l" defTabSz="457200" rtl="0" eaLnBrk="1" latinLnBrk="0" hangingPunct="1">
              <a:spcBef>
                <a:spcPct val="20000"/>
              </a:spcBef>
              <a:buFont typeface="Arial"/>
              <a:buNone/>
              <a:defRPr sz="2800" kern="1200">
                <a:solidFill>
                  <a:srgbClr val="A31F74"/>
                </a:solidFill>
                <a:latin typeface="Roboto Regular"/>
                <a:ea typeface="+mn-ea"/>
                <a:cs typeface="Roboto Regular"/>
              </a:defRPr>
            </a:lvl2pPr>
            <a:lvl3pPr marL="914400" indent="0" algn="l" defTabSz="457200" rtl="0" eaLnBrk="1" latinLnBrk="0" hangingPunct="1">
              <a:spcBef>
                <a:spcPct val="20000"/>
              </a:spcBef>
              <a:buFont typeface="Arial"/>
              <a:buNone/>
              <a:defRPr sz="2400" kern="1200">
                <a:solidFill>
                  <a:srgbClr val="A31F74"/>
                </a:solidFill>
                <a:latin typeface="Roboto Regular"/>
                <a:ea typeface="+mn-ea"/>
                <a:cs typeface="Roboto Regular"/>
              </a:defRPr>
            </a:lvl3pPr>
            <a:lvl4pPr marL="1371600" indent="0" algn="l" defTabSz="457200" rtl="0" eaLnBrk="1" latinLnBrk="0" hangingPunct="1">
              <a:spcBef>
                <a:spcPct val="20000"/>
              </a:spcBef>
              <a:buFont typeface="Arial"/>
              <a:buNone/>
              <a:defRPr sz="2000" kern="1200">
                <a:solidFill>
                  <a:schemeClr val="tx1"/>
                </a:solidFill>
                <a:latin typeface="Roboto Light"/>
                <a:ea typeface="+mn-ea"/>
                <a:cs typeface="Roboto Light"/>
              </a:defRPr>
            </a:lvl4pPr>
            <a:lvl5pPr marL="1828800" indent="0" algn="l" defTabSz="457200" rtl="0" eaLnBrk="1" latinLnBrk="0" hangingPunct="1">
              <a:spcBef>
                <a:spcPct val="20000"/>
              </a:spcBef>
              <a:buFont typeface="Arial"/>
              <a:buNone/>
              <a:defRPr sz="2000" kern="1200">
                <a:solidFill>
                  <a:schemeClr val="tx1"/>
                </a:solidFill>
                <a:latin typeface="Roboto Light"/>
                <a:ea typeface="+mn-ea"/>
                <a:cs typeface="Roboto Light"/>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2000" kern="1200">
                <a:solidFill>
                  <a:schemeClr val="tx1"/>
                </a:solidFill>
                <a:latin typeface="+mn-lt"/>
                <a:ea typeface="+mn-ea"/>
                <a:cs typeface="+mn-cs"/>
              </a:defRPr>
            </a:lvl9pPr>
          </a:lstStyle>
          <a:p>
            <a:pPr marL="285750" indent="-285750">
              <a:lnSpc>
                <a:spcPct val="95000"/>
              </a:lnSpc>
              <a:spcBef>
                <a:spcPts val="1200"/>
              </a:spcBef>
              <a:buSzPct val="100000"/>
              <a:buFont typeface="Arial" panose="020B0604020202020204" pitchFamily="34" charset="0"/>
              <a:buChar char="•"/>
              <a:defRPr/>
            </a:pPr>
            <a:r>
              <a:rPr lang="en-US" sz="1200" dirty="0">
                <a:solidFill>
                  <a:schemeClr val="accent1"/>
                </a:solidFill>
              </a:rPr>
              <a:t>Un informe gratis de cada una de las tres compañías está disponible cada doce meses</a:t>
            </a:r>
          </a:p>
          <a:p>
            <a:pPr marL="285750" indent="-285750">
              <a:lnSpc>
                <a:spcPct val="95000"/>
              </a:lnSpc>
              <a:spcBef>
                <a:spcPts val="1200"/>
              </a:spcBef>
              <a:buSzPct val="100000"/>
              <a:buFont typeface="Arial" panose="020B0604020202020204" pitchFamily="34" charset="0"/>
              <a:buChar char="•"/>
              <a:defRPr/>
            </a:pPr>
            <a:r>
              <a:rPr lang="en-US" sz="1200" dirty="0">
                <a:solidFill>
                  <a:schemeClr val="accent1"/>
                </a:solidFill>
              </a:rPr>
              <a:t>Punto de contacto único:</a:t>
            </a:r>
          </a:p>
          <a:p>
            <a:pPr marL="742950" lvl="1" indent="-285750">
              <a:lnSpc>
                <a:spcPct val="95000"/>
              </a:lnSpc>
              <a:spcBef>
                <a:spcPts val="0"/>
              </a:spcBef>
              <a:spcAft>
                <a:spcPts val="600"/>
              </a:spcAft>
              <a:buSzPct val="100000"/>
              <a:buFont typeface="Arial" panose="020B0604020202020204" pitchFamily="34" charset="0"/>
              <a:buChar char="•"/>
              <a:defRPr/>
            </a:pPr>
            <a:r>
              <a:rPr lang="en-US" sz="1200" dirty="0">
                <a:solidFill>
                  <a:schemeClr val="accent1"/>
                </a:solidFill>
                <a:latin typeface="Roboto Light" panose="02000000000000000000" pitchFamily="2" charset="0"/>
                <a:ea typeface="Roboto Light" panose="02000000000000000000" pitchFamily="2" charset="0"/>
                <a:cs typeface="Roboto Light" panose="02000000000000000000" pitchFamily="2" charset="0"/>
              </a:rPr>
              <a:t>Teléfono – 877.322.8228</a:t>
            </a:r>
          </a:p>
          <a:p>
            <a:pPr marL="742950" lvl="1" indent="-285750">
              <a:lnSpc>
                <a:spcPct val="95000"/>
              </a:lnSpc>
              <a:spcBef>
                <a:spcPts val="0"/>
              </a:spcBef>
              <a:spcAft>
                <a:spcPts val="600"/>
              </a:spcAft>
              <a:buSzPct val="100000"/>
              <a:buFont typeface="Arial" panose="020B0604020202020204" pitchFamily="34" charset="0"/>
              <a:buChar char="•"/>
              <a:defRPr/>
            </a:pPr>
            <a:r>
              <a:rPr lang="en-US" sz="1200" dirty="0">
                <a:solidFill>
                  <a:schemeClr val="accent1"/>
                </a:solidFill>
                <a:latin typeface="Roboto Light" panose="02000000000000000000" pitchFamily="2" charset="0"/>
                <a:ea typeface="Roboto Light" panose="02000000000000000000" pitchFamily="2" charset="0"/>
                <a:cs typeface="Roboto Light" panose="02000000000000000000" pitchFamily="2" charset="0"/>
              </a:rPr>
              <a:t>Correo</a:t>
            </a:r>
          </a:p>
          <a:p>
            <a:pPr marL="742950" lvl="1" indent="-285750">
              <a:lnSpc>
                <a:spcPct val="95000"/>
              </a:lnSpc>
              <a:spcBef>
                <a:spcPts val="0"/>
              </a:spcBef>
              <a:spcAft>
                <a:spcPts val="600"/>
              </a:spcAft>
              <a:buSzPct val="100000"/>
              <a:buFont typeface="Arial" panose="020B0604020202020204" pitchFamily="34" charset="0"/>
              <a:buChar char="•"/>
              <a:defRPr/>
            </a:pPr>
            <a:r>
              <a:rPr lang="en-US" sz="1200" dirty="0">
                <a:solidFill>
                  <a:schemeClr val="accent1"/>
                </a:solidFill>
                <a:latin typeface="Roboto Light" panose="02000000000000000000" pitchFamily="2" charset="0"/>
                <a:ea typeface="Roboto Light" panose="02000000000000000000" pitchFamily="2" charset="0"/>
                <a:cs typeface="Roboto Light" panose="02000000000000000000" pitchFamily="2" charset="0"/>
              </a:rPr>
              <a:t>Internet</a:t>
            </a:r>
          </a:p>
          <a:p>
            <a:pPr marL="285750" indent="-285750">
              <a:lnSpc>
                <a:spcPct val="95000"/>
              </a:lnSpc>
              <a:spcBef>
                <a:spcPts val="1200"/>
              </a:spcBef>
              <a:buSzPct val="100000"/>
              <a:buFont typeface="Arial" panose="020B0604020202020204" pitchFamily="34" charset="0"/>
              <a:buChar char="•"/>
              <a:defRPr/>
            </a:pPr>
            <a:r>
              <a:rPr lang="en-US" sz="1200" dirty="0">
                <a:solidFill>
                  <a:schemeClr val="accent1"/>
                </a:solidFill>
              </a:rPr>
              <a:t>Se cobra para el puntaje de crédito</a:t>
            </a:r>
          </a:p>
          <a:p>
            <a:pPr>
              <a:defRPr/>
            </a:pPr>
            <a:endParaRPr lang="en-US" altLang="en-US" sz="1200" dirty="0">
              <a:solidFill>
                <a:schemeClr val="accent1"/>
              </a:solidFill>
            </a:endParaRPr>
          </a:p>
        </p:txBody>
      </p:sp>
      <p:sp>
        <p:nvSpPr>
          <p:cNvPr id="7" name="Text Placeholder 3">
            <a:extLst>
              <a:ext uri="{FF2B5EF4-FFF2-40B4-BE49-F238E27FC236}">
                <a16:creationId xmlns:a16="http://schemas.microsoft.com/office/drawing/2014/main" id="{2F9051EA-2944-BC4A-B130-1B5917103120}"/>
              </a:ext>
            </a:extLst>
          </p:cNvPr>
          <p:cNvSpPr txBox="1">
            <a:spLocks/>
          </p:cNvSpPr>
          <p:nvPr/>
        </p:nvSpPr>
        <p:spPr>
          <a:xfrm>
            <a:off x="457200" y="639081"/>
            <a:ext cx="3722914" cy="944721"/>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3200" kern="1200">
                <a:solidFill>
                  <a:srgbClr val="A31F74"/>
                </a:solidFill>
                <a:latin typeface="Roboto Light"/>
                <a:ea typeface="+mn-ea"/>
                <a:cs typeface="Roboto Light"/>
              </a:defRPr>
            </a:lvl1pPr>
            <a:lvl2pPr marL="457200" indent="0" algn="l" defTabSz="457200" rtl="0" eaLnBrk="1" latinLnBrk="0" hangingPunct="1">
              <a:spcBef>
                <a:spcPct val="20000"/>
              </a:spcBef>
              <a:buFont typeface="Arial"/>
              <a:buNone/>
              <a:defRPr sz="2800" kern="1200">
                <a:solidFill>
                  <a:srgbClr val="A31F74"/>
                </a:solidFill>
                <a:latin typeface="Roboto Regular"/>
                <a:ea typeface="+mn-ea"/>
                <a:cs typeface="Roboto Regular"/>
              </a:defRPr>
            </a:lvl2pPr>
            <a:lvl3pPr marL="914400" indent="0" algn="l" defTabSz="457200" rtl="0" eaLnBrk="1" latinLnBrk="0" hangingPunct="1">
              <a:spcBef>
                <a:spcPct val="20000"/>
              </a:spcBef>
              <a:buFont typeface="Arial"/>
              <a:buNone/>
              <a:defRPr sz="2400" kern="1200">
                <a:solidFill>
                  <a:srgbClr val="A31F74"/>
                </a:solidFill>
                <a:latin typeface="Roboto Regular"/>
                <a:ea typeface="+mn-ea"/>
                <a:cs typeface="Roboto Regular"/>
              </a:defRPr>
            </a:lvl3pPr>
            <a:lvl4pPr marL="1371600" indent="0" algn="l" defTabSz="457200" rtl="0" eaLnBrk="1" latinLnBrk="0" hangingPunct="1">
              <a:spcBef>
                <a:spcPct val="20000"/>
              </a:spcBef>
              <a:buFont typeface="Arial"/>
              <a:buNone/>
              <a:defRPr sz="2000" kern="1200">
                <a:solidFill>
                  <a:schemeClr val="tx1"/>
                </a:solidFill>
                <a:latin typeface="Roboto Regular"/>
                <a:ea typeface="+mn-ea"/>
                <a:cs typeface="Roboto Regular"/>
              </a:defRPr>
            </a:lvl4pPr>
            <a:lvl5pPr marL="1828800" indent="0" algn="l" defTabSz="457200" rtl="0" eaLnBrk="1" latinLnBrk="0" hangingPunct="1">
              <a:spcBef>
                <a:spcPct val="20000"/>
              </a:spcBef>
              <a:buFont typeface="Arial"/>
              <a:buNone/>
              <a:defRPr sz="2000" kern="1200">
                <a:solidFill>
                  <a:schemeClr val="tx1"/>
                </a:solidFill>
                <a:latin typeface="Roboto Regular"/>
                <a:ea typeface="+mn-ea"/>
                <a:cs typeface="Roboto Regular"/>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2000" kern="1200">
                <a:solidFill>
                  <a:schemeClr val="tx1"/>
                </a:solidFill>
                <a:latin typeface="+mn-lt"/>
                <a:ea typeface="+mn-ea"/>
                <a:cs typeface="+mn-cs"/>
              </a:defRPr>
            </a:lvl9pPr>
          </a:lstStyle>
          <a:p>
            <a:pPr>
              <a:spcBef>
                <a:spcPts val="1800"/>
              </a:spcBef>
              <a:defRPr/>
            </a:pPr>
            <a:r>
              <a:rPr lang="en-US" altLang="en-US" sz="1800" dirty="0"/>
              <a:t>Fuente centralizada para </a:t>
            </a:r>
            <a:r>
              <a:rPr lang="en-US" altLang="en-US" sz="1800" dirty="0" err="1"/>
              <a:t>informes</a:t>
            </a:r>
            <a:r>
              <a:rPr lang="en-US" altLang="en-US" sz="1800" dirty="0"/>
              <a:t> gratuitos</a:t>
            </a:r>
          </a:p>
          <a:p>
            <a:pPr>
              <a:spcBef>
                <a:spcPts val="500"/>
              </a:spcBef>
              <a:defRPr/>
            </a:pPr>
            <a:r>
              <a:rPr lang="en-US" altLang="en-US" sz="1200" dirty="0">
                <a:latin typeface="Arial Narrow" panose="020B0604020202020204" pitchFamily="34" charset="0"/>
              </a:rPr>
              <a:t>www.annualcreditreport.com</a:t>
            </a:r>
            <a:endParaRPr lang="en-US" sz="1200" dirty="0"/>
          </a:p>
        </p:txBody>
      </p:sp>
      <p:pic>
        <p:nvPicPr>
          <p:cNvPr id="3" name="Picture Placeholder 2" descr="iStock-1135940038.jpg"/>
          <p:cNvPicPr>
            <a:picLocks noGrp="1" noChangeAspect="1"/>
          </p:cNvPicPr>
          <p:nvPr>
            <p:ph type="pic" idx="1"/>
          </p:nvPr>
        </p:nvPicPr>
        <p:blipFill>
          <a:blip r:embed="rId3">
            <a:extLst>
              <a:ext uri="{28A0092B-C50C-407E-A947-70E740481C1C}">
                <a14:useLocalDpi xmlns:a14="http://schemas.microsoft.com/office/drawing/2010/main" val="0"/>
              </a:ext>
            </a:extLst>
          </a:blip>
          <a:srcRect l="28426" r="28426"/>
          <a:stretch>
            <a:fillRect/>
          </a:stretch>
        </p:blipFill>
        <p:spPr/>
      </p:pic>
    </p:spTree>
    <p:extLst>
      <p:ext uri="{BB962C8B-B14F-4D97-AF65-F5344CB8AC3E}">
        <p14:creationId xmlns:p14="http://schemas.microsoft.com/office/powerpoint/2010/main" val="2873188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p:cNvSpPr>
            <a:spLocks noGrp="1"/>
          </p:cNvSpPr>
          <p:nvPr>
            <p:ph type="sldNum" sz="quarter" idx="12"/>
          </p:nvPr>
        </p:nvSpPr>
        <p:spPr>
          <a:xfrm>
            <a:off x="457200" y="4749384"/>
            <a:ext cx="512986" cy="273844"/>
          </a:xfrm>
          <a:prstGeom prst="rect">
            <a:avLst/>
          </a:prstGeom>
        </p:spPr>
        <p:txBody>
          <a:bodyPr vert="horz" lIns="91440" tIns="45720" rIns="91440" bIns="45720" rtlCol="0" anchor="ctr"/>
          <a:lstStyle>
            <a:lvl1pPr algn="l">
              <a:defRPr sz="800" b="0" i="0">
                <a:solidFill>
                  <a:schemeClr val="tx1">
                    <a:tint val="75000"/>
                  </a:schemeClr>
                </a:solidFill>
                <a:latin typeface="Roboto Medium"/>
                <a:cs typeface="Roboto Medium"/>
              </a:defRPr>
            </a:lvl1pPr>
          </a:lstStyle>
          <a:p>
            <a:fld id="{7609BC2F-FD2F-F642-8F66-E70BC61EECD6}" type="slidenum">
              <a:rPr lang="en-US" smtClean="0"/>
              <a:pPr/>
              <a:t>31</a:t>
            </a:fld>
            <a:endParaRPr lang="en-US" dirty="0"/>
          </a:p>
        </p:txBody>
      </p:sp>
      <p:sp>
        <p:nvSpPr>
          <p:cNvPr id="9" name="Title 2">
            <a:extLst>
              <a:ext uri="{FF2B5EF4-FFF2-40B4-BE49-F238E27FC236}">
                <a16:creationId xmlns:a16="http://schemas.microsoft.com/office/drawing/2014/main" id="{DEC279B7-EA6A-C04B-92BB-3AB11327BADD}"/>
              </a:ext>
            </a:extLst>
          </p:cNvPr>
          <p:cNvSpPr txBox="1">
            <a:spLocks/>
          </p:cNvSpPr>
          <p:nvPr/>
        </p:nvSpPr>
        <p:spPr>
          <a:xfrm>
            <a:off x="503238" y="528638"/>
            <a:ext cx="14905436" cy="1006475"/>
          </a:xfrm>
          <a:prstGeom prst="rect">
            <a:avLst/>
          </a:prstGeom>
        </p:spPr>
        <p:txBody>
          <a:bodyPr/>
          <a:lstStyle>
            <a:lvl1pPr algn="l" defTabSz="457200" rtl="0" eaLnBrk="1" latinLnBrk="0" hangingPunct="1">
              <a:spcBef>
                <a:spcPct val="0"/>
              </a:spcBef>
              <a:buNone/>
              <a:defRPr sz="2800" b="0" i="0" kern="1200">
                <a:solidFill>
                  <a:srgbClr val="0F357B"/>
                </a:solidFill>
                <a:latin typeface="Roboto Light"/>
                <a:ea typeface="+mj-ea"/>
                <a:cs typeface="Roboto Light"/>
              </a:defRPr>
            </a:lvl1pPr>
          </a:lstStyle>
          <a:p>
            <a:pPr>
              <a:spcBef>
                <a:spcPts val="1800"/>
              </a:spcBef>
              <a:defRPr/>
            </a:pPr>
            <a:r>
              <a:rPr lang="en-US" altLang="en-US" sz="1700" dirty="0">
                <a:solidFill>
                  <a:srgbClr val="A31F74"/>
                </a:solidFill>
                <a:ea typeface="+mn-ea"/>
              </a:rPr>
              <a:t>Recursos educativos de Experian</a:t>
            </a:r>
            <a:endParaRPr lang="en-GB" altLang="en-US" sz="1700" dirty="0">
              <a:solidFill>
                <a:srgbClr val="A31F74"/>
              </a:solidFill>
              <a:ea typeface="+mn-ea"/>
            </a:endParaRPr>
          </a:p>
        </p:txBody>
      </p:sp>
      <p:sp>
        <p:nvSpPr>
          <p:cNvPr id="10" name="Content Placeholder 1">
            <a:extLst>
              <a:ext uri="{FF2B5EF4-FFF2-40B4-BE49-F238E27FC236}">
                <a16:creationId xmlns:a16="http://schemas.microsoft.com/office/drawing/2014/main" id="{D0AF9164-989D-9445-971D-730C0DF406D1}"/>
              </a:ext>
            </a:extLst>
          </p:cNvPr>
          <p:cNvSpPr txBox="1">
            <a:spLocks/>
          </p:cNvSpPr>
          <p:nvPr/>
        </p:nvSpPr>
        <p:spPr>
          <a:xfrm>
            <a:off x="457201" y="1181478"/>
            <a:ext cx="6709953" cy="3841750"/>
          </a:xfrm>
          <a:prstGeom prst="rect">
            <a:avLst/>
          </a:prstGeom>
        </p:spPr>
        <p:txBody>
          <a:bodyPr rtlCol="0">
            <a:normAutofit/>
          </a:bodyPr>
          <a:lstStyle>
            <a:lvl1pPr marL="342900" indent="-164592" algn="l" defTabSz="457200" rtl="0" eaLnBrk="1" latinLnBrk="0" hangingPunct="1">
              <a:spcBef>
                <a:spcPct val="20000"/>
              </a:spcBef>
              <a:buFont typeface="Arial"/>
              <a:buChar char="•"/>
              <a:defRPr sz="1800" kern="1200">
                <a:solidFill>
                  <a:srgbClr val="A31F74"/>
                </a:solidFill>
                <a:latin typeface="Roboto Light"/>
                <a:ea typeface="+mn-ea"/>
                <a:cs typeface="Roboto Light"/>
              </a:defRPr>
            </a:lvl1pPr>
            <a:lvl2pPr marL="742950" indent="-192024" algn="l" defTabSz="457200" rtl="0" eaLnBrk="1" latinLnBrk="0" hangingPunct="1">
              <a:spcBef>
                <a:spcPct val="20000"/>
              </a:spcBef>
              <a:buFont typeface="Arial"/>
              <a:buChar char="–"/>
              <a:defRPr sz="1600" kern="1200">
                <a:solidFill>
                  <a:srgbClr val="A31F74"/>
                </a:solidFill>
                <a:latin typeface="Roboto Regular"/>
                <a:ea typeface="+mn-ea"/>
                <a:cs typeface="Roboto Regular"/>
              </a:defRPr>
            </a:lvl2pPr>
            <a:lvl3pPr marL="1143000" indent="-137160" algn="l" defTabSz="457200" rtl="0" eaLnBrk="1" latinLnBrk="0" hangingPunct="1">
              <a:spcBef>
                <a:spcPct val="20000"/>
              </a:spcBef>
              <a:buFont typeface="Arial"/>
              <a:buChar char="•"/>
              <a:defRPr sz="1600" kern="1200">
                <a:solidFill>
                  <a:srgbClr val="A31F74"/>
                </a:solidFill>
                <a:latin typeface="Roboto Regular"/>
                <a:ea typeface="+mn-ea"/>
                <a:cs typeface="Roboto Regular"/>
              </a:defRPr>
            </a:lvl3pPr>
            <a:lvl4pPr marL="1600200" indent="-228600" algn="l" defTabSz="457200" rtl="0" eaLnBrk="1" latinLnBrk="0" hangingPunct="1">
              <a:spcBef>
                <a:spcPct val="20000"/>
              </a:spcBef>
              <a:buFont typeface="Arial"/>
              <a:buChar char="–"/>
              <a:defRPr sz="1200" kern="1200">
                <a:solidFill>
                  <a:schemeClr val="tx1"/>
                </a:solidFill>
                <a:latin typeface="Roboto Light"/>
                <a:ea typeface="+mn-ea"/>
                <a:cs typeface="Roboto Light"/>
              </a:defRPr>
            </a:lvl4pPr>
            <a:lvl5pPr marL="2057400" indent="-228600" algn="l" defTabSz="457200" rtl="0" eaLnBrk="1" latinLnBrk="0" hangingPunct="1">
              <a:spcBef>
                <a:spcPct val="20000"/>
              </a:spcBef>
              <a:buFont typeface="Arial"/>
              <a:buChar char="»"/>
              <a:defRPr sz="1000" kern="1200">
                <a:solidFill>
                  <a:schemeClr val="tx1"/>
                </a:solidFill>
                <a:latin typeface="Roboto Light"/>
                <a:ea typeface="+mn-ea"/>
                <a:cs typeface="Roboto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lnSpc>
                <a:spcPct val="115000"/>
              </a:lnSpc>
              <a:spcBef>
                <a:spcPts val="1200"/>
              </a:spcBef>
              <a:buSzPct val="100000"/>
              <a:buFont typeface="Arial" panose="020B0604020202020204" pitchFamily="34" charset="0"/>
              <a:buChar char="•"/>
              <a:defRPr/>
            </a:pPr>
            <a:r>
              <a:rPr lang="en-US" sz="1100" dirty="0">
                <a:solidFill>
                  <a:schemeClr val="accent1"/>
                </a:solidFill>
                <a:latin typeface="Roboto Light" panose="02000000000000000000" pitchFamily="2" charset="0"/>
                <a:ea typeface="Roboto Light" panose="02000000000000000000" pitchFamily="2" charset="0"/>
                <a:cs typeface="Roboto Light" panose="02000000000000000000" pitchFamily="2" charset="0"/>
              </a:rPr>
              <a:t>Informe de crédito de la Ley FACT annual gratis</a:t>
            </a:r>
          </a:p>
          <a:p>
            <a:pPr marL="685800" lvl="1" indent="-285750">
              <a:lnSpc>
                <a:spcPct val="115000"/>
              </a:lnSpc>
              <a:spcBef>
                <a:spcPts val="0"/>
              </a:spcBef>
              <a:buSzPct val="100000"/>
              <a:buFont typeface="Arial" panose="020B0604020202020204" pitchFamily="34" charset="0"/>
              <a:buChar char="•"/>
              <a:defRPr/>
            </a:pPr>
            <a:r>
              <a:rPr lang="en-US" sz="1100" dirty="0">
                <a:solidFill>
                  <a:schemeClr val="accent1"/>
                </a:solidFill>
                <a:latin typeface="Roboto Light" panose="02000000000000000000" pitchFamily="2" charset="0"/>
                <a:ea typeface="Roboto Light" panose="02000000000000000000" pitchFamily="2" charset="0"/>
                <a:cs typeface="Roboto Light" panose="02000000000000000000" pitchFamily="2" charset="0"/>
                <a:hlinkClick r:id="rId3"/>
              </a:rPr>
              <a:t>www.annualcreditreport.com</a:t>
            </a:r>
            <a:r>
              <a:rPr lang="en-US" sz="1100" dirty="0">
                <a:solidFill>
                  <a:schemeClr val="accent1"/>
                </a:solidFill>
                <a:latin typeface="Roboto Light" panose="02000000000000000000" pitchFamily="2" charset="0"/>
                <a:ea typeface="Roboto Light" panose="02000000000000000000" pitchFamily="2" charset="0"/>
                <a:cs typeface="Roboto Light" panose="02000000000000000000" pitchFamily="2" charset="0"/>
              </a:rPr>
              <a:t> </a:t>
            </a:r>
            <a:br>
              <a:rPr lang="en-US" sz="1100" dirty="0">
                <a:solidFill>
                  <a:schemeClr val="accent1"/>
                </a:solidFill>
                <a:latin typeface="Roboto Light" panose="02000000000000000000" pitchFamily="2" charset="0"/>
                <a:ea typeface="Roboto Light" panose="02000000000000000000" pitchFamily="2" charset="0"/>
                <a:cs typeface="Roboto Light" panose="02000000000000000000" pitchFamily="2" charset="0"/>
              </a:rPr>
            </a:br>
            <a:r>
              <a:rPr lang="en-US" sz="1100" dirty="0">
                <a:solidFill>
                  <a:schemeClr val="accent1"/>
                </a:solidFill>
                <a:latin typeface="Roboto Light" panose="02000000000000000000" pitchFamily="2" charset="0"/>
                <a:ea typeface="Roboto Light" panose="02000000000000000000" pitchFamily="2" charset="0"/>
                <a:cs typeface="Roboto Light" panose="02000000000000000000" pitchFamily="2" charset="0"/>
              </a:rPr>
              <a:t>Acceso al informe gratuito de cada una de las tres compañías de </a:t>
            </a:r>
            <a:r>
              <a:rPr lang="en-US" sz="1100" dirty="0" err="1">
                <a:solidFill>
                  <a:schemeClr val="accent1"/>
                </a:solidFill>
                <a:latin typeface="Roboto Light" panose="02000000000000000000" pitchFamily="2" charset="0"/>
                <a:ea typeface="Roboto Light" panose="02000000000000000000" pitchFamily="2" charset="0"/>
                <a:cs typeface="Roboto Light" panose="02000000000000000000" pitchFamily="2" charset="0"/>
              </a:rPr>
              <a:t>informes</a:t>
            </a:r>
            <a:r>
              <a:rPr lang="en-US" sz="1100" dirty="0">
                <a:solidFill>
                  <a:schemeClr val="accent1"/>
                </a:solidFill>
                <a:latin typeface="Roboto Light" panose="02000000000000000000" pitchFamily="2" charset="0"/>
                <a:ea typeface="Roboto Light" panose="02000000000000000000" pitchFamily="2" charset="0"/>
                <a:cs typeface="Roboto Light" panose="02000000000000000000" pitchFamily="2" charset="0"/>
              </a:rPr>
              <a:t> de crédito</a:t>
            </a:r>
          </a:p>
          <a:p>
            <a:pPr marL="285750" indent="-285750">
              <a:lnSpc>
                <a:spcPct val="115000"/>
              </a:lnSpc>
              <a:spcBef>
                <a:spcPts val="1200"/>
              </a:spcBef>
              <a:buSzPct val="100000"/>
              <a:buFont typeface="Arial" panose="020B0604020202020204" pitchFamily="34" charset="0"/>
              <a:buChar char="•"/>
              <a:defRPr/>
            </a:pPr>
            <a:r>
              <a:rPr lang="en-US" sz="1100" dirty="0">
                <a:solidFill>
                  <a:schemeClr val="accent1"/>
                </a:solidFill>
                <a:latin typeface="Roboto Light" panose="02000000000000000000" pitchFamily="2" charset="0"/>
                <a:ea typeface="Roboto Light" panose="02000000000000000000" pitchFamily="2" charset="0"/>
                <a:cs typeface="Roboto Light" panose="02000000000000000000" pitchFamily="2" charset="0"/>
              </a:rPr>
              <a:t>Experian</a:t>
            </a:r>
          </a:p>
          <a:p>
            <a:pPr marL="685800" lvl="1" indent="-285750">
              <a:lnSpc>
                <a:spcPct val="115000"/>
              </a:lnSpc>
              <a:spcBef>
                <a:spcPts val="0"/>
              </a:spcBef>
              <a:buSzPct val="100000"/>
              <a:buFont typeface="Arial" panose="020B0604020202020204" pitchFamily="34" charset="0"/>
              <a:buChar char="•"/>
              <a:defRPr/>
            </a:pPr>
            <a:r>
              <a:rPr lang="en-US" sz="1100" dirty="0">
                <a:solidFill>
                  <a:schemeClr val="accent1"/>
                </a:solidFill>
                <a:latin typeface="Roboto Light" panose="02000000000000000000" pitchFamily="2" charset="0"/>
                <a:ea typeface="Roboto Light" panose="02000000000000000000" pitchFamily="2" charset="0"/>
                <a:cs typeface="Roboto Light" panose="02000000000000000000" pitchFamily="2" charset="0"/>
                <a:hlinkClick r:id="rId4"/>
              </a:rPr>
              <a:t>www.experian.com/education </a:t>
            </a:r>
            <a:br>
              <a:rPr lang="en-US" sz="1100" dirty="0">
                <a:solidFill>
                  <a:schemeClr val="accent1"/>
                </a:solidFill>
                <a:latin typeface="Roboto Light" panose="02000000000000000000" pitchFamily="2" charset="0"/>
                <a:ea typeface="Roboto Light" panose="02000000000000000000" pitchFamily="2" charset="0"/>
                <a:cs typeface="Roboto Light" panose="02000000000000000000" pitchFamily="2" charset="0"/>
              </a:rPr>
            </a:br>
            <a:r>
              <a:rPr lang="es-ES" sz="1100" dirty="0">
                <a:solidFill>
                  <a:schemeClr val="accent1"/>
                </a:solidFill>
                <a:latin typeface="Roboto Light" panose="02000000000000000000" pitchFamily="2" charset="0"/>
                <a:ea typeface="Roboto Light" panose="02000000000000000000" pitchFamily="2" charset="0"/>
                <a:cs typeface="Roboto Light" panose="02000000000000000000" pitchFamily="2" charset="0"/>
              </a:rPr>
              <a:t>Blog completo con consejos para los consumidores sobre todo lo relacionado con crédito, tarjetas de crédito, préstamos y protección contra robo de identidad.</a:t>
            </a:r>
            <a:endParaRPr lang="en-US" sz="1100" dirty="0">
              <a:solidFill>
                <a:schemeClr val="accent1"/>
              </a:solidFill>
              <a:highlight>
                <a:srgbClr val="FFFF00"/>
              </a:highlight>
              <a:latin typeface="Roboto Light" panose="02000000000000000000" pitchFamily="2" charset="0"/>
              <a:ea typeface="Roboto Light" panose="02000000000000000000" pitchFamily="2" charset="0"/>
              <a:cs typeface="Roboto Light" panose="02000000000000000000" pitchFamily="2" charset="0"/>
            </a:endParaRPr>
          </a:p>
          <a:p>
            <a:pPr marL="685800" lvl="1" indent="-285750">
              <a:lnSpc>
                <a:spcPct val="115000"/>
              </a:lnSpc>
              <a:spcBef>
                <a:spcPts val="0"/>
              </a:spcBef>
              <a:buSzPct val="100000"/>
              <a:buFont typeface="Arial" panose="020B0604020202020204" pitchFamily="34" charset="0"/>
              <a:buChar char="•"/>
              <a:defRPr/>
            </a:pPr>
            <a:r>
              <a:rPr lang="en-US" sz="1100" dirty="0">
                <a:solidFill>
                  <a:schemeClr val="accent1"/>
                </a:solidFill>
                <a:latin typeface="Roboto Light" panose="02000000000000000000" pitchFamily="2" charset="0"/>
                <a:ea typeface="Roboto Light" panose="02000000000000000000" pitchFamily="2" charset="0"/>
                <a:cs typeface="Roboto Light" panose="02000000000000000000" pitchFamily="2" charset="0"/>
                <a:hlinkClick r:id="rId5"/>
              </a:rPr>
              <a:t>www.experian.com/crediteducation</a:t>
            </a:r>
            <a:r>
              <a:rPr lang="en-US" sz="1100" dirty="0">
                <a:solidFill>
                  <a:schemeClr val="accent1"/>
                </a:solidFill>
                <a:latin typeface="Roboto Light" panose="02000000000000000000" pitchFamily="2" charset="0"/>
                <a:ea typeface="Roboto Light" panose="02000000000000000000" pitchFamily="2" charset="0"/>
                <a:cs typeface="Roboto Light" panose="02000000000000000000" pitchFamily="2" charset="0"/>
              </a:rPr>
              <a:t> </a:t>
            </a:r>
            <a:br>
              <a:rPr lang="en-US" sz="1100" dirty="0">
                <a:solidFill>
                  <a:schemeClr val="accent1"/>
                </a:solidFill>
                <a:latin typeface="Roboto Light" panose="02000000000000000000" pitchFamily="2" charset="0"/>
                <a:ea typeface="Roboto Light" panose="02000000000000000000" pitchFamily="2" charset="0"/>
                <a:cs typeface="Roboto Light" panose="02000000000000000000" pitchFamily="2" charset="0"/>
              </a:rPr>
            </a:br>
            <a:r>
              <a:rPr lang="es-US" sz="1100" dirty="0">
                <a:solidFill>
                  <a:schemeClr val="accent1"/>
                </a:solidFill>
                <a:latin typeface="Roboto Light" panose="02000000000000000000" pitchFamily="2" charset="0"/>
              </a:rPr>
              <a:t>Pregunte a la columna de asesoría de Experian, informe del consumidor de la muestra, preguntas frecuentes</a:t>
            </a:r>
            <a:endParaRPr lang="en-US" sz="1100" dirty="0">
              <a:solidFill>
                <a:schemeClr val="accent1"/>
              </a:solidFill>
              <a:latin typeface="Roboto Light" panose="02000000000000000000" pitchFamily="2" charset="0"/>
            </a:endParaRPr>
          </a:p>
          <a:p>
            <a:pPr marL="685800" lvl="1" indent="-285750">
              <a:lnSpc>
                <a:spcPct val="115000"/>
              </a:lnSpc>
              <a:spcBef>
                <a:spcPts val="0"/>
              </a:spcBef>
              <a:buSzPct val="100000"/>
              <a:buFont typeface="Arial" panose="020B0604020202020204" pitchFamily="34" charset="0"/>
              <a:buChar char="•"/>
              <a:defRPr/>
            </a:pPr>
            <a:r>
              <a:rPr lang="en-US" sz="1100" dirty="0">
                <a:solidFill>
                  <a:schemeClr val="accent1"/>
                </a:solidFill>
                <a:latin typeface="Roboto Light" panose="02000000000000000000" pitchFamily="2" charset="0"/>
                <a:ea typeface="Roboto Light" panose="02000000000000000000" pitchFamily="2" charset="0"/>
                <a:cs typeface="Roboto Light" panose="02000000000000000000" pitchFamily="2" charset="0"/>
                <a:hlinkClick r:id="rId6"/>
              </a:rPr>
              <a:t>www.experian.com/consumereducation</a:t>
            </a:r>
            <a:r>
              <a:rPr lang="en-US" sz="1100" dirty="0">
                <a:solidFill>
                  <a:schemeClr val="accent1"/>
                </a:solidFill>
                <a:latin typeface="Roboto Light" panose="02000000000000000000" pitchFamily="2" charset="0"/>
                <a:ea typeface="Roboto Light" panose="02000000000000000000" pitchFamily="2" charset="0"/>
                <a:cs typeface="Roboto Light" panose="02000000000000000000" pitchFamily="2" charset="0"/>
              </a:rPr>
              <a:t> </a:t>
            </a:r>
            <a:br>
              <a:rPr lang="en-US" sz="1100" dirty="0">
                <a:solidFill>
                  <a:schemeClr val="accent1"/>
                </a:solidFill>
                <a:latin typeface="Roboto Light" panose="02000000000000000000" pitchFamily="2" charset="0"/>
                <a:ea typeface="Roboto Light" panose="02000000000000000000" pitchFamily="2" charset="0"/>
                <a:cs typeface="Roboto Light" panose="02000000000000000000" pitchFamily="2" charset="0"/>
              </a:rPr>
            </a:br>
            <a:r>
              <a:rPr lang="en-US" sz="1100" dirty="0">
                <a:solidFill>
                  <a:schemeClr val="accent1"/>
                </a:solidFill>
                <a:latin typeface="Roboto Light" panose="02000000000000000000" pitchFamily="2" charset="0"/>
                <a:ea typeface="Roboto Light" panose="02000000000000000000" pitchFamily="2" charset="0"/>
                <a:cs typeface="Roboto Light" panose="02000000000000000000" pitchFamily="2" charset="0"/>
              </a:rPr>
              <a:t>Versiones electrónicas de nuestros materiales publicados, informe de crédito de la muestra, videos, presentaciones de PowerPoint con notas y </a:t>
            </a:r>
            <a:r>
              <a:rPr lang="en-US" sz="1100" dirty="0" err="1">
                <a:solidFill>
                  <a:schemeClr val="accent1"/>
                </a:solidFill>
                <a:latin typeface="Roboto Light" panose="02000000000000000000" pitchFamily="2" charset="0"/>
                <a:ea typeface="Roboto Light" panose="02000000000000000000" pitchFamily="2" charset="0"/>
                <a:cs typeface="Roboto Light" panose="02000000000000000000" pitchFamily="2" charset="0"/>
              </a:rPr>
              <a:t>más</a:t>
            </a:r>
            <a:endParaRPr lang="en-US" sz="1100" dirty="0">
              <a:solidFill>
                <a:schemeClr val="accent1"/>
              </a:solidFill>
              <a:latin typeface="Roboto Light" panose="02000000000000000000" pitchFamily="2"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13201722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457200" y="4749384"/>
            <a:ext cx="512986" cy="273844"/>
          </a:xfrm>
          <a:prstGeom prst="rect">
            <a:avLst/>
          </a:prstGeom>
        </p:spPr>
        <p:txBody>
          <a:bodyPr vert="horz" lIns="91440" tIns="45720" rIns="91440" bIns="45720" rtlCol="0" anchor="ctr"/>
          <a:lstStyle>
            <a:lvl1pPr algn="l">
              <a:defRPr sz="800" b="0" i="0">
                <a:solidFill>
                  <a:schemeClr val="tx1">
                    <a:tint val="75000"/>
                  </a:schemeClr>
                </a:solidFill>
                <a:latin typeface="Roboto Medium"/>
                <a:cs typeface="Roboto Medium"/>
              </a:defRPr>
            </a:lvl1pPr>
          </a:lstStyle>
          <a:p>
            <a:fld id="{7609BC2F-FD2F-F642-8F66-E70BC61EECD6}" type="slidenum">
              <a:rPr lang="en-US" smtClean="0">
                <a:solidFill>
                  <a:srgbClr val="FFFFFF"/>
                </a:solidFill>
              </a:rPr>
              <a:pPr/>
              <a:t>32</a:t>
            </a:fld>
            <a:endParaRPr lang="en-US" dirty="0">
              <a:solidFill>
                <a:srgbClr val="FFFFFF"/>
              </a:solidFill>
            </a:endParaRPr>
          </a:p>
        </p:txBody>
      </p:sp>
      <p:pic>
        <p:nvPicPr>
          <p:cNvPr id="8" name="Picture 7">
            <a:extLst>
              <a:ext uri="{FF2B5EF4-FFF2-40B4-BE49-F238E27FC236}">
                <a16:creationId xmlns:a16="http://schemas.microsoft.com/office/drawing/2014/main" id="{AA23991D-5A85-364D-B386-FE57286157C0}"/>
              </a:ext>
            </a:extLst>
          </p:cNvPr>
          <p:cNvPicPr>
            <a:picLocks noChangeAspect="1"/>
          </p:cNvPicPr>
          <p:nvPr/>
        </p:nvPicPr>
        <p:blipFill>
          <a:blip r:embed="rId3"/>
          <a:stretch>
            <a:fillRect/>
          </a:stretch>
        </p:blipFill>
        <p:spPr>
          <a:xfrm>
            <a:off x="-148047" y="959891"/>
            <a:ext cx="6775269" cy="3223717"/>
          </a:xfrm>
          <a:prstGeom prst="rect">
            <a:avLst/>
          </a:prstGeom>
        </p:spPr>
      </p:pic>
    </p:spTree>
    <p:extLst>
      <p:ext uri="{BB962C8B-B14F-4D97-AF65-F5344CB8AC3E}">
        <p14:creationId xmlns:p14="http://schemas.microsoft.com/office/powerpoint/2010/main" val="5644481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p:cNvSpPr>
            <a:spLocks noGrp="1"/>
          </p:cNvSpPr>
          <p:nvPr>
            <p:ph type="sldNum" sz="quarter" idx="12"/>
          </p:nvPr>
        </p:nvSpPr>
        <p:spPr>
          <a:xfrm>
            <a:off x="457200" y="4749384"/>
            <a:ext cx="512986" cy="273844"/>
          </a:xfrm>
          <a:prstGeom prst="rect">
            <a:avLst/>
          </a:prstGeom>
        </p:spPr>
        <p:txBody>
          <a:bodyPr vert="horz" lIns="91440" tIns="45720" rIns="91440" bIns="45720" rtlCol="0" anchor="ctr"/>
          <a:lstStyle>
            <a:lvl1pPr algn="l">
              <a:defRPr sz="800" b="0" i="0">
                <a:solidFill>
                  <a:schemeClr val="tx1">
                    <a:tint val="75000"/>
                  </a:schemeClr>
                </a:solidFill>
                <a:latin typeface="Roboto Medium"/>
                <a:cs typeface="Roboto Medium"/>
              </a:defRPr>
            </a:lvl1pPr>
          </a:lstStyle>
          <a:p>
            <a:fld id="{7609BC2F-FD2F-F642-8F66-E70BC61EECD6}" type="slidenum">
              <a:rPr lang="en-US" smtClean="0"/>
              <a:pPr/>
              <a:t>4</a:t>
            </a:fld>
            <a:endParaRPr lang="en-US" dirty="0"/>
          </a:p>
        </p:txBody>
      </p:sp>
      <p:sp>
        <p:nvSpPr>
          <p:cNvPr id="4" name="Text Placeholder 3"/>
          <p:cNvSpPr>
            <a:spLocks noGrp="1"/>
          </p:cNvSpPr>
          <p:nvPr>
            <p:ph type="body" idx="4294967295"/>
          </p:nvPr>
        </p:nvSpPr>
        <p:spPr>
          <a:xfrm>
            <a:off x="282222" y="355996"/>
            <a:ext cx="3387725" cy="481012"/>
          </a:xfrm>
        </p:spPr>
        <p:txBody>
          <a:bodyPr/>
          <a:lstStyle/>
          <a:p>
            <a:pPr marL="178308" indent="0">
              <a:buNone/>
            </a:pPr>
            <a:r>
              <a:rPr lang="en-US" dirty="0"/>
              <a:t>Limitación de responsabilidad</a:t>
            </a:r>
          </a:p>
        </p:txBody>
      </p:sp>
      <p:sp>
        <p:nvSpPr>
          <p:cNvPr id="9" name="Subtitle 2">
            <a:extLst>
              <a:ext uri="{FF2B5EF4-FFF2-40B4-BE49-F238E27FC236}">
                <a16:creationId xmlns:a16="http://schemas.microsoft.com/office/drawing/2014/main" id="{9A83CA19-E031-BD4C-9E95-73D1159E59F7}"/>
              </a:ext>
            </a:extLst>
          </p:cNvPr>
          <p:cNvSpPr txBox="1">
            <a:spLocks/>
          </p:cNvSpPr>
          <p:nvPr/>
        </p:nvSpPr>
        <p:spPr>
          <a:xfrm>
            <a:off x="282222" y="1163210"/>
            <a:ext cx="7207250" cy="3338512"/>
          </a:xfrm>
          <a:prstGeom prst="rect">
            <a:avLst/>
          </a:prstGeom>
        </p:spPr>
        <p:txBody>
          <a:bodyPr/>
          <a:lstStyle>
            <a:lvl1pPr marL="342900" indent="-164592" algn="l" defTabSz="457200" rtl="0" eaLnBrk="1" latinLnBrk="0" hangingPunct="1">
              <a:spcBef>
                <a:spcPct val="20000"/>
              </a:spcBef>
              <a:buFont typeface="Arial"/>
              <a:buChar char="•"/>
              <a:defRPr sz="1800" kern="1200">
                <a:solidFill>
                  <a:srgbClr val="A31F74"/>
                </a:solidFill>
                <a:latin typeface="Roboto Light"/>
                <a:ea typeface="+mn-ea"/>
                <a:cs typeface="Roboto Light"/>
              </a:defRPr>
            </a:lvl1pPr>
            <a:lvl2pPr marL="742950" indent="-192024" algn="l" defTabSz="457200" rtl="0" eaLnBrk="1" latinLnBrk="0" hangingPunct="1">
              <a:spcBef>
                <a:spcPct val="20000"/>
              </a:spcBef>
              <a:buFont typeface="Arial"/>
              <a:buChar char="–"/>
              <a:defRPr sz="1600" kern="1200">
                <a:solidFill>
                  <a:srgbClr val="A31F74"/>
                </a:solidFill>
                <a:latin typeface="Roboto Regular"/>
                <a:ea typeface="+mn-ea"/>
                <a:cs typeface="Roboto Regular"/>
              </a:defRPr>
            </a:lvl2pPr>
            <a:lvl3pPr marL="1143000" indent="-137160" algn="l" defTabSz="457200" rtl="0" eaLnBrk="1" latinLnBrk="0" hangingPunct="1">
              <a:spcBef>
                <a:spcPct val="20000"/>
              </a:spcBef>
              <a:buFont typeface="Arial"/>
              <a:buChar char="•"/>
              <a:defRPr sz="1600" kern="1200">
                <a:solidFill>
                  <a:srgbClr val="A31F74"/>
                </a:solidFill>
                <a:latin typeface="Roboto Regular"/>
                <a:ea typeface="+mn-ea"/>
                <a:cs typeface="Roboto Regular"/>
              </a:defRPr>
            </a:lvl3pPr>
            <a:lvl4pPr marL="1600200" indent="-228600" algn="l" defTabSz="457200" rtl="0" eaLnBrk="1" latinLnBrk="0" hangingPunct="1">
              <a:spcBef>
                <a:spcPct val="20000"/>
              </a:spcBef>
              <a:buFont typeface="Arial"/>
              <a:buChar char="–"/>
              <a:defRPr sz="1200" kern="1200">
                <a:solidFill>
                  <a:schemeClr val="tx1"/>
                </a:solidFill>
                <a:latin typeface="Roboto Light"/>
                <a:ea typeface="+mn-ea"/>
                <a:cs typeface="Roboto Light"/>
              </a:defRPr>
            </a:lvl4pPr>
            <a:lvl5pPr marL="2057400" indent="-228600" algn="l" defTabSz="457200" rtl="0" eaLnBrk="1" latinLnBrk="0" hangingPunct="1">
              <a:spcBef>
                <a:spcPct val="20000"/>
              </a:spcBef>
              <a:buFont typeface="Arial"/>
              <a:buChar char="»"/>
              <a:defRPr sz="1000" kern="1200">
                <a:solidFill>
                  <a:schemeClr val="tx1"/>
                </a:solidFill>
                <a:latin typeface="Roboto Light"/>
                <a:ea typeface="+mn-ea"/>
                <a:cs typeface="Roboto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spcBef>
                <a:spcPct val="0"/>
              </a:spcBef>
              <a:buFont typeface="Arial" panose="020B0604020202020204" pitchFamily="34" charset="0"/>
              <a:buChar char="•"/>
            </a:pPr>
            <a:r>
              <a:rPr lang="en-US" altLang="en-US" sz="1200" dirty="0">
                <a:solidFill>
                  <a:schemeClr val="accent1"/>
                </a:solidFill>
                <a:latin typeface="Roboto" panose="02000000000000000000" pitchFamily="2" charset="0"/>
                <a:ea typeface="Roboto" panose="02000000000000000000" pitchFamily="2" charset="0"/>
                <a:cs typeface="Roboto" panose="02000000000000000000" pitchFamily="2" charset="0"/>
              </a:rPr>
              <a:t>El propósito de esta presentación es ayudarle a entender major la presentación de </a:t>
            </a:r>
            <a:r>
              <a:rPr lang="en-US" altLang="en-US" sz="1200" dirty="0" err="1">
                <a:solidFill>
                  <a:schemeClr val="accent1"/>
                </a:solidFill>
                <a:latin typeface="Roboto" panose="02000000000000000000" pitchFamily="2" charset="0"/>
                <a:ea typeface="Roboto" panose="02000000000000000000" pitchFamily="2" charset="0"/>
                <a:cs typeface="Roboto" panose="02000000000000000000" pitchFamily="2" charset="0"/>
              </a:rPr>
              <a:t>informes</a:t>
            </a:r>
            <a:r>
              <a:rPr lang="en-US" altLang="en-US" sz="1200" dirty="0">
                <a:solidFill>
                  <a:schemeClr val="accent1"/>
                </a:solidFill>
                <a:latin typeface="Roboto" panose="02000000000000000000" pitchFamily="2" charset="0"/>
                <a:ea typeface="Roboto" panose="02000000000000000000" pitchFamily="2" charset="0"/>
                <a:cs typeface="Roboto" panose="02000000000000000000" pitchFamily="2" charset="0"/>
              </a:rPr>
              <a:t> de crédito y para proporcionar información general acerca de cómo se puede gestionar su informe de crédito para que pueda obtener el crédito que necesita y desea.</a:t>
            </a:r>
          </a:p>
          <a:p>
            <a:pPr marL="285750" indent="-285750">
              <a:spcBef>
                <a:spcPct val="0"/>
              </a:spcBef>
              <a:buFont typeface="Arial" panose="020B0604020202020204" pitchFamily="34" charset="0"/>
              <a:buChar char="•"/>
            </a:pPr>
            <a:endParaRPr lang="en-US" altLang="en-US" sz="1200" dirty="0">
              <a:solidFill>
                <a:schemeClr val="accent1"/>
              </a:solidFill>
              <a:latin typeface="Roboto" panose="02000000000000000000" pitchFamily="2" charset="0"/>
              <a:ea typeface="Roboto" panose="02000000000000000000" pitchFamily="2" charset="0"/>
              <a:cs typeface="Roboto" panose="02000000000000000000" pitchFamily="2" charset="0"/>
            </a:endParaRPr>
          </a:p>
          <a:p>
            <a:pPr marL="285750" indent="-285750">
              <a:spcBef>
                <a:spcPct val="0"/>
              </a:spcBef>
              <a:buFont typeface="Arial" panose="020B0604020202020204" pitchFamily="34" charset="0"/>
              <a:buChar char="•"/>
            </a:pPr>
            <a:r>
              <a:rPr lang="en-US" altLang="en-US" sz="1200" dirty="0">
                <a:solidFill>
                  <a:schemeClr val="accent1"/>
                </a:solidFill>
                <a:latin typeface="Roboto" panose="02000000000000000000" pitchFamily="2" charset="0"/>
                <a:ea typeface="Roboto" panose="02000000000000000000" pitchFamily="2" charset="0"/>
                <a:cs typeface="Roboto" panose="02000000000000000000" pitchFamily="2" charset="0"/>
              </a:rPr>
              <a:t>Por razones legales, yo:</a:t>
            </a:r>
          </a:p>
          <a:p>
            <a:pPr lvl="1" indent="-285750">
              <a:buFont typeface="Arial" panose="020B0604020202020204" pitchFamily="34" charset="0"/>
              <a:buChar char="•"/>
            </a:pPr>
            <a:r>
              <a:rPr lang="en-US" altLang="en-US" sz="1200" dirty="0">
                <a:solidFill>
                  <a:schemeClr val="accent1"/>
                </a:solidFill>
                <a:latin typeface="Roboto" panose="02000000000000000000" pitchFamily="2" charset="0"/>
                <a:ea typeface="Roboto" panose="02000000000000000000" pitchFamily="2" charset="0"/>
                <a:cs typeface="Roboto" panose="02000000000000000000" pitchFamily="2" charset="0"/>
              </a:rPr>
              <a:t>No puedo discutir temas específicos de su informe de crédito personal</a:t>
            </a:r>
          </a:p>
          <a:p>
            <a:pPr lvl="1" indent="-285750">
              <a:buFont typeface="Arial" panose="020B0604020202020204" pitchFamily="34" charset="0"/>
              <a:buChar char="•"/>
            </a:pPr>
            <a:r>
              <a:rPr lang="en-US" altLang="en-US" sz="1200" dirty="0">
                <a:solidFill>
                  <a:schemeClr val="accent1"/>
                </a:solidFill>
                <a:latin typeface="Roboto" panose="02000000000000000000" pitchFamily="2" charset="0"/>
                <a:ea typeface="Roboto" panose="02000000000000000000" pitchFamily="2" charset="0"/>
                <a:cs typeface="Roboto" panose="02000000000000000000" pitchFamily="2" charset="0"/>
              </a:rPr>
              <a:t>No puedo aconsejar a un individuo sobre cómo mejorar su informe de crédito personal o puntaje de crédito </a:t>
            </a:r>
          </a:p>
          <a:p>
            <a:pPr lvl="1" indent="-285750">
              <a:buFont typeface="Arial" panose="020B0604020202020204" pitchFamily="34" charset="0"/>
              <a:buChar char="•"/>
            </a:pPr>
            <a:endParaRPr lang="en-US" altLang="en-US" sz="1200" dirty="0">
              <a:solidFill>
                <a:schemeClr val="accent1"/>
              </a:solidFill>
              <a:latin typeface="Roboto" panose="02000000000000000000" pitchFamily="2" charset="0"/>
              <a:ea typeface="Roboto" panose="02000000000000000000" pitchFamily="2" charset="0"/>
              <a:cs typeface="Roboto" panose="02000000000000000000" pitchFamily="2" charset="0"/>
            </a:endParaRPr>
          </a:p>
          <a:p>
            <a:pPr marL="285750" indent="-285750">
              <a:spcBef>
                <a:spcPct val="0"/>
              </a:spcBef>
              <a:buFont typeface="Arial" panose="020B0604020202020204" pitchFamily="34" charset="0"/>
              <a:buChar char="•"/>
            </a:pPr>
            <a:r>
              <a:rPr lang="en-US" altLang="en-US" sz="1200" dirty="0">
                <a:solidFill>
                  <a:schemeClr val="accent1"/>
                </a:solidFill>
                <a:latin typeface="Roboto" panose="02000000000000000000" pitchFamily="2" charset="0"/>
                <a:ea typeface="Roboto" panose="02000000000000000000" pitchFamily="2" charset="0"/>
                <a:cs typeface="Roboto" panose="02000000000000000000" pitchFamily="2" charset="0"/>
              </a:rPr>
              <a:t>No puedo someter sus disputas con respecto a su informe de crédito personal en su nombre</a:t>
            </a:r>
          </a:p>
          <a:p>
            <a:pPr marL="285750" indent="-285750">
              <a:spcBef>
                <a:spcPct val="0"/>
              </a:spcBef>
              <a:buFont typeface="Arial" panose="020B0604020202020204" pitchFamily="34" charset="0"/>
              <a:buChar char="•"/>
            </a:pPr>
            <a:endParaRPr lang="en-US" altLang="en-US" sz="1200" dirty="0">
              <a:solidFill>
                <a:schemeClr val="accent1"/>
              </a:solidFill>
              <a:latin typeface="Roboto" panose="02000000000000000000" pitchFamily="2" charset="0"/>
              <a:ea typeface="Roboto" panose="02000000000000000000" pitchFamily="2" charset="0"/>
              <a:cs typeface="Roboto" panose="02000000000000000000" pitchFamily="2" charset="0"/>
            </a:endParaRPr>
          </a:p>
          <a:p>
            <a:pPr marL="285750" indent="-285750">
              <a:spcBef>
                <a:spcPct val="0"/>
              </a:spcBef>
              <a:buFont typeface="Arial" panose="020B0604020202020204" pitchFamily="34" charset="0"/>
              <a:buChar char="•"/>
            </a:pPr>
            <a:r>
              <a:rPr lang="en-US" altLang="en-US" sz="1200" dirty="0">
                <a:solidFill>
                  <a:schemeClr val="accent1"/>
                </a:solidFill>
                <a:latin typeface="Roboto" panose="02000000000000000000" pitchFamily="2" charset="0"/>
                <a:ea typeface="Roboto" panose="02000000000000000000" pitchFamily="2" charset="0"/>
                <a:cs typeface="Roboto" panose="02000000000000000000" pitchFamily="2" charset="0"/>
              </a:rPr>
              <a:t>La información relativa a las políticas y los procesos de Experian es actual en la fecha de esta presentación, pero puede cambiar.</a:t>
            </a:r>
          </a:p>
        </p:txBody>
      </p:sp>
    </p:spTree>
    <p:extLst>
      <p:ext uri="{BB962C8B-B14F-4D97-AF65-F5344CB8AC3E}">
        <p14:creationId xmlns:p14="http://schemas.microsoft.com/office/powerpoint/2010/main" val="18691932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person, woman, cellphone, phone&#10;&#10;Description automatically generated">
            <a:extLst>
              <a:ext uri="{FF2B5EF4-FFF2-40B4-BE49-F238E27FC236}">
                <a16:creationId xmlns:a16="http://schemas.microsoft.com/office/drawing/2014/main" id="{CFF4743E-C41F-430B-9918-493F611C1B63}"/>
              </a:ext>
            </a:extLst>
          </p:cNvPr>
          <p:cNvPicPr>
            <a:picLocks noGrp="1" noChangeAspect="1"/>
          </p:cNvPicPr>
          <p:nvPr>
            <p:ph sz="half" idx="4294967295"/>
          </p:nvPr>
        </p:nvPicPr>
        <p:blipFill>
          <a:blip r:embed="rId3"/>
          <a:stretch>
            <a:fillRect/>
          </a:stretch>
        </p:blipFill>
        <p:spPr>
          <a:xfrm>
            <a:off x="811160" y="206910"/>
            <a:ext cx="5949083" cy="4471108"/>
          </a:xfrm>
        </p:spPr>
      </p:pic>
      <p:sp>
        <p:nvSpPr>
          <p:cNvPr id="12" name="Slide Number Placeholder 5"/>
          <p:cNvSpPr>
            <a:spLocks noGrp="1"/>
          </p:cNvSpPr>
          <p:nvPr>
            <p:ph type="sldNum" sz="quarter" idx="12"/>
          </p:nvPr>
        </p:nvSpPr>
        <p:spPr>
          <a:xfrm>
            <a:off x="457200" y="4749384"/>
            <a:ext cx="512986" cy="273844"/>
          </a:xfrm>
          <a:prstGeom prst="rect">
            <a:avLst/>
          </a:prstGeom>
        </p:spPr>
        <p:txBody>
          <a:bodyPr vert="horz" lIns="91440" tIns="45720" rIns="91440" bIns="45720" rtlCol="0" anchor="ctr"/>
          <a:lstStyle>
            <a:lvl1pPr algn="l">
              <a:defRPr sz="800" b="0" i="0">
                <a:solidFill>
                  <a:schemeClr val="tx1">
                    <a:tint val="75000"/>
                  </a:schemeClr>
                </a:solidFill>
                <a:latin typeface="Roboto Medium"/>
                <a:cs typeface="Roboto Medium"/>
              </a:defRPr>
            </a:lvl1pPr>
          </a:lstStyle>
          <a:p>
            <a:fld id="{7609BC2F-FD2F-F642-8F66-E70BC61EECD6}" type="slidenum">
              <a:rPr lang="en-US" smtClean="0"/>
              <a:pPr/>
              <a:t>5</a:t>
            </a:fld>
            <a:endParaRPr lang="en-US" dirty="0"/>
          </a:p>
        </p:txBody>
      </p:sp>
      <p:sp>
        <p:nvSpPr>
          <p:cNvPr id="2" name="Title 1"/>
          <p:cNvSpPr>
            <a:spLocks noGrp="1"/>
          </p:cNvSpPr>
          <p:nvPr>
            <p:ph type="title" idx="4294967295"/>
          </p:nvPr>
        </p:nvSpPr>
        <p:spPr>
          <a:xfrm>
            <a:off x="3266661" y="353781"/>
            <a:ext cx="3021496" cy="857250"/>
          </a:xfrm>
        </p:spPr>
        <p:txBody>
          <a:bodyPr>
            <a:normAutofit/>
          </a:bodyPr>
          <a:lstStyle/>
          <a:p>
            <a:r>
              <a:rPr lang="en-US" sz="2000" dirty="0"/>
              <a:t>Crédito</a:t>
            </a:r>
            <a:br>
              <a:rPr lang="en-US" sz="1600" dirty="0"/>
            </a:br>
            <a:r>
              <a:rPr lang="en-US" sz="1600" dirty="0"/>
              <a:t>Es un privilegio que se gana</a:t>
            </a:r>
          </a:p>
        </p:txBody>
      </p:sp>
      <p:sp>
        <p:nvSpPr>
          <p:cNvPr id="4" name="Text Placeholder 3"/>
          <p:cNvSpPr>
            <a:spLocks noGrp="1"/>
          </p:cNvSpPr>
          <p:nvPr>
            <p:ph type="body" idx="4294967295"/>
          </p:nvPr>
        </p:nvSpPr>
        <p:spPr>
          <a:xfrm>
            <a:off x="3372518" y="1503675"/>
            <a:ext cx="3387725" cy="481012"/>
          </a:xfrm>
        </p:spPr>
        <p:txBody>
          <a:bodyPr/>
          <a:lstStyle/>
          <a:p>
            <a:pPr marL="178308" indent="0">
              <a:buNone/>
            </a:pPr>
            <a:r>
              <a:rPr lang="en-US" dirty="0"/>
              <a:t>La decision es suya</a:t>
            </a:r>
          </a:p>
        </p:txBody>
      </p:sp>
    </p:spTree>
    <p:extLst>
      <p:ext uri="{BB962C8B-B14F-4D97-AF65-F5344CB8AC3E}">
        <p14:creationId xmlns:p14="http://schemas.microsoft.com/office/powerpoint/2010/main" val="2818823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3"/>
          <p:cNvSpPr txBox="1">
            <a:spLocks/>
          </p:cNvSpPr>
          <p:nvPr/>
        </p:nvSpPr>
        <p:spPr>
          <a:xfrm>
            <a:off x="457200" y="1274796"/>
            <a:ext cx="3388263" cy="479822"/>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3200" kern="1200">
                <a:solidFill>
                  <a:srgbClr val="A31F74"/>
                </a:solidFill>
                <a:latin typeface="Roboto Light"/>
                <a:ea typeface="+mn-ea"/>
                <a:cs typeface="Roboto Light"/>
              </a:defRPr>
            </a:lvl1pPr>
            <a:lvl2pPr marL="457200" indent="0" algn="l" defTabSz="457200" rtl="0" eaLnBrk="1" latinLnBrk="0" hangingPunct="1">
              <a:spcBef>
                <a:spcPct val="20000"/>
              </a:spcBef>
              <a:buFont typeface="Arial"/>
              <a:buNone/>
              <a:defRPr sz="2800" kern="1200">
                <a:solidFill>
                  <a:srgbClr val="A31F74"/>
                </a:solidFill>
                <a:latin typeface="Roboto Regular"/>
                <a:ea typeface="+mn-ea"/>
                <a:cs typeface="Roboto Regular"/>
              </a:defRPr>
            </a:lvl2pPr>
            <a:lvl3pPr marL="914400" indent="0" algn="l" defTabSz="457200" rtl="0" eaLnBrk="1" latinLnBrk="0" hangingPunct="1">
              <a:spcBef>
                <a:spcPct val="20000"/>
              </a:spcBef>
              <a:buFont typeface="Arial"/>
              <a:buNone/>
              <a:defRPr sz="2400" kern="1200">
                <a:solidFill>
                  <a:srgbClr val="A31F74"/>
                </a:solidFill>
                <a:latin typeface="Roboto Regular"/>
                <a:ea typeface="+mn-ea"/>
                <a:cs typeface="Roboto Regular"/>
              </a:defRPr>
            </a:lvl3pPr>
            <a:lvl4pPr marL="1371600" indent="0" algn="l" defTabSz="457200" rtl="0" eaLnBrk="1" latinLnBrk="0" hangingPunct="1">
              <a:spcBef>
                <a:spcPct val="20000"/>
              </a:spcBef>
              <a:buFont typeface="Arial"/>
              <a:buNone/>
              <a:defRPr sz="2000" kern="1200">
                <a:solidFill>
                  <a:schemeClr val="tx1"/>
                </a:solidFill>
                <a:latin typeface="Roboto Regular"/>
                <a:ea typeface="+mn-ea"/>
                <a:cs typeface="Roboto Regular"/>
              </a:defRPr>
            </a:lvl4pPr>
            <a:lvl5pPr marL="1828800" indent="0" algn="l" defTabSz="457200" rtl="0" eaLnBrk="1" latinLnBrk="0" hangingPunct="1">
              <a:spcBef>
                <a:spcPct val="20000"/>
              </a:spcBef>
              <a:buFont typeface="Arial"/>
              <a:buNone/>
              <a:defRPr sz="2000" kern="1200">
                <a:solidFill>
                  <a:schemeClr val="tx1"/>
                </a:solidFill>
                <a:latin typeface="Roboto Regular"/>
                <a:ea typeface="+mn-ea"/>
                <a:cs typeface="Roboto Regular"/>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2000" kern="1200">
                <a:solidFill>
                  <a:schemeClr val="tx1"/>
                </a:solidFill>
                <a:latin typeface="+mn-lt"/>
                <a:ea typeface="+mn-ea"/>
                <a:cs typeface="+mn-cs"/>
              </a:defRPr>
            </a:lvl9pPr>
          </a:lstStyle>
          <a:p>
            <a:r>
              <a:rPr lang="en-US" sz="1800" dirty="0"/>
              <a:t>¿Qué es el crédito? </a:t>
            </a:r>
          </a:p>
        </p:txBody>
      </p:sp>
      <p:sp>
        <p:nvSpPr>
          <p:cNvPr id="13" name="Slide Number Placeholder 5"/>
          <p:cNvSpPr>
            <a:spLocks noGrp="1"/>
          </p:cNvSpPr>
          <p:nvPr>
            <p:ph type="sldNum" sz="quarter" idx="4294967295"/>
          </p:nvPr>
        </p:nvSpPr>
        <p:spPr>
          <a:xfrm>
            <a:off x="457201" y="4749384"/>
            <a:ext cx="512986" cy="273844"/>
          </a:xfrm>
          <a:prstGeom prst="rect">
            <a:avLst/>
          </a:prstGeom>
        </p:spPr>
        <p:txBody>
          <a:bodyPr vert="horz" lIns="91440" tIns="45720" rIns="91440" bIns="45720" rtlCol="0" anchor="ctr"/>
          <a:lstStyle>
            <a:lvl1pPr algn="l">
              <a:defRPr sz="800" b="0" i="0">
                <a:solidFill>
                  <a:schemeClr val="tx1">
                    <a:tint val="75000"/>
                  </a:schemeClr>
                </a:solidFill>
                <a:latin typeface="Roboto Medium"/>
                <a:cs typeface="Roboto Medium"/>
              </a:defRPr>
            </a:lvl1pPr>
          </a:lstStyle>
          <a:p>
            <a:fld id="{7609BC2F-FD2F-F642-8F66-E70BC61EECD6}" type="slidenum">
              <a:rPr lang="en-US" smtClean="0"/>
              <a:pPr/>
              <a:t>6</a:t>
            </a:fld>
            <a:endParaRPr lang="en-US" dirty="0"/>
          </a:p>
        </p:txBody>
      </p:sp>
      <p:sp>
        <p:nvSpPr>
          <p:cNvPr id="14" name="Content Placeholder 1">
            <a:extLst>
              <a:ext uri="{FF2B5EF4-FFF2-40B4-BE49-F238E27FC236}">
                <a16:creationId xmlns:a16="http://schemas.microsoft.com/office/drawing/2014/main" id="{71AFBBB2-20CA-4A42-9253-8DF39B7D2754}"/>
              </a:ext>
            </a:extLst>
          </p:cNvPr>
          <p:cNvSpPr txBox="1">
            <a:spLocks/>
          </p:cNvSpPr>
          <p:nvPr/>
        </p:nvSpPr>
        <p:spPr>
          <a:xfrm>
            <a:off x="457200" y="1588658"/>
            <a:ext cx="4003947" cy="3600450"/>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3200" kern="1200">
                <a:solidFill>
                  <a:srgbClr val="A31F74"/>
                </a:solidFill>
                <a:latin typeface="Roboto Light"/>
                <a:ea typeface="+mn-ea"/>
                <a:cs typeface="Roboto Light"/>
              </a:defRPr>
            </a:lvl1pPr>
            <a:lvl2pPr marL="457200" indent="0" algn="l" defTabSz="457200" rtl="0" eaLnBrk="1" latinLnBrk="0" hangingPunct="1">
              <a:spcBef>
                <a:spcPct val="20000"/>
              </a:spcBef>
              <a:buFont typeface="Arial"/>
              <a:buNone/>
              <a:defRPr sz="2800" kern="1200">
                <a:solidFill>
                  <a:srgbClr val="A31F74"/>
                </a:solidFill>
                <a:latin typeface="Roboto Regular"/>
                <a:ea typeface="+mn-ea"/>
                <a:cs typeface="Roboto Regular"/>
              </a:defRPr>
            </a:lvl2pPr>
            <a:lvl3pPr marL="914400" indent="0" algn="l" defTabSz="457200" rtl="0" eaLnBrk="1" latinLnBrk="0" hangingPunct="1">
              <a:spcBef>
                <a:spcPct val="20000"/>
              </a:spcBef>
              <a:buFont typeface="Arial"/>
              <a:buNone/>
              <a:defRPr sz="2400" kern="1200">
                <a:solidFill>
                  <a:srgbClr val="A31F74"/>
                </a:solidFill>
                <a:latin typeface="Roboto Regular"/>
                <a:ea typeface="+mn-ea"/>
                <a:cs typeface="Roboto Regular"/>
              </a:defRPr>
            </a:lvl3pPr>
            <a:lvl4pPr marL="1371600" indent="0" algn="l" defTabSz="457200" rtl="0" eaLnBrk="1" latinLnBrk="0" hangingPunct="1">
              <a:spcBef>
                <a:spcPct val="20000"/>
              </a:spcBef>
              <a:buFont typeface="Arial"/>
              <a:buNone/>
              <a:defRPr sz="2000" kern="1200">
                <a:solidFill>
                  <a:schemeClr val="tx1"/>
                </a:solidFill>
                <a:latin typeface="Roboto Light"/>
                <a:ea typeface="+mn-ea"/>
                <a:cs typeface="Roboto Light"/>
              </a:defRPr>
            </a:lvl4pPr>
            <a:lvl5pPr marL="1828800" indent="0" algn="l" defTabSz="457200" rtl="0" eaLnBrk="1" latinLnBrk="0" hangingPunct="1">
              <a:spcBef>
                <a:spcPct val="20000"/>
              </a:spcBef>
              <a:buFont typeface="Arial"/>
              <a:buNone/>
              <a:defRPr sz="2000" kern="1200">
                <a:solidFill>
                  <a:schemeClr val="tx1"/>
                </a:solidFill>
                <a:latin typeface="Roboto Light"/>
                <a:ea typeface="+mn-ea"/>
                <a:cs typeface="Roboto Light"/>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2000" kern="1200">
                <a:solidFill>
                  <a:schemeClr val="tx1"/>
                </a:solidFill>
                <a:latin typeface="+mn-lt"/>
                <a:ea typeface="+mn-ea"/>
                <a:cs typeface="+mn-cs"/>
              </a:defRPr>
            </a:lvl9pPr>
          </a:lstStyle>
          <a:p>
            <a:pPr>
              <a:spcBef>
                <a:spcPts val="1800"/>
              </a:spcBef>
              <a:defRPr/>
            </a:pPr>
            <a:r>
              <a:rPr lang="en-US" sz="1200" dirty="0">
                <a:solidFill>
                  <a:schemeClr val="accent1"/>
                </a:solidFill>
                <a:latin typeface="Roboto" panose="02000000000000000000" pitchFamily="2" charset="0"/>
                <a:ea typeface="Roboto" panose="02000000000000000000" pitchFamily="2" charset="0"/>
                <a:cs typeface="Roboto" panose="02000000000000000000" pitchFamily="2" charset="0"/>
              </a:rPr>
              <a:t>La obtenci</a:t>
            </a:r>
            <a:r>
              <a:rPr lang="en-US" altLang="en-US" sz="1200" dirty="0">
                <a:solidFill>
                  <a:schemeClr val="accent1"/>
                </a:solidFill>
                <a:latin typeface="Roboto" panose="02000000000000000000" pitchFamily="2" charset="0"/>
                <a:ea typeface="Roboto" panose="02000000000000000000" pitchFamily="2" charset="0"/>
                <a:cs typeface="Roboto" panose="02000000000000000000" pitchFamily="2" charset="0"/>
              </a:rPr>
              <a:t>ó</a:t>
            </a:r>
            <a:r>
              <a:rPr lang="en-US" sz="1200" dirty="0">
                <a:solidFill>
                  <a:schemeClr val="accent1"/>
                </a:solidFill>
                <a:latin typeface="Roboto" panose="02000000000000000000" pitchFamily="2" charset="0"/>
                <a:ea typeface="Roboto" panose="02000000000000000000" pitchFamily="2" charset="0"/>
                <a:cs typeface="Roboto" panose="02000000000000000000" pitchFamily="2" charset="0"/>
              </a:rPr>
              <a:t>n de bienes o servicios, pagando por ellos en una fecha posterior bajo t</a:t>
            </a:r>
            <a:r>
              <a:rPr lang="en-US" altLang="en-US" sz="1200" dirty="0">
                <a:solidFill>
                  <a:schemeClr val="accent1"/>
                </a:solidFill>
                <a:latin typeface="Roboto" panose="02000000000000000000" pitchFamily="2" charset="0"/>
                <a:ea typeface="Roboto" panose="02000000000000000000" pitchFamily="2" charset="0"/>
                <a:cs typeface="Roboto" panose="02000000000000000000" pitchFamily="2" charset="0"/>
              </a:rPr>
              <a:t>é</a:t>
            </a:r>
            <a:r>
              <a:rPr lang="en-US" sz="1200" dirty="0">
                <a:solidFill>
                  <a:schemeClr val="accent1"/>
                </a:solidFill>
                <a:latin typeface="Roboto" panose="02000000000000000000" pitchFamily="2" charset="0"/>
                <a:ea typeface="Roboto" panose="02000000000000000000" pitchFamily="2" charset="0"/>
                <a:cs typeface="Roboto" panose="02000000000000000000" pitchFamily="2" charset="0"/>
              </a:rPr>
              <a:t>rminos acordados</a:t>
            </a:r>
          </a:p>
          <a:p>
            <a:pPr marL="285750" indent="-285750">
              <a:spcBef>
                <a:spcPts val="1800"/>
              </a:spcBef>
              <a:buFont typeface="Arial" panose="020B0604020202020204" pitchFamily="34" charset="0"/>
              <a:buChar char="•"/>
              <a:defRPr/>
            </a:pPr>
            <a:r>
              <a:rPr lang="en-US" sz="1200" dirty="0">
                <a:solidFill>
                  <a:schemeClr val="accent1"/>
                </a:solidFill>
                <a:latin typeface="Roboto Light" panose="02000000000000000000" pitchFamily="2" charset="0"/>
                <a:ea typeface="Roboto Light" panose="02000000000000000000" pitchFamily="2" charset="0"/>
                <a:cs typeface="Roboto Light" panose="02000000000000000000" pitchFamily="2" charset="0"/>
              </a:rPr>
              <a:t>Tarjetas de crédito, hipotecas, préstamos para automóviles</a:t>
            </a:r>
          </a:p>
          <a:p>
            <a:pPr marL="285750" indent="-285750">
              <a:spcBef>
                <a:spcPts val="1800"/>
              </a:spcBef>
              <a:buFont typeface="Arial" panose="020B0604020202020204" pitchFamily="34" charset="0"/>
              <a:buChar char="•"/>
              <a:defRPr/>
            </a:pPr>
            <a:r>
              <a:rPr lang="en-US" sz="1200" dirty="0">
                <a:solidFill>
                  <a:schemeClr val="accent1"/>
                </a:solidFill>
                <a:latin typeface="Roboto Light" panose="02000000000000000000" pitchFamily="2" charset="0"/>
                <a:ea typeface="Roboto Light" panose="02000000000000000000" pitchFamily="2" charset="0"/>
                <a:cs typeface="Roboto Light" panose="02000000000000000000" pitchFamily="2" charset="0"/>
              </a:rPr>
              <a:t>Contratos de servicios: Celular, televisi</a:t>
            </a:r>
            <a:r>
              <a:rPr lang="en-US" altLang="en-US" sz="1200" dirty="0">
                <a:solidFill>
                  <a:schemeClr val="accent1"/>
                </a:solidFill>
                <a:latin typeface="Roboto" panose="02000000000000000000" pitchFamily="2" charset="0"/>
                <a:ea typeface="Roboto" panose="02000000000000000000" pitchFamily="2" charset="0"/>
                <a:cs typeface="Roboto" panose="02000000000000000000" pitchFamily="2" charset="0"/>
              </a:rPr>
              <a:t>ó</a:t>
            </a:r>
            <a:r>
              <a:rPr lang="en-US" sz="1200" dirty="0">
                <a:solidFill>
                  <a:schemeClr val="accent1"/>
                </a:solidFill>
                <a:latin typeface="Roboto Light" panose="02000000000000000000" pitchFamily="2" charset="0"/>
                <a:ea typeface="Roboto Light" panose="02000000000000000000" pitchFamily="2" charset="0"/>
                <a:cs typeface="Roboto Light" panose="02000000000000000000" pitchFamily="2" charset="0"/>
              </a:rPr>
              <a:t>n por cable, teléfono, cuentas de servicios públicos</a:t>
            </a:r>
          </a:p>
          <a:p>
            <a:pPr marL="285750" indent="-285750">
              <a:spcBef>
                <a:spcPts val="1800"/>
              </a:spcBef>
              <a:buFont typeface="Arial" panose="020B0604020202020204" pitchFamily="34" charset="0"/>
              <a:buChar char="•"/>
              <a:defRPr/>
            </a:pPr>
            <a:r>
              <a:rPr lang="en-US" sz="1200" dirty="0">
                <a:solidFill>
                  <a:schemeClr val="accent1"/>
                </a:solidFill>
                <a:latin typeface="Roboto Light" panose="02000000000000000000" pitchFamily="2" charset="0"/>
                <a:ea typeface="Roboto Light" panose="02000000000000000000" pitchFamily="2" charset="0"/>
                <a:cs typeface="Roboto Light" panose="02000000000000000000" pitchFamily="2" charset="0"/>
              </a:rPr>
              <a:t>Sus referencias financieras</a:t>
            </a:r>
          </a:p>
        </p:txBody>
      </p:sp>
      <p:pic>
        <p:nvPicPr>
          <p:cNvPr id="4" name="Picture Placeholder 3" descr="iStock-1014687630.jpg"/>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34640" r="22254"/>
          <a:stretch/>
        </p:blipFill>
        <p:spPr/>
      </p:pic>
    </p:spTree>
    <p:extLst>
      <p:ext uri="{BB962C8B-B14F-4D97-AF65-F5344CB8AC3E}">
        <p14:creationId xmlns:p14="http://schemas.microsoft.com/office/powerpoint/2010/main" val="28091464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idx="1"/>
          </p:nvPr>
        </p:nvPicPr>
        <p:blipFill rotWithShape="1">
          <a:blip r:embed="rId3"/>
          <a:srcRect l="12208"/>
          <a:stretch/>
        </p:blipFill>
        <p:spPr>
          <a:xfrm>
            <a:off x="4373221" y="0"/>
            <a:ext cx="3686562" cy="5189108"/>
          </a:xfrm>
        </p:spPr>
      </p:pic>
      <p:sp>
        <p:nvSpPr>
          <p:cNvPr id="13" name="Slide Number Placeholder 5"/>
          <p:cNvSpPr>
            <a:spLocks noGrp="1"/>
          </p:cNvSpPr>
          <p:nvPr>
            <p:ph type="sldNum" sz="quarter" idx="4294967295"/>
          </p:nvPr>
        </p:nvSpPr>
        <p:spPr>
          <a:xfrm>
            <a:off x="457201" y="4749384"/>
            <a:ext cx="512986" cy="273844"/>
          </a:xfrm>
          <a:prstGeom prst="rect">
            <a:avLst/>
          </a:prstGeom>
        </p:spPr>
        <p:txBody>
          <a:bodyPr vert="horz" lIns="91440" tIns="45720" rIns="91440" bIns="45720" rtlCol="0" anchor="ctr"/>
          <a:lstStyle>
            <a:lvl1pPr algn="l">
              <a:defRPr sz="800" b="0" i="0">
                <a:solidFill>
                  <a:schemeClr val="tx1">
                    <a:tint val="75000"/>
                  </a:schemeClr>
                </a:solidFill>
                <a:latin typeface="Roboto Medium"/>
                <a:cs typeface="Roboto Medium"/>
              </a:defRPr>
            </a:lvl1pPr>
          </a:lstStyle>
          <a:p>
            <a:fld id="{7609BC2F-FD2F-F642-8F66-E70BC61EECD6}" type="slidenum">
              <a:rPr lang="en-US" smtClean="0"/>
              <a:pPr/>
              <a:t>7</a:t>
            </a:fld>
            <a:endParaRPr lang="en-US" dirty="0"/>
          </a:p>
        </p:txBody>
      </p:sp>
      <p:sp>
        <p:nvSpPr>
          <p:cNvPr id="14" name="Content Placeholder 1">
            <a:extLst>
              <a:ext uri="{FF2B5EF4-FFF2-40B4-BE49-F238E27FC236}">
                <a16:creationId xmlns:a16="http://schemas.microsoft.com/office/drawing/2014/main" id="{71AFBBB2-20CA-4A42-9253-8DF39B7D2754}"/>
              </a:ext>
            </a:extLst>
          </p:cNvPr>
          <p:cNvSpPr txBox="1">
            <a:spLocks/>
          </p:cNvSpPr>
          <p:nvPr/>
        </p:nvSpPr>
        <p:spPr>
          <a:xfrm>
            <a:off x="457201" y="1588658"/>
            <a:ext cx="3566160" cy="3600450"/>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3200" kern="1200">
                <a:solidFill>
                  <a:srgbClr val="A31F74"/>
                </a:solidFill>
                <a:latin typeface="Roboto Light"/>
                <a:ea typeface="+mn-ea"/>
                <a:cs typeface="Roboto Light"/>
              </a:defRPr>
            </a:lvl1pPr>
            <a:lvl2pPr marL="457200" indent="0" algn="l" defTabSz="457200" rtl="0" eaLnBrk="1" latinLnBrk="0" hangingPunct="1">
              <a:spcBef>
                <a:spcPct val="20000"/>
              </a:spcBef>
              <a:buFont typeface="Arial"/>
              <a:buNone/>
              <a:defRPr sz="2800" kern="1200">
                <a:solidFill>
                  <a:srgbClr val="A31F74"/>
                </a:solidFill>
                <a:latin typeface="Roboto Regular"/>
                <a:ea typeface="+mn-ea"/>
                <a:cs typeface="Roboto Regular"/>
              </a:defRPr>
            </a:lvl2pPr>
            <a:lvl3pPr marL="914400" indent="0" algn="l" defTabSz="457200" rtl="0" eaLnBrk="1" latinLnBrk="0" hangingPunct="1">
              <a:spcBef>
                <a:spcPct val="20000"/>
              </a:spcBef>
              <a:buFont typeface="Arial"/>
              <a:buNone/>
              <a:defRPr sz="2400" kern="1200">
                <a:solidFill>
                  <a:srgbClr val="A31F74"/>
                </a:solidFill>
                <a:latin typeface="Roboto Regular"/>
                <a:ea typeface="+mn-ea"/>
                <a:cs typeface="Roboto Regular"/>
              </a:defRPr>
            </a:lvl3pPr>
            <a:lvl4pPr marL="1371600" indent="0" algn="l" defTabSz="457200" rtl="0" eaLnBrk="1" latinLnBrk="0" hangingPunct="1">
              <a:spcBef>
                <a:spcPct val="20000"/>
              </a:spcBef>
              <a:buFont typeface="Arial"/>
              <a:buNone/>
              <a:defRPr sz="2000" kern="1200">
                <a:solidFill>
                  <a:schemeClr val="tx1"/>
                </a:solidFill>
                <a:latin typeface="Roboto Light"/>
                <a:ea typeface="+mn-ea"/>
                <a:cs typeface="Roboto Light"/>
              </a:defRPr>
            </a:lvl4pPr>
            <a:lvl5pPr marL="1828800" indent="0" algn="l" defTabSz="457200" rtl="0" eaLnBrk="1" latinLnBrk="0" hangingPunct="1">
              <a:spcBef>
                <a:spcPct val="20000"/>
              </a:spcBef>
              <a:buFont typeface="Arial"/>
              <a:buNone/>
              <a:defRPr sz="2000" kern="1200">
                <a:solidFill>
                  <a:schemeClr val="tx1"/>
                </a:solidFill>
                <a:latin typeface="Roboto Light"/>
                <a:ea typeface="+mn-ea"/>
                <a:cs typeface="Roboto Light"/>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2000" kern="1200">
                <a:solidFill>
                  <a:schemeClr val="tx1"/>
                </a:solidFill>
                <a:latin typeface="+mn-lt"/>
                <a:ea typeface="+mn-ea"/>
                <a:cs typeface="+mn-cs"/>
              </a:defRPr>
            </a:lvl9pPr>
          </a:lstStyle>
          <a:p>
            <a:pPr>
              <a:spcBef>
                <a:spcPts val="1800"/>
              </a:spcBef>
              <a:defRPr/>
            </a:pPr>
            <a:r>
              <a:rPr lang="en-GB" sz="1200" dirty="0">
                <a:solidFill>
                  <a:schemeClr val="accent1"/>
                </a:solidFill>
                <a:latin typeface="Roboto" panose="02000000000000000000" pitchFamily="2" charset="0"/>
                <a:ea typeface="Roboto" panose="02000000000000000000" pitchFamily="2" charset="0"/>
                <a:cs typeface="Roboto" panose="02000000000000000000" pitchFamily="2" charset="0"/>
              </a:rPr>
              <a:t>Construya un historial de crédito positivo para que pueda obtener los mejores términos cuando invierta en deuda. </a:t>
            </a:r>
          </a:p>
        </p:txBody>
      </p:sp>
      <p:sp>
        <p:nvSpPr>
          <p:cNvPr id="7" name="Text Placeholder 3">
            <a:extLst>
              <a:ext uri="{FF2B5EF4-FFF2-40B4-BE49-F238E27FC236}">
                <a16:creationId xmlns:a16="http://schemas.microsoft.com/office/drawing/2014/main" id="{2F9051EA-2944-BC4A-B130-1B5917103120}"/>
              </a:ext>
            </a:extLst>
          </p:cNvPr>
          <p:cNvSpPr txBox="1">
            <a:spLocks/>
          </p:cNvSpPr>
          <p:nvPr/>
        </p:nvSpPr>
        <p:spPr>
          <a:xfrm>
            <a:off x="457200" y="1274796"/>
            <a:ext cx="3388263" cy="479822"/>
          </a:xfrm>
          <a:prstGeom prst="rect">
            <a:avLst/>
          </a:prstGeom>
        </p:spPr>
        <p:txBody>
          <a:bodyPr vert="horz" lIns="91440" tIns="45720" rIns="91440" bIns="45720" rtlCol="0">
            <a:normAutofit fontScale="92500"/>
          </a:bodyPr>
          <a:lstStyle>
            <a:lvl1pPr marL="0" indent="0" algn="l" defTabSz="457200" rtl="0" eaLnBrk="1" latinLnBrk="0" hangingPunct="1">
              <a:spcBef>
                <a:spcPct val="20000"/>
              </a:spcBef>
              <a:buFont typeface="Arial"/>
              <a:buNone/>
              <a:defRPr sz="3200" kern="1200">
                <a:solidFill>
                  <a:srgbClr val="A31F74"/>
                </a:solidFill>
                <a:latin typeface="Roboto Light"/>
                <a:ea typeface="+mn-ea"/>
                <a:cs typeface="Roboto Light"/>
              </a:defRPr>
            </a:lvl1pPr>
            <a:lvl2pPr marL="457200" indent="0" algn="l" defTabSz="457200" rtl="0" eaLnBrk="1" latinLnBrk="0" hangingPunct="1">
              <a:spcBef>
                <a:spcPct val="20000"/>
              </a:spcBef>
              <a:buFont typeface="Arial"/>
              <a:buNone/>
              <a:defRPr sz="2800" kern="1200">
                <a:solidFill>
                  <a:srgbClr val="A31F74"/>
                </a:solidFill>
                <a:latin typeface="Roboto Regular"/>
                <a:ea typeface="+mn-ea"/>
                <a:cs typeface="Roboto Regular"/>
              </a:defRPr>
            </a:lvl2pPr>
            <a:lvl3pPr marL="914400" indent="0" algn="l" defTabSz="457200" rtl="0" eaLnBrk="1" latinLnBrk="0" hangingPunct="1">
              <a:spcBef>
                <a:spcPct val="20000"/>
              </a:spcBef>
              <a:buFont typeface="Arial"/>
              <a:buNone/>
              <a:defRPr sz="2400" kern="1200">
                <a:solidFill>
                  <a:srgbClr val="A31F74"/>
                </a:solidFill>
                <a:latin typeface="Roboto Regular"/>
                <a:ea typeface="+mn-ea"/>
                <a:cs typeface="Roboto Regular"/>
              </a:defRPr>
            </a:lvl3pPr>
            <a:lvl4pPr marL="1371600" indent="0" algn="l" defTabSz="457200" rtl="0" eaLnBrk="1" latinLnBrk="0" hangingPunct="1">
              <a:spcBef>
                <a:spcPct val="20000"/>
              </a:spcBef>
              <a:buFont typeface="Arial"/>
              <a:buNone/>
              <a:defRPr sz="2000" kern="1200">
                <a:solidFill>
                  <a:schemeClr val="tx1"/>
                </a:solidFill>
                <a:latin typeface="Roboto Regular"/>
                <a:ea typeface="+mn-ea"/>
                <a:cs typeface="Roboto Regular"/>
              </a:defRPr>
            </a:lvl4pPr>
            <a:lvl5pPr marL="1828800" indent="0" algn="l" defTabSz="457200" rtl="0" eaLnBrk="1" latinLnBrk="0" hangingPunct="1">
              <a:spcBef>
                <a:spcPct val="20000"/>
              </a:spcBef>
              <a:buFont typeface="Arial"/>
              <a:buNone/>
              <a:defRPr sz="2000" kern="1200">
                <a:solidFill>
                  <a:schemeClr val="tx1"/>
                </a:solidFill>
                <a:latin typeface="Roboto Regular"/>
                <a:ea typeface="+mn-ea"/>
                <a:cs typeface="Roboto Regular"/>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2000" kern="1200">
                <a:solidFill>
                  <a:schemeClr val="tx1"/>
                </a:solidFill>
                <a:latin typeface="+mn-lt"/>
                <a:ea typeface="+mn-ea"/>
                <a:cs typeface="+mn-cs"/>
              </a:defRPr>
            </a:lvl9pPr>
          </a:lstStyle>
          <a:p>
            <a:pPr>
              <a:spcBef>
                <a:spcPts val="1800"/>
              </a:spcBef>
              <a:defRPr/>
            </a:pPr>
            <a:r>
              <a:rPr lang="en-US" sz="1800" dirty="0"/>
              <a:t>El crédito no es igual a la deuda</a:t>
            </a:r>
          </a:p>
        </p:txBody>
      </p:sp>
    </p:spTree>
    <p:extLst>
      <p:ext uri="{BB962C8B-B14F-4D97-AF65-F5344CB8AC3E}">
        <p14:creationId xmlns:p14="http://schemas.microsoft.com/office/powerpoint/2010/main" val="1328898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p:cNvSpPr>
            <a:spLocks noGrp="1"/>
          </p:cNvSpPr>
          <p:nvPr>
            <p:ph type="sldNum" sz="quarter" idx="12"/>
          </p:nvPr>
        </p:nvSpPr>
        <p:spPr>
          <a:xfrm>
            <a:off x="457200" y="4749384"/>
            <a:ext cx="512986" cy="273844"/>
          </a:xfrm>
          <a:prstGeom prst="rect">
            <a:avLst/>
          </a:prstGeom>
        </p:spPr>
        <p:txBody>
          <a:bodyPr vert="horz" lIns="91440" tIns="45720" rIns="91440" bIns="45720" rtlCol="0" anchor="ctr"/>
          <a:lstStyle>
            <a:lvl1pPr algn="l">
              <a:defRPr sz="800" b="0" i="0">
                <a:solidFill>
                  <a:schemeClr val="tx1">
                    <a:tint val="75000"/>
                  </a:schemeClr>
                </a:solidFill>
                <a:latin typeface="Roboto Medium"/>
                <a:cs typeface="Roboto Medium"/>
              </a:defRPr>
            </a:lvl1pPr>
          </a:lstStyle>
          <a:p>
            <a:fld id="{7609BC2F-FD2F-F642-8F66-E70BC61EECD6}" type="slidenum">
              <a:rPr lang="en-US" smtClean="0"/>
              <a:pPr/>
              <a:t>8</a:t>
            </a:fld>
            <a:endParaRPr lang="en-US" dirty="0"/>
          </a:p>
        </p:txBody>
      </p:sp>
      <p:sp>
        <p:nvSpPr>
          <p:cNvPr id="8" name="Content Placeholder 4"/>
          <p:cNvSpPr>
            <a:spLocks noGrp="1"/>
          </p:cNvSpPr>
          <p:nvPr>
            <p:ph sz="half" idx="4294967295"/>
          </p:nvPr>
        </p:nvSpPr>
        <p:spPr>
          <a:xfrm>
            <a:off x="4055165" y="1720454"/>
            <a:ext cx="2885032" cy="2081212"/>
          </a:xfrm>
        </p:spPr>
        <p:txBody>
          <a:bodyPr>
            <a:noAutofit/>
          </a:bodyPr>
          <a:lstStyle/>
          <a:p>
            <a:pPr marL="0" indent="0">
              <a:spcBef>
                <a:spcPts val="1200"/>
              </a:spcBef>
              <a:buNone/>
              <a:defRPr/>
            </a:pPr>
            <a:r>
              <a:rPr lang="en-US" sz="1050" b="1" dirty="0">
                <a:solidFill>
                  <a:schemeClr val="accent1"/>
                </a:solidFill>
              </a:rPr>
              <a:t>Estas compañías sirven al consumidor y a los negocios financieros, haciendo posible:</a:t>
            </a:r>
          </a:p>
          <a:p>
            <a:pPr marL="285750" indent="-285750">
              <a:spcBef>
                <a:spcPts val="1200"/>
              </a:spcBef>
              <a:buFont typeface="Arial" panose="020B0604020202020204" pitchFamily="34" charset="0"/>
              <a:buChar char="•"/>
              <a:defRPr/>
            </a:pPr>
            <a:r>
              <a:rPr lang="en-US" sz="1000" dirty="0">
                <a:solidFill>
                  <a:schemeClr val="accent1"/>
                </a:solidFill>
              </a:rPr>
              <a:t>Crédito instantáneo</a:t>
            </a:r>
          </a:p>
          <a:p>
            <a:pPr marL="285750" indent="-285750">
              <a:spcBef>
                <a:spcPts val="1200"/>
              </a:spcBef>
              <a:buFont typeface="Arial" panose="020B0604020202020204" pitchFamily="34" charset="0"/>
              <a:buChar char="•"/>
              <a:defRPr/>
            </a:pPr>
            <a:r>
              <a:rPr lang="en-US" sz="1000" dirty="0">
                <a:solidFill>
                  <a:schemeClr val="accent1"/>
                </a:solidFill>
              </a:rPr>
              <a:t>Crédito de menor costo</a:t>
            </a:r>
          </a:p>
          <a:p>
            <a:pPr marL="285750" indent="-285750">
              <a:spcBef>
                <a:spcPts val="1200"/>
              </a:spcBef>
              <a:buFont typeface="Arial" panose="020B0604020202020204" pitchFamily="34" charset="0"/>
              <a:buChar char="•"/>
              <a:defRPr/>
            </a:pPr>
            <a:r>
              <a:rPr lang="en-US" sz="1000" dirty="0">
                <a:solidFill>
                  <a:schemeClr val="accent1"/>
                </a:solidFill>
              </a:rPr>
              <a:t>Crédito nacional</a:t>
            </a:r>
          </a:p>
          <a:p>
            <a:pPr marL="285750" indent="-285750">
              <a:spcBef>
                <a:spcPts val="1200"/>
              </a:spcBef>
              <a:buFont typeface="Arial" panose="020B0604020202020204" pitchFamily="34" charset="0"/>
              <a:buChar char="•"/>
              <a:defRPr/>
            </a:pPr>
            <a:r>
              <a:rPr lang="en-US" sz="1000" dirty="0">
                <a:solidFill>
                  <a:schemeClr val="accent1"/>
                </a:solidFill>
              </a:rPr>
              <a:t>Disponibilidad amplia de crédito</a:t>
            </a:r>
          </a:p>
          <a:p>
            <a:pPr marL="285750" indent="-285750">
              <a:spcBef>
                <a:spcPts val="1200"/>
              </a:spcBef>
              <a:buFont typeface="Arial" panose="020B0604020202020204" pitchFamily="34" charset="0"/>
              <a:buChar char="•"/>
              <a:defRPr/>
            </a:pPr>
            <a:r>
              <a:rPr lang="en-US" sz="1000" dirty="0">
                <a:solidFill>
                  <a:schemeClr val="accent1"/>
                </a:solidFill>
              </a:rPr>
              <a:t> Administración de cuentas</a:t>
            </a:r>
          </a:p>
          <a:p>
            <a:pPr marL="178308" indent="0">
              <a:spcBef>
                <a:spcPts val="0"/>
              </a:spcBef>
              <a:buNone/>
            </a:pPr>
            <a:endParaRPr lang="en-US" sz="1000" dirty="0">
              <a:solidFill>
                <a:schemeClr val="tx1"/>
              </a:solidFill>
            </a:endParaRPr>
          </a:p>
        </p:txBody>
      </p:sp>
      <p:pic>
        <p:nvPicPr>
          <p:cNvPr id="2" name="Picture 1" descr="1280px-Experian_logo.sv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186" y="1066733"/>
            <a:ext cx="1968853" cy="653721"/>
          </a:xfrm>
          <a:prstGeom prst="rect">
            <a:avLst/>
          </a:prstGeom>
        </p:spPr>
      </p:pic>
      <p:pic>
        <p:nvPicPr>
          <p:cNvPr id="3" name="Picture 2" descr="1280px-Equifax_Logo.sv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783" y="2205848"/>
            <a:ext cx="1765654" cy="348992"/>
          </a:xfrm>
          <a:prstGeom prst="rect">
            <a:avLst/>
          </a:prstGeom>
        </p:spPr>
      </p:pic>
      <p:pic>
        <p:nvPicPr>
          <p:cNvPr id="5" name="Picture 4" descr="107596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4052" y="3080412"/>
            <a:ext cx="1968854" cy="323015"/>
          </a:xfrm>
          <a:prstGeom prst="rect">
            <a:avLst/>
          </a:prstGeom>
        </p:spPr>
      </p:pic>
      <p:sp>
        <p:nvSpPr>
          <p:cNvPr id="10" name="Title 2">
            <a:extLst>
              <a:ext uri="{FF2B5EF4-FFF2-40B4-BE49-F238E27FC236}">
                <a16:creationId xmlns:a16="http://schemas.microsoft.com/office/drawing/2014/main" id="{A3B3E2FF-C6DF-4C89-A06E-4D5FEE7C61B5}"/>
              </a:ext>
            </a:extLst>
          </p:cNvPr>
          <p:cNvSpPr txBox="1">
            <a:spLocks/>
          </p:cNvSpPr>
          <p:nvPr/>
        </p:nvSpPr>
        <p:spPr>
          <a:xfrm>
            <a:off x="3968250" y="890355"/>
            <a:ext cx="3486098" cy="1006475"/>
          </a:xfrm>
          <a:prstGeom prst="rect">
            <a:avLst/>
          </a:prstGeom>
        </p:spPr>
        <p:txBody>
          <a:bodyPr/>
          <a:lstStyle>
            <a:lvl1pPr algn="l" defTabSz="457200" rtl="0" eaLnBrk="1" latinLnBrk="0" hangingPunct="1">
              <a:spcBef>
                <a:spcPct val="0"/>
              </a:spcBef>
              <a:buNone/>
              <a:defRPr sz="2800" b="0" i="0" kern="1200">
                <a:solidFill>
                  <a:srgbClr val="0F357B"/>
                </a:solidFill>
                <a:latin typeface="Roboto Light"/>
                <a:ea typeface="+mj-ea"/>
                <a:cs typeface="Roboto Light"/>
              </a:defRPr>
            </a:lvl1pPr>
          </a:lstStyle>
          <a:p>
            <a:r>
              <a:rPr lang="en-US" altLang="en-US" sz="1800" dirty="0">
                <a:solidFill>
                  <a:srgbClr val="A31F74"/>
                </a:solidFill>
              </a:rPr>
              <a:t>Las tres compañías nacionales de </a:t>
            </a:r>
            <a:r>
              <a:rPr lang="en-US" altLang="en-US" sz="1800" dirty="0" err="1">
                <a:solidFill>
                  <a:srgbClr val="A31F74"/>
                </a:solidFill>
              </a:rPr>
              <a:t>informes</a:t>
            </a:r>
            <a:r>
              <a:rPr lang="en-US" altLang="en-US" sz="1800" dirty="0">
                <a:solidFill>
                  <a:srgbClr val="A31F74"/>
                </a:solidFill>
              </a:rPr>
              <a:t> de crédito</a:t>
            </a:r>
            <a:endParaRPr lang="en-GB" altLang="en-US" sz="2000" dirty="0">
              <a:solidFill>
                <a:srgbClr val="A31F74"/>
              </a:solidFill>
            </a:endParaRPr>
          </a:p>
        </p:txBody>
      </p:sp>
    </p:spTree>
    <p:extLst>
      <p:ext uri="{BB962C8B-B14F-4D97-AF65-F5344CB8AC3E}">
        <p14:creationId xmlns:p14="http://schemas.microsoft.com/office/powerpoint/2010/main" val="1709706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p:cNvSpPr>
            <a:spLocks noGrp="1"/>
          </p:cNvSpPr>
          <p:nvPr>
            <p:ph type="sldNum" sz="quarter" idx="12"/>
          </p:nvPr>
        </p:nvSpPr>
        <p:spPr>
          <a:xfrm>
            <a:off x="457200" y="4749384"/>
            <a:ext cx="512986" cy="273844"/>
          </a:xfrm>
          <a:prstGeom prst="rect">
            <a:avLst/>
          </a:prstGeom>
        </p:spPr>
        <p:txBody>
          <a:bodyPr vert="horz" lIns="91440" tIns="45720" rIns="91440" bIns="45720" rtlCol="0" anchor="ctr"/>
          <a:lstStyle>
            <a:lvl1pPr algn="l">
              <a:defRPr sz="800" b="0" i="0">
                <a:solidFill>
                  <a:schemeClr val="tx1">
                    <a:tint val="75000"/>
                  </a:schemeClr>
                </a:solidFill>
                <a:latin typeface="Roboto Medium"/>
                <a:cs typeface="Roboto Medium"/>
              </a:defRPr>
            </a:lvl1pPr>
          </a:lstStyle>
          <a:p>
            <a:fld id="{7609BC2F-FD2F-F642-8F66-E70BC61EECD6}" type="slidenum">
              <a:rPr lang="en-US" smtClean="0"/>
              <a:pPr/>
              <a:t>9</a:t>
            </a:fld>
            <a:endParaRPr lang="en-US" dirty="0"/>
          </a:p>
        </p:txBody>
      </p:sp>
      <p:sp>
        <p:nvSpPr>
          <p:cNvPr id="2" name="Title 1"/>
          <p:cNvSpPr>
            <a:spLocks noGrp="1"/>
          </p:cNvSpPr>
          <p:nvPr>
            <p:ph type="title" idx="4294967295"/>
          </p:nvPr>
        </p:nvSpPr>
        <p:spPr>
          <a:xfrm>
            <a:off x="457200" y="91843"/>
            <a:ext cx="7207250" cy="857250"/>
          </a:xfrm>
        </p:spPr>
        <p:txBody>
          <a:bodyPr>
            <a:normAutofit/>
          </a:bodyPr>
          <a:lstStyle/>
          <a:p>
            <a:r>
              <a:rPr lang="en-US" sz="1600" dirty="0"/>
              <a:t>El ciclo de crédito</a:t>
            </a:r>
          </a:p>
        </p:txBody>
      </p:sp>
      <p:pic>
        <p:nvPicPr>
          <p:cNvPr id="4" name="Picture 3" descr="cycle_arrow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476" y="617453"/>
            <a:ext cx="5295892" cy="4092280"/>
          </a:xfrm>
          <a:prstGeom prst="rect">
            <a:avLst/>
          </a:prstGeom>
        </p:spPr>
      </p:pic>
      <p:sp>
        <p:nvSpPr>
          <p:cNvPr id="7" name="Text Placeholder 3">
            <a:extLst>
              <a:ext uri="{FF2B5EF4-FFF2-40B4-BE49-F238E27FC236}">
                <a16:creationId xmlns:a16="http://schemas.microsoft.com/office/drawing/2014/main" id="{2F9051EA-2944-BC4A-B130-1B5917103120}"/>
              </a:ext>
            </a:extLst>
          </p:cNvPr>
          <p:cNvSpPr txBox="1">
            <a:spLocks/>
          </p:cNvSpPr>
          <p:nvPr/>
        </p:nvSpPr>
        <p:spPr>
          <a:xfrm>
            <a:off x="3302439" y="2293260"/>
            <a:ext cx="1299166" cy="740665"/>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3200" kern="1200">
                <a:solidFill>
                  <a:srgbClr val="A31F74"/>
                </a:solidFill>
                <a:latin typeface="Roboto Light"/>
                <a:ea typeface="+mn-ea"/>
                <a:cs typeface="Roboto Light"/>
              </a:defRPr>
            </a:lvl1pPr>
            <a:lvl2pPr marL="457200" indent="0" algn="l" defTabSz="457200" rtl="0" eaLnBrk="1" latinLnBrk="0" hangingPunct="1">
              <a:spcBef>
                <a:spcPct val="20000"/>
              </a:spcBef>
              <a:buFont typeface="Arial"/>
              <a:buNone/>
              <a:defRPr sz="2800" kern="1200">
                <a:solidFill>
                  <a:srgbClr val="A31F74"/>
                </a:solidFill>
                <a:latin typeface="Roboto Regular"/>
                <a:ea typeface="+mn-ea"/>
                <a:cs typeface="Roboto Regular"/>
              </a:defRPr>
            </a:lvl2pPr>
            <a:lvl3pPr marL="914400" indent="0" algn="l" defTabSz="457200" rtl="0" eaLnBrk="1" latinLnBrk="0" hangingPunct="1">
              <a:spcBef>
                <a:spcPct val="20000"/>
              </a:spcBef>
              <a:buFont typeface="Arial"/>
              <a:buNone/>
              <a:defRPr sz="2400" kern="1200">
                <a:solidFill>
                  <a:srgbClr val="A31F74"/>
                </a:solidFill>
                <a:latin typeface="Roboto Regular"/>
                <a:ea typeface="+mn-ea"/>
                <a:cs typeface="Roboto Regular"/>
              </a:defRPr>
            </a:lvl3pPr>
            <a:lvl4pPr marL="1371600" indent="0" algn="l" defTabSz="457200" rtl="0" eaLnBrk="1" latinLnBrk="0" hangingPunct="1">
              <a:spcBef>
                <a:spcPct val="20000"/>
              </a:spcBef>
              <a:buFont typeface="Arial"/>
              <a:buNone/>
              <a:defRPr sz="2000" kern="1200">
                <a:solidFill>
                  <a:schemeClr val="tx1"/>
                </a:solidFill>
                <a:latin typeface="Roboto Regular"/>
                <a:ea typeface="+mn-ea"/>
                <a:cs typeface="Roboto Regular"/>
              </a:defRPr>
            </a:lvl4pPr>
            <a:lvl5pPr marL="1828800" indent="0" algn="l" defTabSz="457200" rtl="0" eaLnBrk="1" latinLnBrk="0" hangingPunct="1">
              <a:spcBef>
                <a:spcPct val="20000"/>
              </a:spcBef>
              <a:buFont typeface="Arial"/>
              <a:buNone/>
              <a:defRPr sz="2000" kern="1200">
                <a:solidFill>
                  <a:schemeClr val="tx1"/>
                </a:solidFill>
                <a:latin typeface="Roboto Regular"/>
                <a:ea typeface="+mn-ea"/>
                <a:cs typeface="Roboto Regular"/>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2000" kern="1200">
                <a:solidFill>
                  <a:schemeClr val="tx1"/>
                </a:solidFill>
                <a:latin typeface="+mn-lt"/>
                <a:ea typeface="+mn-ea"/>
                <a:cs typeface="+mn-cs"/>
              </a:defRPr>
            </a:lvl9pPr>
          </a:lstStyle>
          <a:p>
            <a:pPr algn="ctr">
              <a:lnSpc>
                <a:spcPct val="60000"/>
              </a:lnSpc>
              <a:spcBef>
                <a:spcPts val="1200"/>
              </a:spcBef>
              <a:defRPr/>
            </a:pPr>
            <a:r>
              <a:rPr lang="en-US" sz="2400" dirty="0">
                <a:solidFill>
                  <a:schemeClr val="tx1">
                    <a:lumMod val="50000"/>
                    <a:lumOff val="50000"/>
                  </a:schemeClr>
                </a:solidFill>
              </a:rPr>
              <a:t>Ciclo de</a:t>
            </a:r>
          </a:p>
          <a:p>
            <a:pPr algn="ctr">
              <a:lnSpc>
                <a:spcPct val="60000"/>
              </a:lnSpc>
              <a:spcBef>
                <a:spcPts val="1200"/>
              </a:spcBef>
              <a:defRPr/>
            </a:pPr>
            <a:r>
              <a:rPr lang="en-US" sz="2400" dirty="0">
                <a:solidFill>
                  <a:schemeClr val="tx1">
                    <a:lumMod val="50000"/>
                    <a:lumOff val="50000"/>
                  </a:schemeClr>
                </a:solidFill>
              </a:rPr>
              <a:t> crédito</a:t>
            </a:r>
          </a:p>
        </p:txBody>
      </p:sp>
      <p:sp>
        <p:nvSpPr>
          <p:cNvPr id="8" name="Content Placeholder 1">
            <a:extLst>
              <a:ext uri="{FF2B5EF4-FFF2-40B4-BE49-F238E27FC236}">
                <a16:creationId xmlns:a16="http://schemas.microsoft.com/office/drawing/2014/main" id="{71AFBBB2-20CA-4A42-9253-8DF39B7D2754}"/>
              </a:ext>
            </a:extLst>
          </p:cNvPr>
          <p:cNvSpPr txBox="1">
            <a:spLocks/>
          </p:cNvSpPr>
          <p:nvPr/>
        </p:nvSpPr>
        <p:spPr>
          <a:xfrm>
            <a:off x="970185" y="2148853"/>
            <a:ext cx="1634221" cy="705411"/>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3200" kern="1200">
                <a:solidFill>
                  <a:srgbClr val="A31F74"/>
                </a:solidFill>
                <a:latin typeface="Roboto Light"/>
                <a:ea typeface="+mn-ea"/>
                <a:cs typeface="Roboto Light"/>
              </a:defRPr>
            </a:lvl1pPr>
            <a:lvl2pPr marL="457200" indent="0" algn="l" defTabSz="457200" rtl="0" eaLnBrk="1" latinLnBrk="0" hangingPunct="1">
              <a:spcBef>
                <a:spcPct val="20000"/>
              </a:spcBef>
              <a:buFont typeface="Arial"/>
              <a:buNone/>
              <a:defRPr sz="2800" kern="1200">
                <a:solidFill>
                  <a:srgbClr val="A31F74"/>
                </a:solidFill>
                <a:latin typeface="Roboto Regular"/>
                <a:ea typeface="+mn-ea"/>
                <a:cs typeface="Roboto Regular"/>
              </a:defRPr>
            </a:lvl2pPr>
            <a:lvl3pPr marL="914400" indent="0" algn="l" defTabSz="457200" rtl="0" eaLnBrk="1" latinLnBrk="0" hangingPunct="1">
              <a:spcBef>
                <a:spcPct val="20000"/>
              </a:spcBef>
              <a:buFont typeface="Arial"/>
              <a:buNone/>
              <a:defRPr sz="2400" kern="1200">
                <a:solidFill>
                  <a:srgbClr val="A31F74"/>
                </a:solidFill>
                <a:latin typeface="Roboto Regular"/>
                <a:ea typeface="+mn-ea"/>
                <a:cs typeface="Roboto Regular"/>
              </a:defRPr>
            </a:lvl3pPr>
            <a:lvl4pPr marL="1371600" indent="0" algn="l" defTabSz="457200" rtl="0" eaLnBrk="1" latinLnBrk="0" hangingPunct="1">
              <a:spcBef>
                <a:spcPct val="20000"/>
              </a:spcBef>
              <a:buFont typeface="Arial"/>
              <a:buNone/>
              <a:defRPr sz="2000" kern="1200">
                <a:solidFill>
                  <a:schemeClr val="tx1"/>
                </a:solidFill>
                <a:latin typeface="Roboto Light"/>
                <a:ea typeface="+mn-ea"/>
                <a:cs typeface="Roboto Light"/>
              </a:defRPr>
            </a:lvl4pPr>
            <a:lvl5pPr marL="1828800" indent="0" algn="l" defTabSz="457200" rtl="0" eaLnBrk="1" latinLnBrk="0" hangingPunct="1">
              <a:spcBef>
                <a:spcPct val="20000"/>
              </a:spcBef>
              <a:buFont typeface="Arial"/>
              <a:buNone/>
              <a:defRPr sz="2000" kern="1200">
                <a:solidFill>
                  <a:schemeClr val="tx1"/>
                </a:solidFill>
                <a:latin typeface="Roboto Light"/>
                <a:ea typeface="+mn-ea"/>
                <a:cs typeface="Roboto Light"/>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2000" kern="1200">
                <a:solidFill>
                  <a:schemeClr val="tx1"/>
                </a:solidFill>
                <a:latin typeface="+mn-lt"/>
                <a:ea typeface="+mn-ea"/>
                <a:cs typeface="+mn-cs"/>
              </a:defRPr>
            </a:lvl9pPr>
          </a:lstStyle>
          <a:p>
            <a:pPr>
              <a:spcBef>
                <a:spcPts val="1800"/>
              </a:spcBef>
              <a:defRPr/>
            </a:pPr>
            <a:r>
              <a:rPr lang="en-GB" sz="120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Las compañías de informes de crédito comparten la información con nuevos prestamistas</a:t>
            </a:r>
          </a:p>
        </p:txBody>
      </p:sp>
      <p:sp>
        <p:nvSpPr>
          <p:cNvPr id="9" name="Content Placeholder 1">
            <a:extLst>
              <a:ext uri="{FF2B5EF4-FFF2-40B4-BE49-F238E27FC236}">
                <a16:creationId xmlns:a16="http://schemas.microsoft.com/office/drawing/2014/main" id="{71AFBBB2-20CA-4A42-9253-8DF39B7D2754}"/>
              </a:ext>
            </a:extLst>
          </p:cNvPr>
          <p:cNvSpPr txBox="1">
            <a:spLocks/>
          </p:cNvSpPr>
          <p:nvPr/>
        </p:nvSpPr>
        <p:spPr>
          <a:xfrm>
            <a:off x="5486400" y="2148853"/>
            <a:ext cx="1422940" cy="705411"/>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3200" kern="1200">
                <a:solidFill>
                  <a:srgbClr val="A31F74"/>
                </a:solidFill>
                <a:latin typeface="Roboto Light"/>
                <a:ea typeface="+mn-ea"/>
                <a:cs typeface="Roboto Light"/>
              </a:defRPr>
            </a:lvl1pPr>
            <a:lvl2pPr marL="457200" indent="0" algn="l" defTabSz="457200" rtl="0" eaLnBrk="1" latinLnBrk="0" hangingPunct="1">
              <a:spcBef>
                <a:spcPct val="20000"/>
              </a:spcBef>
              <a:buFont typeface="Arial"/>
              <a:buNone/>
              <a:defRPr sz="2800" kern="1200">
                <a:solidFill>
                  <a:srgbClr val="A31F74"/>
                </a:solidFill>
                <a:latin typeface="Roboto Regular"/>
                <a:ea typeface="+mn-ea"/>
                <a:cs typeface="Roboto Regular"/>
              </a:defRPr>
            </a:lvl2pPr>
            <a:lvl3pPr marL="914400" indent="0" algn="l" defTabSz="457200" rtl="0" eaLnBrk="1" latinLnBrk="0" hangingPunct="1">
              <a:spcBef>
                <a:spcPct val="20000"/>
              </a:spcBef>
              <a:buFont typeface="Arial"/>
              <a:buNone/>
              <a:defRPr sz="2400" kern="1200">
                <a:solidFill>
                  <a:srgbClr val="A31F74"/>
                </a:solidFill>
                <a:latin typeface="Roboto Regular"/>
                <a:ea typeface="+mn-ea"/>
                <a:cs typeface="Roboto Regular"/>
              </a:defRPr>
            </a:lvl3pPr>
            <a:lvl4pPr marL="1371600" indent="0" algn="l" defTabSz="457200" rtl="0" eaLnBrk="1" latinLnBrk="0" hangingPunct="1">
              <a:spcBef>
                <a:spcPct val="20000"/>
              </a:spcBef>
              <a:buFont typeface="Arial"/>
              <a:buNone/>
              <a:defRPr sz="2000" kern="1200">
                <a:solidFill>
                  <a:schemeClr val="tx1"/>
                </a:solidFill>
                <a:latin typeface="Roboto Light"/>
                <a:ea typeface="+mn-ea"/>
                <a:cs typeface="Roboto Light"/>
              </a:defRPr>
            </a:lvl4pPr>
            <a:lvl5pPr marL="1828800" indent="0" algn="l" defTabSz="457200" rtl="0" eaLnBrk="1" latinLnBrk="0" hangingPunct="1">
              <a:spcBef>
                <a:spcPct val="20000"/>
              </a:spcBef>
              <a:buFont typeface="Arial"/>
              <a:buNone/>
              <a:defRPr sz="2000" kern="1200">
                <a:solidFill>
                  <a:schemeClr val="tx1"/>
                </a:solidFill>
                <a:latin typeface="Roboto Light"/>
                <a:ea typeface="+mn-ea"/>
                <a:cs typeface="Roboto Light"/>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2000" kern="1200">
                <a:solidFill>
                  <a:schemeClr val="tx1"/>
                </a:solidFill>
                <a:latin typeface="+mn-lt"/>
                <a:ea typeface="+mn-ea"/>
                <a:cs typeface="+mn-cs"/>
              </a:defRPr>
            </a:lvl9pPr>
          </a:lstStyle>
          <a:p>
            <a:pPr>
              <a:spcBef>
                <a:spcPts val="1800"/>
              </a:spcBef>
              <a:defRPr/>
            </a:pPr>
            <a:r>
              <a:rPr lang="en-GB" sz="120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El prestamista actualiza sus </a:t>
            </a:r>
            <a:br>
              <a:rPr lang="en-GB" sz="120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br>
            <a:r>
              <a:rPr lang="en-GB" sz="120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archivos</a:t>
            </a:r>
          </a:p>
        </p:txBody>
      </p:sp>
      <p:sp>
        <p:nvSpPr>
          <p:cNvPr id="10" name="Content Placeholder 1">
            <a:extLst>
              <a:ext uri="{FF2B5EF4-FFF2-40B4-BE49-F238E27FC236}">
                <a16:creationId xmlns:a16="http://schemas.microsoft.com/office/drawing/2014/main" id="{71AFBBB2-20CA-4A42-9253-8DF39B7D2754}"/>
              </a:ext>
            </a:extLst>
          </p:cNvPr>
          <p:cNvSpPr txBox="1">
            <a:spLocks/>
          </p:cNvSpPr>
          <p:nvPr/>
        </p:nvSpPr>
        <p:spPr>
          <a:xfrm>
            <a:off x="3341478" y="668055"/>
            <a:ext cx="1422940" cy="705411"/>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3200" kern="1200">
                <a:solidFill>
                  <a:srgbClr val="A31F74"/>
                </a:solidFill>
                <a:latin typeface="Roboto Light"/>
                <a:ea typeface="+mn-ea"/>
                <a:cs typeface="Roboto Light"/>
              </a:defRPr>
            </a:lvl1pPr>
            <a:lvl2pPr marL="457200" indent="0" algn="l" defTabSz="457200" rtl="0" eaLnBrk="1" latinLnBrk="0" hangingPunct="1">
              <a:spcBef>
                <a:spcPct val="20000"/>
              </a:spcBef>
              <a:buFont typeface="Arial"/>
              <a:buNone/>
              <a:defRPr sz="2800" kern="1200">
                <a:solidFill>
                  <a:srgbClr val="A31F74"/>
                </a:solidFill>
                <a:latin typeface="Roboto Regular"/>
                <a:ea typeface="+mn-ea"/>
                <a:cs typeface="Roboto Regular"/>
              </a:defRPr>
            </a:lvl2pPr>
            <a:lvl3pPr marL="914400" indent="0" algn="l" defTabSz="457200" rtl="0" eaLnBrk="1" latinLnBrk="0" hangingPunct="1">
              <a:spcBef>
                <a:spcPct val="20000"/>
              </a:spcBef>
              <a:buFont typeface="Arial"/>
              <a:buNone/>
              <a:defRPr sz="2400" kern="1200">
                <a:solidFill>
                  <a:srgbClr val="A31F74"/>
                </a:solidFill>
                <a:latin typeface="Roboto Regular"/>
                <a:ea typeface="+mn-ea"/>
                <a:cs typeface="Roboto Regular"/>
              </a:defRPr>
            </a:lvl3pPr>
            <a:lvl4pPr marL="1371600" indent="0" algn="l" defTabSz="457200" rtl="0" eaLnBrk="1" latinLnBrk="0" hangingPunct="1">
              <a:spcBef>
                <a:spcPct val="20000"/>
              </a:spcBef>
              <a:buFont typeface="Arial"/>
              <a:buNone/>
              <a:defRPr sz="2000" kern="1200">
                <a:solidFill>
                  <a:schemeClr val="tx1"/>
                </a:solidFill>
                <a:latin typeface="Roboto Light"/>
                <a:ea typeface="+mn-ea"/>
                <a:cs typeface="Roboto Light"/>
              </a:defRPr>
            </a:lvl4pPr>
            <a:lvl5pPr marL="1828800" indent="0" algn="l" defTabSz="457200" rtl="0" eaLnBrk="1" latinLnBrk="0" hangingPunct="1">
              <a:spcBef>
                <a:spcPct val="20000"/>
              </a:spcBef>
              <a:buFont typeface="Arial"/>
              <a:buNone/>
              <a:defRPr sz="2000" kern="1200">
                <a:solidFill>
                  <a:schemeClr val="tx1"/>
                </a:solidFill>
                <a:latin typeface="Roboto Light"/>
                <a:ea typeface="+mn-ea"/>
                <a:cs typeface="Roboto Light"/>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2000" kern="1200">
                <a:solidFill>
                  <a:schemeClr val="tx1"/>
                </a:solidFill>
                <a:latin typeface="+mn-lt"/>
                <a:ea typeface="+mn-ea"/>
                <a:cs typeface="+mn-cs"/>
              </a:defRPr>
            </a:lvl9pPr>
          </a:lstStyle>
          <a:p>
            <a:pPr>
              <a:spcBef>
                <a:spcPts val="1800"/>
              </a:spcBef>
              <a:defRPr/>
            </a:pPr>
            <a:r>
              <a:rPr lang="en-GB" sz="120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Ud. paga al </a:t>
            </a:r>
            <a:br>
              <a:rPr lang="en-GB" sz="120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br>
            <a:r>
              <a:rPr lang="en-GB" sz="120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prestamista</a:t>
            </a:r>
          </a:p>
        </p:txBody>
      </p:sp>
      <p:sp>
        <p:nvSpPr>
          <p:cNvPr id="13" name="Content Placeholder 1">
            <a:extLst>
              <a:ext uri="{FF2B5EF4-FFF2-40B4-BE49-F238E27FC236}">
                <a16:creationId xmlns:a16="http://schemas.microsoft.com/office/drawing/2014/main" id="{71AFBBB2-20CA-4A42-9253-8DF39B7D2754}"/>
              </a:ext>
            </a:extLst>
          </p:cNvPr>
          <p:cNvSpPr txBox="1">
            <a:spLocks/>
          </p:cNvSpPr>
          <p:nvPr/>
        </p:nvSpPr>
        <p:spPr>
          <a:xfrm>
            <a:off x="2908824" y="4031480"/>
            <a:ext cx="2296721" cy="705411"/>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3200" kern="1200">
                <a:solidFill>
                  <a:srgbClr val="A31F74"/>
                </a:solidFill>
                <a:latin typeface="Roboto Light"/>
                <a:ea typeface="+mn-ea"/>
                <a:cs typeface="Roboto Light"/>
              </a:defRPr>
            </a:lvl1pPr>
            <a:lvl2pPr marL="457200" indent="0" algn="l" defTabSz="457200" rtl="0" eaLnBrk="1" latinLnBrk="0" hangingPunct="1">
              <a:spcBef>
                <a:spcPct val="20000"/>
              </a:spcBef>
              <a:buFont typeface="Arial"/>
              <a:buNone/>
              <a:defRPr sz="2800" kern="1200">
                <a:solidFill>
                  <a:srgbClr val="A31F74"/>
                </a:solidFill>
                <a:latin typeface="Roboto Regular"/>
                <a:ea typeface="+mn-ea"/>
                <a:cs typeface="Roboto Regular"/>
              </a:defRPr>
            </a:lvl2pPr>
            <a:lvl3pPr marL="914400" indent="0" algn="l" defTabSz="457200" rtl="0" eaLnBrk="1" latinLnBrk="0" hangingPunct="1">
              <a:spcBef>
                <a:spcPct val="20000"/>
              </a:spcBef>
              <a:buFont typeface="Arial"/>
              <a:buNone/>
              <a:defRPr sz="2400" kern="1200">
                <a:solidFill>
                  <a:srgbClr val="A31F74"/>
                </a:solidFill>
                <a:latin typeface="Roboto Regular"/>
                <a:ea typeface="+mn-ea"/>
                <a:cs typeface="Roboto Regular"/>
              </a:defRPr>
            </a:lvl3pPr>
            <a:lvl4pPr marL="1371600" indent="0" algn="l" defTabSz="457200" rtl="0" eaLnBrk="1" latinLnBrk="0" hangingPunct="1">
              <a:spcBef>
                <a:spcPct val="20000"/>
              </a:spcBef>
              <a:buFont typeface="Arial"/>
              <a:buNone/>
              <a:defRPr sz="2000" kern="1200">
                <a:solidFill>
                  <a:schemeClr val="tx1"/>
                </a:solidFill>
                <a:latin typeface="Roboto Light"/>
                <a:ea typeface="+mn-ea"/>
                <a:cs typeface="Roboto Light"/>
              </a:defRPr>
            </a:lvl4pPr>
            <a:lvl5pPr marL="1828800" indent="0" algn="l" defTabSz="457200" rtl="0" eaLnBrk="1" latinLnBrk="0" hangingPunct="1">
              <a:spcBef>
                <a:spcPct val="20000"/>
              </a:spcBef>
              <a:buFont typeface="Arial"/>
              <a:buNone/>
              <a:defRPr sz="2000" kern="1200">
                <a:solidFill>
                  <a:schemeClr val="tx1"/>
                </a:solidFill>
                <a:latin typeface="Roboto Light"/>
                <a:ea typeface="+mn-ea"/>
                <a:cs typeface="Roboto Light"/>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2000" kern="1200">
                <a:solidFill>
                  <a:schemeClr val="tx1"/>
                </a:solidFill>
                <a:latin typeface="+mn-lt"/>
                <a:ea typeface="+mn-ea"/>
                <a:cs typeface="+mn-cs"/>
              </a:defRPr>
            </a:lvl9pPr>
          </a:lstStyle>
          <a:p>
            <a:pPr>
              <a:spcBef>
                <a:spcPts val="1800"/>
              </a:spcBef>
              <a:defRPr/>
            </a:pPr>
            <a:r>
              <a:rPr lang="en-GB" sz="120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El prestamista comparte el historial con las compañías de informes de crédito</a:t>
            </a:r>
          </a:p>
        </p:txBody>
      </p:sp>
      <p:sp>
        <p:nvSpPr>
          <p:cNvPr id="14" name="Text Placeholder 3">
            <a:extLst>
              <a:ext uri="{FF2B5EF4-FFF2-40B4-BE49-F238E27FC236}">
                <a16:creationId xmlns:a16="http://schemas.microsoft.com/office/drawing/2014/main" id="{2F9051EA-2944-BC4A-B130-1B5917103120}"/>
              </a:ext>
            </a:extLst>
          </p:cNvPr>
          <p:cNvSpPr txBox="1">
            <a:spLocks/>
          </p:cNvSpPr>
          <p:nvPr/>
        </p:nvSpPr>
        <p:spPr>
          <a:xfrm>
            <a:off x="4172446" y="1488533"/>
            <a:ext cx="603940" cy="455689"/>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3200" kern="1200">
                <a:solidFill>
                  <a:srgbClr val="A31F74"/>
                </a:solidFill>
                <a:latin typeface="Roboto Light"/>
                <a:ea typeface="+mn-ea"/>
                <a:cs typeface="Roboto Light"/>
              </a:defRPr>
            </a:lvl1pPr>
            <a:lvl2pPr marL="457200" indent="0" algn="l" defTabSz="457200" rtl="0" eaLnBrk="1" latinLnBrk="0" hangingPunct="1">
              <a:spcBef>
                <a:spcPct val="20000"/>
              </a:spcBef>
              <a:buFont typeface="Arial"/>
              <a:buNone/>
              <a:defRPr sz="2800" kern="1200">
                <a:solidFill>
                  <a:srgbClr val="A31F74"/>
                </a:solidFill>
                <a:latin typeface="Roboto Regular"/>
                <a:ea typeface="+mn-ea"/>
                <a:cs typeface="Roboto Regular"/>
              </a:defRPr>
            </a:lvl2pPr>
            <a:lvl3pPr marL="914400" indent="0" algn="l" defTabSz="457200" rtl="0" eaLnBrk="1" latinLnBrk="0" hangingPunct="1">
              <a:spcBef>
                <a:spcPct val="20000"/>
              </a:spcBef>
              <a:buFont typeface="Arial"/>
              <a:buNone/>
              <a:defRPr sz="2400" kern="1200">
                <a:solidFill>
                  <a:srgbClr val="A31F74"/>
                </a:solidFill>
                <a:latin typeface="Roboto Regular"/>
                <a:ea typeface="+mn-ea"/>
                <a:cs typeface="Roboto Regular"/>
              </a:defRPr>
            </a:lvl3pPr>
            <a:lvl4pPr marL="1371600" indent="0" algn="l" defTabSz="457200" rtl="0" eaLnBrk="1" latinLnBrk="0" hangingPunct="1">
              <a:spcBef>
                <a:spcPct val="20000"/>
              </a:spcBef>
              <a:buFont typeface="Arial"/>
              <a:buNone/>
              <a:defRPr sz="2000" kern="1200">
                <a:solidFill>
                  <a:schemeClr val="tx1"/>
                </a:solidFill>
                <a:latin typeface="Roboto Regular"/>
                <a:ea typeface="+mn-ea"/>
                <a:cs typeface="Roboto Regular"/>
              </a:defRPr>
            </a:lvl4pPr>
            <a:lvl5pPr marL="1828800" indent="0" algn="l" defTabSz="457200" rtl="0" eaLnBrk="1" latinLnBrk="0" hangingPunct="1">
              <a:spcBef>
                <a:spcPct val="20000"/>
              </a:spcBef>
              <a:buFont typeface="Arial"/>
              <a:buNone/>
              <a:defRPr sz="2000" kern="1200">
                <a:solidFill>
                  <a:schemeClr val="tx1"/>
                </a:solidFill>
                <a:latin typeface="Roboto Regular"/>
                <a:ea typeface="+mn-ea"/>
                <a:cs typeface="Roboto Regular"/>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2000" kern="1200">
                <a:solidFill>
                  <a:schemeClr val="tx1"/>
                </a:solidFill>
                <a:latin typeface="+mn-lt"/>
                <a:ea typeface="+mn-ea"/>
                <a:cs typeface="+mn-cs"/>
              </a:defRPr>
            </a:lvl9pPr>
          </a:lstStyle>
          <a:p>
            <a:pPr algn="ctr">
              <a:lnSpc>
                <a:spcPct val="60000"/>
              </a:lnSpc>
              <a:spcBef>
                <a:spcPts val="1200"/>
              </a:spcBef>
              <a:defRPr/>
            </a:pPr>
            <a:r>
              <a:rPr lang="en-US" sz="2400" dirty="0">
                <a:solidFill>
                  <a:schemeClr val="bg1"/>
                </a:solidFill>
              </a:rPr>
              <a:t>1</a:t>
            </a:r>
          </a:p>
        </p:txBody>
      </p:sp>
      <p:sp>
        <p:nvSpPr>
          <p:cNvPr id="15" name="Text Placeholder 3">
            <a:extLst>
              <a:ext uri="{FF2B5EF4-FFF2-40B4-BE49-F238E27FC236}">
                <a16:creationId xmlns:a16="http://schemas.microsoft.com/office/drawing/2014/main" id="{2F9051EA-2944-BC4A-B130-1B5917103120}"/>
              </a:ext>
            </a:extLst>
          </p:cNvPr>
          <p:cNvSpPr txBox="1">
            <a:spLocks/>
          </p:cNvSpPr>
          <p:nvPr/>
        </p:nvSpPr>
        <p:spPr>
          <a:xfrm>
            <a:off x="4601605" y="2854264"/>
            <a:ext cx="603940" cy="455689"/>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3200" kern="1200">
                <a:solidFill>
                  <a:srgbClr val="A31F74"/>
                </a:solidFill>
                <a:latin typeface="Roboto Light"/>
                <a:ea typeface="+mn-ea"/>
                <a:cs typeface="Roboto Light"/>
              </a:defRPr>
            </a:lvl1pPr>
            <a:lvl2pPr marL="457200" indent="0" algn="l" defTabSz="457200" rtl="0" eaLnBrk="1" latinLnBrk="0" hangingPunct="1">
              <a:spcBef>
                <a:spcPct val="20000"/>
              </a:spcBef>
              <a:buFont typeface="Arial"/>
              <a:buNone/>
              <a:defRPr sz="2800" kern="1200">
                <a:solidFill>
                  <a:srgbClr val="A31F74"/>
                </a:solidFill>
                <a:latin typeface="Roboto Regular"/>
                <a:ea typeface="+mn-ea"/>
                <a:cs typeface="Roboto Regular"/>
              </a:defRPr>
            </a:lvl2pPr>
            <a:lvl3pPr marL="914400" indent="0" algn="l" defTabSz="457200" rtl="0" eaLnBrk="1" latinLnBrk="0" hangingPunct="1">
              <a:spcBef>
                <a:spcPct val="20000"/>
              </a:spcBef>
              <a:buFont typeface="Arial"/>
              <a:buNone/>
              <a:defRPr sz="2400" kern="1200">
                <a:solidFill>
                  <a:srgbClr val="A31F74"/>
                </a:solidFill>
                <a:latin typeface="Roboto Regular"/>
                <a:ea typeface="+mn-ea"/>
                <a:cs typeface="Roboto Regular"/>
              </a:defRPr>
            </a:lvl3pPr>
            <a:lvl4pPr marL="1371600" indent="0" algn="l" defTabSz="457200" rtl="0" eaLnBrk="1" latinLnBrk="0" hangingPunct="1">
              <a:spcBef>
                <a:spcPct val="20000"/>
              </a:spcBef>
              <a:buFont typeface="Arial"/>
              <a:buNone/>
              <a:defRPr sz="2000" kern="1200">
                <a:solidFill>
                  <a:schemeClr val="tx1"/>
                </a:solidFill>
                <a:latin typeface="Roboto Regular"/>
                <a:ea typeface="+mn-ea"/>
                <a:cs typeface="Roboto Regular"/>
              </a:defRPr>
            </a:lvl4pPr>
            <a:lvl5pPr marL="1828800" indent="0" algn="l" defTabSz="457200" rtl="0" eaLnBrk="1" latinLnBrk="0" hangingPunct="1">
              <a:spcBef>
                <a:spcPct val="20000"/>
              </a:spcBef>
              <a:buFont typeface="Arial"/>
              <a:buNone/>
              <a:defRPr sz="2000" kern="1200">
                <a:solidFill>
                  <a:schemeClr val="tx1"/>
                </a:solidFill>
                <a:latin typeface="Roboto Regular"/>
                <a:ea typeface="+mn-ea"/>
                <a:cs typeface="Roboto Regular"/>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2000" kern="1200">
                <a:solidFill>
                  <a:schemeClr val="tx1"/>
                </a:solidFill>
                <a:latin typeface="+mn-lt"/>
                <a:ea typeface="+mn-ea"/>
                <a:cs typeface="+mn-cs"/>
              </a:defRPr>
            </a:lvl9pPr>
          </a:lstStyle>
          <a:p>
            <a:pPr algn="ctr">
              <a:lnSpc>
                <a:spcPct val="60000"/>
              </a:lnSpc>
              <a:spcBef>
                <a:spcPts val="1200"/>
              </a:spcBef>
              <a:defRPr/>
            </a:pPr>
            <a:r>
              <a:rPr lang="en-US" sz="2400" dirty="0">
                <a:solidFill>
                  <a:schemeClr val="bg1"/>
                </a:solidFill>
              </a:rPr>
              <a:t>2</a:t>
            </a:r>
          </a:p>
        </p:txBody>
      </p:sp>
      <p:sp>
        <p:nvSpPr>
          <p:cNvPr id="16" name="Text Placeholder 3">
            <a:extLst>
              <a:ext uri="{FF2B5EF4-FFF2-40B4-BE49-F238E27FC236}">
                <a16:creationId xmlns:a16="http://schemas.microsoft.com/office/drawing/2014/main" id="{2F9051EA-2944-BC4A-B130-1B5917103120}"/>
              </a:ext>
            </a:extLst>
          </p:cNvPr>
          <p:cNvSpPr txBox="1">
            <a:spLocks/>
          </p:cNvSpPr>
          <p:nvPr/>
        </p:nvSpPr>
        <p:spPr>
          <a:xfrm>
            <a:off x="3099546" y="3234508"/>
            <a:ext cx="603940" cy="455689"/>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3200" kern="1200">
                <a:solidFill>
                  <a:srgbClr val="A31F74"/>
                </a:solidFill>
                <a:latin typeface="Roboto Light"/>
                <a:ea typeface="+mn-ea"/>
                <a:cs typeface="Roboto Light"/>
              </a:defRPr>
            </a:lvl1pPr>
            <a:lvl2pPr marL="457200" indent="0" algn="l" defTabSz="457200" rtl="0" eaLnBrk="1" latinLnBrk="0" hangingPunct="1">
              <a:spcBef>
                <a:spcPct val="20000"/>
              </a:spcBef>
              <a:buFont typeface="Arial"/>
              <a:buNone/>
              <a:defRPr sz="2800" kern="1200">
                <a:solidFill>
                  <a:srgbClr val="A31F74"/>
                </a:solidFill>
                <a:latin typeface="Roboto Regular"/>
                <a:ea typeface="+mn-ea"/>
                <a:cs typeface="Roboto Regular"/>
              </a:defRPr>
            </a:lvl2pPr>
            <a:lvl3pPr marL="914400" indent="0" algn="l" defTabSz="457200" rtl="0" eaLnBrk="1" latinLnBrk="0" hangingPunct="1">
              <a:spcBef>
                <a:spcPct val="20000"/>
              </a:spcBef>
              <a:buFont typeface="Arial"/>
              <a:buNone/>
              <a:defRPr sz="2400" kern="1200">
                <a:solidFill>
                  <a:srgbClr val="A31F74"/>
                </a:solidFill>
                <a:latin typeface="Roboto Regular"/>
                <a:ea typeface="+mn-ea"/>
                <a:cs typeface="Roboto Regular"/>
              </a:defRPr>
            </a:lvl3pPr>
            <a:lvl4pPr marL="1371600" indent="0" algn="l" defTabSz="457200" rtl="0" eaLnBrk="1" latinLnBrk="0" hangingPunct="1">
              <a:spcBef>
                <a:spcPct val="20000"/>
              </a:spcBef>
              <a:buFont typeface="Arial"/>
              <a:buNone/>
              <a:defRPr sz="2000" kern="1200">
                <a:solidFill>
                  <a:schemeClr val="tx1"/>
                </a:solidFill>
                <a:latin typeface="Roboto Regular"/>
                <a:ea typeface="+mn-ea"/>
                <a:cs typeface="Roboto Regular"/>
              </a:defRPr>
            </a:lvl4pPr>
            <a:lvl5pPr marL="1828800" indent="0" algn="l" defTabSz="457200" rtl="0" eaLnBrk="1" latinLnBrk="0" hangingPunct="1">
              <a:spcBef>
                <a:spcPct val="20000"/>
              </a:spcBef>
              <a:buFont typeface="Arial"/>
              <a:buNone/>
              <a:defRPr sz="2000" kern="1200">
                <a:solidFill>
                  <a:schemeClr val="tx1"/>
                </a:solidFill>
                <a:latin typeface="Roboto Regular"/>
                <a:ea typeface="+mn-ea"/>
                <a:cs typeface="Roboto Regular"/>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2000" kern="1200">
                <a:solidFill>
                  <a:schemeClr val="tx1"/>
                </a:solidFill>
                <a:latin typeface="+mn-lt"/>
                <a:ea typeface="+mn-ea"/>
                <a:cs typeface="+mn-cs"/>
              </a:defRPr>
            </a:lvl9pPr>
          </a:lstStyle>
          <a:p>
            <a:pPr algn="ctr">
              <a:lnSpc>
                <a:spcPct val="60000"/>
              </a:lnSpc>
              <a:spcBef>
                <a:spcPts val="1200"/>
              </a:spcBef>
              <a:defRPr/>
            </a:pPr>
            <a:r>
              <a:rPr lang="en-US" sz="2400" dirty="0">
                <a:solidFill>
                  <a:schemeClr val="bg1"/>
                </a:solidFill>
              </a:rPr>
              <a:t>3</a:t>
            </a:r>
          </a:p>
        </p:txBody>
      </p:sp>
      <p:sp>
        <p:nvSpPr>
          <p:cNvPr id="17" name="Text Placeholder 3">
            <a:extLst>
              <a:ext uri="{FF2B5EF4-FFF2-40B4-BE49-F238E27FC236}">
                <a16:creationId xmlns:a16="http://schemas.microsoft.com/office/drawing/2014/main" id="{2F9051EA-2944-BC4A-B130-1B5917103120}"/>
              </a:ext>
            </a:extLst>
          </p:cNvPr>
          <p:cNvSpPr txBox="1">
            <a:spLocks/>
          </p:cNvSpPr>
          <p:nvPr/>
        </p:nvSpPr>
        <p:spPr>
          <a:xfrm>
            <a:off x="2708294" y="1813396"/>
            <a:ext cx="603940" cy="455689"/>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3200" kern="1200">
                <a:solidFill>
                  <a:srgbClr val="A31F74"/>
                </a:solidFill>
                <a:latin typeface="Roboto Light"/>
                <a:ea typeface="+mn-ea"/>
                <a:cs typeface="Roboto Light"/>
              </a:defRPr>
            </a:lvl1pPr>
            <a:lvl2pPr marL="457200" indent="0" algn="l" defTabSz="457200" rtl="0" eaLnBrk="1" latinLnBrk="0" hangingPunct="1">
              <a:spcBef>
                <a:spcPct val="20000"/>
              </a:spcBef>
              <a:buFont typeface="Arial"/>
              <a:buNone/>
              <a:defRPr sz="2800" kern="1200">
                <a:solidFill>
                  <a:srgbClr val="A31F74"/>
                </a:solidFill>
                <a:latin typeface="Roboto Regular"/>
                <a:ea typeface="+mn-ea"/>
                <a:cs typeface="Roboto Regular"/>
              </a:defRPr>
            </a:lvl2pPr>
            <a:lvl3pPr marL="914400" indent="0" algn="l" defTabSz="457200" rtl="0" eaLnBrk="1" latinLnBrk="0" hangingPunct="1">
              <a:spcBef>
                <a:spcPct val="20000"/>
              </a:spcBef>
              <a:buFont typeface="Arial"/>
              <a:buNone/>
              <a:defRPr sz="2400" kern="1200">
                <a:solidFill>
                  <a:srgbClr val="A31F74"/>
                </a:solidFill>
                <a:latin typeface="Roboto Regular"/>
                <a:ea typeface="+mn-ea"/>
                <a:cs typeface="Roboto Regular"/>
              </a:defRPr>
            </a:lvl3pPr>
            <a:lvl4pPr marL="1371600" indent="0" algn="l" defTabSz="457200" rtl="0" eaLnBrk="1" latinLnBrk="0" hangingPunct="1">
              <a:spcBef>
                <a:spcPct val="20000"/>
              </a:spcBef>
              <a:buFont typeface="Arial"/>
              <a:buNone/>
              <a:defRPr sz="2000" kern="1200">
                <a:solidFill>
                  <a:schemeClr val="tx1"/>
                </a:solidFill>
                <a:latin typeface="Roboto Regular"/>
                <a:ea typeface="+mn-ea"/>
                <a:cs typeface="Roboto Regular"/>
              </a:defRPr>
            </a:lvl4pPr>
            <a:lvl5pPr marL="1828800" indent="0" algn="l" defTabSz="457200" rtl="0" eaLnBrk="1" latinLnBrk="0" hangingPunct="1">
              <a:spcBef>
                <a:spcPct val="20000"/>
              </a:spcBef>
              <a:buFont typeface="Arial"/>
              <a:buNone/>
              <a:defRPr sz="2000" kern="1200">
                <a:solidFill>
                  <a:schemeClr val="tx1"/>
                </a:solidFill>
                <a:latin typeface="Roboto Regular"/>
                <a:ea typeface="+mn-ea"/>
                <a:cs typeface="Roboto Regular"/>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2000" kern="1200">
                <a:solidFill>
                  <a:schemeClr val="tx1"/>
                </a:solidFill>
                <a:latin typeface="+mn-lt"/>
                <a:ea typeface="+mn-ea"/>
                <a:cs typeface="+mn-cs"/>
              </a:defRPr>
            </a:lvl9pPr>
          </a:lstStyle>
          <a:p>
            <a:pPr algn="ctr">
              <a:lnSpc>
                <a:spcPct val="60000"/>
              </a:lnSpc>
              <a:spcBef>
                <a:spcPts val="1200"/>
              </a:spcBef>
              <a:defRPr/>
            </a:pPr>
            <a:r>
              <a:rPr lang="en-US" sz="2400" dirty="0">
                <a:solidFill>
                  <a:schemeClr val="bg1"/>
                </a:solidFill>
              </a:rPr>
              <a:t>4</a:t>
            </a:r>
          </a:p>
        </p:txBody>
      </p:sp>
    </p:spTree>
    <p:extLst>
      <p:ext uri="{BB962C8B-B14F-4D97-AF65-F5344CB8AC3E}">
        <p14:creationId xmlns:p14="http://schemas.microsoft.com/office/powerpoint/2010/main" val="22196830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wilight">
      <a:maj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1664</TotalTime>
  <Words>6543</Words>
  <Application>Microsoft Office PowerPoint</Application>
  <PresentationFormat>On-screen Show (16:9)</PresentationFormat>
  <Paragraphs>458</Paragraphs>
  <Slides>32</Slides>
  <Notes>32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Arial</vt:lpstr>
      <vt:lpstr>Arial Narrow</vt:lpstr>
      <vt:lpstr>Calibri</vt:lpstr>
      <vt:lpstr>Corbel</vt:lpstr>
      <vt:lpstr>Roboto</vt:lpstr>
      <vt:lpstr>Roboto Light</vt:lpstr>
      <vt:lpstr>Roboto Medium</vt:lpstr>
      <vt:lpstr>Roboto Regular</vt:lpstr>
      <vt:lpstr>Office Theme</vt:lpstr>
      <vt:lpstr>Experian Deme un Poco de Crédito</vt:lpstr>
      <vt:lpstr>[NAME OF SPEAKER]  Speaker bio - Lorem ipsum dolor sit amet, has id mucius pericula. Has magna maiestatis ex. Quem detracto iracundia pri te, mel ea solum accommodare. Eu modo rebum efficiendi duo, ut cum enim omnesque. Justo probatus no mea, soluta petentium cu usu. Id usu iriure scaevola.</vt:lpstr>
      <vt:lpstr>EXPERIAN EXPLAINED – EXP INFO TO FIT NEEDS OF AUDIENCE. Lorem ipsum dolor sit amet, has id mucius pericula. Has magna maiestatis ex. Quem detracto iracundia pri te, mel ea solum accommodare. Eu modo rebum efficiendi duo, ut cum enim omnesque. Justo probatus no mea, soluta petentium cu usu. Id usu iriure scaevola.</vt:lpstr>
      <vt:lpstr>PowerPoint Presentation</vt:lpstr>
      <vt:lpstr>Crédito Es un privilegio que se gana</vt:lpstr>
      <vt:lpstr>PowerPoint Presentation</vt:lpstr>
      <vt:lpstr>PowerPoint Presentation</vt:lpstr>
      <vt:lpstr>PowerPoint Presentation</vt:lpstr>
      <vt:lpstr>El ciclo de crédito</vt:lpstr>
      <vt:lpstr>PowerPoint Presentation</vt:lpstr>
      <vt:lpstr>PowerPoint Presentation</vt:lpstr>
      <vt:lpstr>PowerPoint Presentation</vt:lpstr>
      <vt:lpstr>PowerPoint Presentation</vt:lpstr>
      <vt:lpstr>Los participantes en el ciclo de crédito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Experian Education Ambassador Training</dc:title>
  <dc:creator>Griffin, Rod</dc:creator>
  <cp:lastModifiedBy>Roman, Christina</cp:lastModifiedBy>
  <cp:revision>93</cp:revision>
  <dcterms:created xsi:type="dcterms:W3CDTF">2020-02-07T17:41:44Z</dcterms:created>
  <dcterms:modified xsi:type="dcterms:W3CDTF">2020-05-15T19:54:49Z</dcterms:modified>
</cp:coreProperties>
</file>