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4281" r:id="rId1"/>
  </p:sldMasterIdLst>
  <p:notesMasterIdLst>
    <p:notesMasterId r:id="rId18"/>
  </p:notesMasterIdLst>
  <p:handoutMasterIdLst>
    <p:handoutMasterId r:id="rId19"/>
  </p:handoutMasterIdLst>
  <p:sldIdLst>
    <p:sldId id="261" r:id="rId2"/>
    <p:sldId id="279"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80"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algn="l" defTabSz="1217613"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608013" indent="-150813" algn="l" defTabSz="1217613"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217613" indent="-303213" algn="l" defTabSz="1217613"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827213" indent="-455613" algn="l" defTabSz="1217613"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436813" indent="-608013" algn="l" defTabSz="1217613"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75" autoAdjust="0"/>
    <p:restoredTop sz="88136" autoAdjust="0"/>
  </p:normalViewPr>
  <p:slideViewPr>
    <p:cSldViewPr snapToGrid="0">
      <p:cViewPr>
        <p:scale>
          <a:sx n="100" d="100"/>
          <a:sy n="100" d="100"/>
        </p:scale>
        <p:origin x="166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9170" eaLnBrk="1" fontAlgn="auto" hangingPunct="1">
              <a:spcBef>
                <a:spcPts val="0"/>
              </a:spcBef>
              <a:spcAft>
                <a:spcPts val="0"/>
              </a:spcAft>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219170" eaLnBrk="1" fontAlgn="auto" hangingPunct="1">
              <a:spcBef>
                <a:spcPts val="0"/>
              </a:spcBef>
              <a:spcAft>
                <a:spcPts val="0"/>
              </a:spcAft>
              <a:defRPr sz="1200">
                <a:latin typeface="Arial" pitchFamily="34" charset="0"/>
                <a:cs typeface="Arial" pitchFamily="34" charset="0"/>
              </a:defRPr>
            </a:lvl1pPr>
          </a:lstStyle>
          <a:p>
            <a:pPr>
              <a:defRPr/>
            </a:pPr>
            <a:fld id="{0F364F37-D568-43F2-B0C4-32840E2E0518}" type="datetimeFigureOut">
              <a:rPr lang="en-US"/>
              <a:pPr>
                <a:defRPr/>
              </a:pPr>
              <a:t>7/17/2017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219170" eaLnBrk="1" fontAlgn="auto" hangingPunct="1">
              <a:spcBef>
                <a:spcPts val="0"/>
              </a:spcBef>
              <a:spcAft>
                <a:spcPts val="0"/>
              </a:spcAft>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1219170" eaLnBrk="1" fontAlgn="auto" hangingPunct="1">
              <a:spcBef>
                <a:spcPts val="0"/>
              </a:spcBef>
              <a:spcAft>
                <a:spcPts val="0"/>
              </a:spcAft>
              <a:defRPr sz="1200">
                <a:latin typeface="+mn-lt"/>
                <a:cs typeface="Arial" panose="020B0604020202020204" pitchFamily="34" charset="0"/>
              </a:defRPr>
            </a:lvl1pPr>
          </a:lstStyle>
          <a:p>
            <a:pPr>
              <a:defRPr/>
            </a:pPr>
            <a:fld id="{0BFF21E3-0FF4-4C44-B4FC-B2688DD4E901}" type="slidenum">
              <a:rPr lang="en-US" altLang="es-US"/>
              <a:pPr>
                <a:defRPr/>
              </a:pPr>
              <a:t>‹#›</a:t>
            </a:fld>
            <a:endParaRPr lang="en-US" altLang="es-US"/>
          </a:p>
        </p:txBody>
      </p:sp>
    </p:spTree>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9170" eaLnBrk="1" fontAlgn="auto" hangingPunct="1">
              <a:spcBef>
                <a:spcPts val="0"/>
              </a:spcBef>
              <a:spcAft>
                <a:spcPts val="0"/>
              </a:spcAft>
              <a:defRPr sz="1200">
                <a:solidFill>
                  <a:schemeClr val="tx1"/>
                </a:solidFill>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9170" eaLnBrk="1" fontAlgn="auto" hangingPunct="1">
              <a:spcBef>
                <a:spcPts val="0"/>
              </a:spcBef>
              <a:spcAft>
                <a:spcPts val="0"/>
              </a:spcAft>
              <a:defRPr sz="1200">
                <a:solidFill>
                  <a:schemeClr val="tx1"/>
                </a:solidFill>
                <a:latin typeface="Arial" pitchFamily="34" charset="0"/>
              </a:defRPr>
            </a:lvl1pPr>
          </a:lstStyle>
          <a:p>
            <a:pPr>
              <a:defRPr/>
            </a:pPr>
            <a:fld id="{F09B696D-14D7-48E9-B8B1-A97750346F22}" type="datetimeFigureOut">
              <a:rPr lang="en-US"/>
              <a:pPr>
                <a:defRPr/>
              </a:pPr>
              <a:t>7/17/2017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schemeClr val="tx1">
                <a:lumMod val="40000"/>
                <a:lumOff val="60000"/>
              </a:schemeClr>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219170" eaLnBrk="1" fontAlgn="auto" hangingPunct="1">
              <a:spcBef>
                <a:spcPts val="0"/>
              </a:spcBef>
              <a:spcAft>
                <a:spcPts val="0"/>
              </a:spcAft>
              <a:defRPr sz="1200">
                <a:solidFill>
                  <a:schemeClr val="tx1"/>
                </a:solidFill>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defTabSz="1219170" eaLnBrk="1" fontAlgn="auto" hangingPunct="1">
              <a:spcBef>
                <a:spcPts val="0"/>
              </a:spcBef>
              <a:spcAft>
                <a:spcPts val="0"/>
              </a:spcAft>
              <a:defRPr sz="1200">
                <a:latin typeface="+mn-lt"/>
              </a:defRPr>
            </a:lvl1pPr>
          </a:lstStyle>
          <a:p>
            <a:pPr>
              <a:defRPr/>
            </a:pPr>
            <a:fld id="{CE95C944-9C1B-4FBE-8933-4DCB649743BF}" type="slidenum">
              <a:rPr lang="en-US" altLang="es-US"/>
              <a:pPr>
                <a:defRPr/>
              </a:pPr>
              <a:t>‹#›</a:t>
            </a:fld>
            <a:endParaRPr lang="en-US" altLang="es-US"/>
          </a:p>
        </p:txBody>
      </p:sp>
    </p:spTree>
  </p:cSld>
  <p:clrMap bg1="dk1" tx1="lt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5B051C49-069F-4D36-A6EE-CBE532DCD37B}" type="slidenum">
              <a:rPr lang="en-US" altLang="es-US" smtClean="0"/>
              <a:pPr defTabSz="1217613" fontAlgn="base">
                <a:spcBef>
                  <a:spcPct val="0"/>
                </a:spcBef>
                <a:spcAft>
                  <a:spcPct val="0"/>
                </a:spcAft>
              </a:pPr>
              <a:t>1</a:t>
            </a:fld>
            <a:endParaRPr lang="en-US" altLang="es-US"/>
          </a:p>
        </p:txBody>
      </p:sp>
      <p:sp>
        <p:nvSpPr>
          <p:cNvPr id="23555"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US" altLang="es-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0F45B6BF-020C-45B4-93C6-EE913EDFD4A0}" type="slidenum">
              <a:rPr lang="en-US" altLang="es-US" smtClean="0"/>
              <a:pPr defTabSz="1217613" fontAlgn="base">
                <a:spcBef>
                  <a:spcPct val="0"/>
                </a:spcBef>
                <a:spcAft>
                  <a:spcPct val="0"/>
                </a:spcAft>
              </a:pPr>
              <a:t>10</a:t>
            </a:fld>
            <a:endParaRPr lang="en-US" altLang="es-US"/>
          </a:p>
        </p:txBody>
      </p:sp>
      <p:sp>
        <p:nvSpPr>
          <p:cNvPr id="41987"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1139825" y="4267200"/>
            <a:ext cx="455295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r>
              <a:rPr lang="en-US" altLang="es-US"/>
              <a:t>One of the reasons to check your credit report several months before applying for a mortgage loan or other major purchase is that changes to your credit report take time.</a:t>
            </a:r>
          </a:p>
          <a:p>
            <a:pPr eaLnBrk="1" hangingPunct="1"/>
            <a:r>
              <a:rPr lang="en-US" altLang="es-US"/>
              <a:t>If your review indicates, for example,  that you need to pay down some of your balances, then you must give the creditors time to process the payments and report the new information to the credit reporting companies.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E91C2F81-7C3E-4928-81C9-BC10DF97714E}" type="slidenum">
              <a:rPr lang="en-US" altLang="es-US" smtClean="0"/>
              <a:pPr defTabSz="1217613" fontAlgn="base">
                <a:spcBef>
                  <a:spcPct val="0"/>
                </a:spcBef>
                <a:spcAft>
                  <a:spcPct val="0"/>
                </a:spcAft>
              </a:pPr>
              <a:t>11</a:t>
            </a:fld>
            <a:endParaRPr lang="en-US" altLang="es-US"/>
          </a:p>
        </p:txBody>
      </p:sp>
      <p:sp>
        <p:nvSpPr>
          <p:cNvPr id="44035"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1150938" y="4265613"/>
            <a:ext cx="4589462" cy="3068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r>
              <a:rPr lang="en-US" altLang="es-US"/>
              <a:t>While your employer may be listed on your credit report, it is included as another identifier and not as verification of your employment. </a:t>
            </a:r>
          </a:p>
          <a:p>
            <a:pPr eaLnBrk="1" hangingPunct="1"/>
            <a:r>
              <a:rPr lang="en-US" altLang="es-US"/>
              <a:t>So, for large loans the creditor may seek additional verification of your work history and salary. </a:t>
            </a:r>
          </a:p>
          <a:p>
            <a:pPr eaLnBrk="1" hangingPunct="1"/>
            <a:r>
              <a:rPr lang="en-US" altLang="es-US"/>
              <a:t>Your credit report also does not include your investments or other assets which are often considered in approving a home mortgage.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0A929E9B-F0AA-406E-8208-522CF5564AF0}" type="slidenum">
              <a:rPr lang="en-US" altLang="es-US" smtClean="0"/>
              <a:pPr defTabSz="1217613" fontAlgn="base">
                <a:spcBef>
                  <a:spcPct val="0"/>
                </a:spcBef>
                <a:spcAft>
                  <a:spcPct val="0"/>
                </a:spcAft>
              </a:pPr>
              <a:t>12</a:t>
            </a:fld>
            <a:endParaRPr lang="en-US" altLang="es-US"/>
          </a:p>
        </p:txBody>
      </p:sp>
      <p:sp>
        <p:nvSpPr>
          <p:cNvPr id="46083"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1152525" y="4302125"/>
            <a:ext cx="4541838" cy="363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r>
              <a:rPr lang="en-US" altLang="es-US"/>
              <a:t>While the goal should be to pay for all of your purchases each and every month, there are times when we spend more in one month than we can repay.  </a:t>
            </a:r>
          </a:p>
          <a:p>
            <a:pPr eaLnBrk="1" hangingPunct="1"/>
            <a:r>
              <a:rPr lang="en-US" altLang="es-US"/>
              <a:t>One of the benefits of a credit card is that it can be used for emergencies, such as new tires or a visit to the hospital, or for a fun spur-of-the-moment vacation. </a:t>
            </a:r>
          </a:p>
          <a:p>
            <a:pPr eaLnBrk="1" hangingPunct="1"/>
            <a:r>
              <a:rPr lang="en-US" altLang="es-US"/>
              <a:t>But, there should always be a plan for how that balance will be paid.</a:t>
            </a:r>
          </a:p>
          <a:p>
            <a:pPr eaLnBrk="1" hangingPunct="1"/>
            <a:r>
              <a:rPr lang="en-US" altLang="es-US"/>
              <a:t>If you haven’t saved in advance to make the full payment, then you have to stop spending for new purchases until you have recovered, even if it takes several months.</a:t>
            </a:r>
          </a:p>
          <a:p>
            <a:pPr eaLnBrk="1" hangingPunct="1"/>
            <a:endParaRPr lang="en-US" altLang="es-US"/>
          </a:p>
          <a:p>
            <a:pPr eaLnBrk="1" hangingPunct="1"/>
            <a:r>
              <a:rPr lang="en-US" altLang="es-US" b="1"/>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4F9AF3BD-D701-4C98-B5D6-AB05EE54E78D}" type="slidenum">
              <a:rPr lang="en-US" altLang="es-US" smtClean="0"/>
              <a:pPr defTabSz="1217613" fontAlgn="base">
                <a:spcBef>
                  <a:spcPct val="0"/>
                </a:spcBef>
                <a:spcAft>
                  <a:spcPct val="0"/>
                </a:spcAft>
              </a:pPr>
              <a:t>13</a:t>
            </a:fld>
            <a:endParaRPr lang="en-US" altLang="es-US"/>
          </a:p>
        </p:txBody>
      </p:sp>
      <p:sp>
        <p:nvSpPr>
          <p:cNvPr id="48131"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1174750" y="4302125"/>
            <a:ext cx="4518025"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r>
              <a:rPr lang="en-US" altLang="es-US"/>
              <a:t>You need a strong credit history to be able to buy a auto or home, so be smart about it.  Enjoy the conveniences of shopping online, traveling, earning rewards, paying one bill each month, and having a record of where you spent your money. </a:t>
            </a:r>
          </a:p>
          <a:p>
            <a:pPr eaLnBrk="1" hangingPunct="1"/>
            <a:r>
              <a:rPr lang="en-US" altLang="es-US"/>
              <a:t>Americans often forget that we enjoy tremendous benefits that are not available in many other nations.  </a:t>
            </a:r>
          </a:p>
          <a:p>
            <a:pPr eaLnBrk="1" hangingPunct="1"/>
            <a:r>
              <a:rPr lang="en-US" altLang="es-US"/>
              <a:t>By far the majority of Americans take advantage of these privileges in a very positive way. </a:t>
            </a:r>
          </a:p>
          <a:p>
            <a:pPr eaLnBrk="1" hangingPunct="1"/>
            <a:r>
              <a:rPr lang="en-US" altLang="es-US"/>
              <a:t>Unfortunately, we usually only hear about the minority of consumers who don’t manage credit well.</a:t>
            </a:r>
          </a:p>
          <a:p>
            <a:pPr eaLnBrk="1" hangingPunct="1"/>
            <a:r>
              <a:rPr lang="en-US" altLang="es-US"/>
              <a:t>Follow all the rules and you won’t be the one making the headlines.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07D0E722-86F4-4FBD-B9EB-7450159EA517}" type="slidenum">
              <a:rPr lang="en-US" altLang="es-US" smtClean="0"/>
              <a:pPr defTabSz="1217613" fontAlgn="base">
                <a:spcBef>
                  <a:spcPct val="0"/>
                </a:spcBef>
                <a:spcAft>
                  <a:spcPct val="0"/>
                </a:spcAft>
              </a:pPr>
              <a:t>14</a:t>
            </a:fld>
            <a:endParaRPr lang="en-US" altLang="es-US"/>
          </a:p>
        </p:txBody>
      </p:sp>
      <p:sp>
        <p:nvSpPr>
          <p:cNvPr id="50179"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xfrm>
            <a:off x="1139825" y="4278313"/>
            <a:ext cx="4530725" cy="3697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r>
              <a:rPr lang="en-US" altLang="es-US"/>
              <a:t>It is almost inevitable that your children will want and need credit. As a smart parent you can help them get a credit card and monitor their use of the card while they learn to use it  and while they are still under your guidance.  You should let them make their own payments, even if you provide the funds, rather than just let them use your credit with no concept of how the debt gets paid.</a:t>
            </a:r>
          </a:p>
          <a:p>
            <a:pPr eaLnBrk="1" hangingPunct="1"/>
            <a:r>
              <a:rPr lang="en-US" altLang="es-US"/>
              <a:t>Rather than “protecting your children FROM credit”, you want to prepare them to take advantage of credit.</a:t>
            </a:r>
          </a:p>
          <a:p>
            <a:pPr eaLnBrk="1" hangingPunct="1"/>
            <a:r>
              <a:rPr lang="en-US" altLang="es-US"/>
              <a:t>Of course, that means teaching them all the rules.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8B783F0B-3E7E-4437-912A-5408E8B52BF2}" type="slidenum">
              <a:rPr lang="en-US" altLang="es-US" smtClean="0"/>
              <a:pPr defTabSz="1217613" fontAlgn="base">
                <a:spcBef>
                  <a:spcPct val="0"/>
                </a:spcBef>
                <a:spcAft>
                  <a:spcPct val="0"/>
                </a:spcAft>
              </a:pPr>
              <a:t>15</a:t>
            </a:fld>
            <a:endParaRPr lang="en-US" altLang="es-US"/>
          </a:p>
        </p:txBody>
      </p:sp>
      <p:sp>
        <p:nvSpPr>
          <p:cNvPr id="522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ADC5595-78F8-4218-AFF7-596191B1849C}" type="slidenum">
              <a:rPr lang="en-US" altLang="es-US"/>
              <a:pPr algn="r" eaLnBrk="1" hangingPunct="1">
                <a:spcBef>
                  <a:spcPct val="0"/>
                </a:spcBef>
              </a:pPr>
              <a:t>15</a:t>
            </a:fld>
            <a:endParaRPr lang="en-US" altLang="es-US"/>
          </a:p>
        </p:txBody>
      </p:sp>
      <p:sp>
        <p:nvSpPr>
          <p:cNvPr id="52228"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52229" name="Rectangle 3"/>
          <p:cNvSpPr>
            <a:spLocks noGrp="1" noChangeArrowheads="1"/>
          </p:cNvSpPr>
          <p:nvPr>
            <p:ph type="body" idx="1"/>
          </p:nvPr>
        </p:nvSpPr>
        <p:spPr bwMode="auto">
          <a:xfrm>
            <a:off x="1163638" y="4314825"/>
            <a:ext cx="4541837"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a:lnSpc>
                <a:spcPct val="90000"/>
              </a:lnSpc>
              <a:spcBef>
                <a:spcPct val="0"/>
              </a:spcBef>
              <a:spcAft>
                <a:spcPct val="50000"/>
              </a:spcAft>
            </a:pPr>
            <a:r>
              <a:rPr lang="en-US" altLang="es-US" sz="1000"/>
              <a:t>Check out our advice column on our Experian web site, as well as a wealth of information about credit reports.  </a:t>
            </a:r>
          </a:p>
          <a:p>
            <a:pPr>
              <a:lnSpc>
                <a:spcPct val="90000"/>
              </a:lnSpc>
              <a:spcBef>
                <a:spcPct val="0"/>
              </a:spcBef>
              <a:spcAft>
                <a:spcPct val="50000"/>
              </a:spcAft>
            </a:pPr>
            <a:r>
              <a:rPr lang="en-US" altLang="es-US" sz="1000"/>
              <a:t>We also offer a free report and score at freecreditreport.com to consumers when they sign up for our monitoring services. It serves as an opportunity for Experian to further educate consumers and provide a service that keeps them fully informed about activity on their credit reports.</a:t>
            </a:r>
          </a:p>
          <a:p>
            <a:pPr>
              <a:lnSpc>
                <a:spcPct val="90000"/>
              </a:lnSpc>
              <a:spcBef>
                <a:spcPct val="0"/>
              </a:spcBef>
              <a:spcAft>
                <a:spcPct val="50000"/>
              </a:spcAft>
            </a:pPr>
            <a:r>
              <a:rPr lang="en-US" altLang="es-US" sz="1000"/>
              <a:t>LifeSmarts is a national consumer knowledge competition for high school-aged students, conducted under the auspices of the National Consumers League.  Experian is a strong supporter.</a:t>
            </a:r>
          </a:p>
          <a:p>
            <a:pPr>
              <a:lnSpc>
                <a:spcPct val="90000"/>
              </a:lnSpc>
              <a:spcBef>
                <a:spcPct val="0"/>
              </a:spcBef>
              <a:spcAft>
                <a:spcPct val="50000"/>
              </a:spcAft>
            </a:pPr>
            <a:r>
              <a:rPr lang="en-US" altLang="es-US" sz="1000"/>
              <a:t>The JumpStart Coalition for Personal Financial Literacy works with state boards of education to require financial literacy be included in school curriculums. JumpStart has compiled an extensive bibliography of financial education resources for teachers, and monitors progress of financial knowledge through bi-annual testing of high school seniors.</a:t>
            </a:r>
          </a:p>
          <a:p>
            <a:pPr>
              <a:lnSpc>
                <a:spcPct val="90000"/>
              </a:lnSpc>
              <a:spcBef>
                <a:spcPct val="0"/>
              </a:spcBef>
              <a:spcAft>
                <a:spcPct val="50000"/>
              </a:spcAft>
            </a:pPr>
            <a:r>
              <a:rPr lang="en-US" altLang="es-US" sz="1000"/>
              <a:t>The final important resource is YOU!  Please share your knowledge with your customers/relatives and friends --- You tell 10 people and maybe they will tell 10 people, and so on, and so on.</a:t>
            </a:r>
          </a:p>
          <a:p>
            <a:pPr>
              <a:lnSpc>
                <a:spcPct val="90000"/>
              </a:lnSpc>
              <a:spcBef>
                <a:spcPct val="0"/>
              </a:spcBef>
              <a:spcAft>
                <a:spcPct val="50000"/>
              </a:spcAft>
            </a:pPr>
            <a:r>
              <a:rPr lang="en-US" altLang="es-US" sz="1000"/>
              <a:t>Most importantly, don’t forget to teach your children about credit and financial management.   It will be one of their most critical life skills.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CC9447D7-B45A-4274-9E30-A50609F4EADF}" type="slidenum">
              <a:rPr lang="en-US" altLang="es-US" smtClean="0"/>
              <a:pPr defTabSz="1217613" fontAlgn="base">
                <a:spcBef>
                  <a:spcPct val="0"/>
                </a:spcBef>
                <a:spcAft>
                  <a:spcPct val="0"/>
                </a:spcAft>
              </a:pPr>
              <a:t>2</a:t>
            </a:fld>
            <a:endParaRPr lang="en-US" altLang="es-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93A43E4B-82B1-477E-848E-B863A031048D}" type="slidenum">
              <a:rPr lang="en-US" altLang="es-US" smtClean="0"/>
              <a:pPr defTabSz="1217613" fontAlgn="base">
                <a:spcBef>
                  <a:spcPct val="0"/>
                </a:spcBef>
                <a:spcAft>
                  <a:spcPct val="0"/>
                </a:spcAft>
              </a:pPr>
              <a:t>3</a:t>
            </a:fld>
            <a:endParaRPr lang="en-US" altLang="es-US"/>
          </a:p>
        </p:txBody>
      </p:sp>
      <p:sp>
        <p:nvSpPr>
          <p:cNvPr id="27651"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1139825" y="4408488"/>
            <a:ext cx="4600575" cy="408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marL="114300" lvl="1" eaLnBrk="1" hangingPunct="1">
              <a:spcBef>
                <a:spcPct val="10000"/>
              </a:spcBef>
            </a:pPr>
            <a:r>
              <a:rPr lang="en-US" altLang="es-US"/>
              <a:t>With millions of different combinations, there can be no exact rules that would apply to all consumers.  Each change in your credit behavior, which is reflected in your credit report, must be considered in combination with all the other information in your report.</a:t>
            </a:r>
          </a:p>
          <a:p>
            <a:pPr marL="114300" lvl="1" eaLnBrk="1" hangingPunct="1">
              <a:spcBef>
                <a:spcPct val="10000"/>
              </a:spcBef>
            </a:pPr>
            <a:endParaRPr lang="en-US" altLang="es-US"/>
          </a:p>
          <a:p>
            <a:pPr marL="114300" lvl="1" eaLnBrk="1" hangingPunct="1">
              <a:spcBef>
                <a:spcPct val="10000"/>
              </a:spcBef>
            </a:pPr>
            <a:r>
              <a:rPr lang="en-US" altLang="es-US"/>
              <a:t>When a consumer purchases a scored credit report, the service typically includes factors specific to that consumer.</a:t>
            </a:r>
          </a:p>
          <a:p>
            <a:pPr marL="114300" lvl="1" eaLnBrk="1" hangingPunct="1">
              <a:spcBef>
                <a:spcPct val="10000"/>
              </a:spcBef>
            </a:pPr>
            <a:endParaRPr lang="en-US" altLang="es-US"/>
          </a:p>
          <a:p>
            <a:pPr marL="114300" lvl="1" eaLnBrk="1" hangingPunct="1">
              <a:spcBef>
                <a:spcPct val="10000"/>
              </a:spcBef>
            </a:pPr>
            <a:r>
              <a:rPr lang="en-US" altLang="es-US"/>
              <a:t>However, there are some general rules that do apply to all consumers.  If a consumer follows all of them, they can feel confident about being considered very credit worthy.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3E5113CA-3712-4572-BED6-A4B8BD80AF4B}" type="slidenum">
              <a:rPr lang="en-US" altLang="es-US" smtClean="0"/>
              <a:pPr defTabSz="1217613" fontAlgn="base">
                <a:spcBef>
                  <a:spcPct val="0"/>
                </a:spcBef>
                <a:spcAft>
                  <a:spcPct val="0"/>
                </a:spcAft>
              </a:pPr>
              <a:t>4</a:t>
            </a:fld>
            <a:endParaRPr lang="en-US" altLang="es-US"/>
          </a:p>
        </p:txBody>
      </p:sp>
      <p:sp>
        <p:nvSpPr>
          <p:cNvPr id="29699"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1163638" y="4278313"/>
            <a:ext cx="4587875" cy="438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r>
              <a:rPr lang="en-US" altLang="es-US"/>
              <a:t>The only thing worse than having a negative payment history is to have NO credit history.  Even if you choose to live debt free, it can be important to establish credit so that you have references when you can’t pay cash, such as for a house or car, and need to get approved for a  loan.</a:t>
            </a:r>
          </a:p>
          <a:p>
            <a:pPr eaLnBrk="1" hangingPunct="1"/>
            <a:endParaRPr lang="en-US" altLang="es-US"/>
          </a:p>
          <a:p>
            <a:pPr eaLnBrk="1" hangingPunct="1"/>
            <a:r>
              <a:rPr lang="en-US" altLang="es-US"/>
              <a:t>You can use credit cards and pay them in full each month to build those important references without building debt.</a:t>
            </a:r>
          </a:p>
          <a:p>
            <a:pPr eaLnBrk="1" hangingPunct="1"/>
            <a:endParaRPr lang="en-US" altLang="es-US"/>
          </a:p>
          <a:p>
            <a:pPr eaLnBrk="1" hangingPunct="1"/>
            <a:endParaRPr lang="en-US" altLang="es-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11244921-6DA5-4F02-82B5-62EE089FCD1E}" type="slidenum">
              <a:rPr lang="en-US" altLang="es-US" smtClean="0"/>
              <a:pPr defTabSz="1217613" fontAlgn="base">
                <a:spcBef>
                  <a:spcPct val="0"/>
                </a:spcBef>
                <a:spcAft>
                  <a:spcPct val="0"/>
                </a:spcAft>
              </a:pPr>
              <a:t>5</a:t>
            </a:fld>
            <a:endParaRPr lang="en-US" altLang="es-US"/>
          </a:p>
        </p:txBody>
      </p:sp>
      <p:sp>
        <p:nvSpPr>
          <p:cNvPr id="31747" name="Rectangle 2"/>
          <p:cNvSpPr>
            <a:spLocks noGrp="1" noRot="1" noChangeAspect="1" noChangeArrowheads="1" noTextEdit="1"/>
          </p:cNvSpPr>
          <p:nvPr>
            <p:ph type="sldImg"/>
          </p:nvPr>
        </p:nvSpPr>
        <p:spPr bwMode="auto">
          <a:xfrm>
            <a:off x="1096963" y="666750"/>
            <a:ext cx="4572000" cy="3429000"/>
          </a:xfrm>
          <a:noFill/>
          <a:ln>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1103313" y="4254500"/>
            <a:ext cx="4565650" cy="424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lnSpc>
                <a:spcPct val="90000"/>
              </a:lnSpc>
            </a:pPr>
            <a:r>
              <a:rPr lang="en-US" altLang="es-US"/>
              <a:t>Everyone needs to know what is in a credit report and what is not in a credit report.   It is just as important as understanding checking and savings accounts, and compounded interest.</a:t>
            </a:r>
          </a:p>
          <a:p>
            <a:pPr eaLnBrk="1" hangingPunct="1">
              <a:lnSpc>
                <a:spcPct val="90000"/>
              </a:lnSpc>
            </a:pPr>
            <a:endParaRPr lang="en-US" altLang="es-US"/>
          </a:p>
          <a:p>
            <a:pPr eaLnBrk="1" hangingPunct="1">
              <a:lnSpc>
                <a:spcPct val="90000"/>
              </a:lnSpc>
            </a:pPr>
            <a:r>
              <a:rPr lang="en-US" altLang="es-US"/>
              <a:t>Companies have a legal right to check credit references for permissible purposes and consumers have numerous legal rights allowing them to review the same references and verify that they are correct.  There is no excuse for not being a knowledgeable credit user.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E1316174-BF56-4C64-9BCC-1FA8B4793C9C}" type="slidenum">
              <a:rPr lang="en-US" altLang="es-US" smtClean="0"/>
              <a:pPr defTabSz="1217613" fontAlgn="base">
                <a:spcBef>
                  <a:spcPct val="0"/>
                </a:spcBef>
                <a:spcAft>
                  <a:spcPct val="0"/>
                </a:spcAft>
              </a:pPr>
              <a:t>6</a:t>
            </a:fld>
            <a:endParaRPr lang="en-US" altLang="es-US"/>
          </a:p>
        </p:txBody>
      </p:sp>
      <p:sp>
        <p:nvSpPr>
          <p:cNvPr id="33795"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1139825" y="4278313"/>
            <a:ext cx="4565650" cy="1547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r>
              <a:rPr lang="en-US" altLang="es-US"/>
              <a:t>There is nothing more critical in showing that you are a good credit risk than to demonstrate that by always paying on time and as agreed.</a:t>
            </a:r>
          </a:p>
          <a:p>
            <a:pPr eaLnBrk="1" hangingPunct="1"/>
            <a:endParaRPr lang="en-US" altLang="es-US"/>
          </a:p>
          <a:p>
            <a:pPr eaLnBrk="1" hangingPunct="1"/>
            <a:endParaRPr lang="en-US" altLang="es-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E8513CFE-74BA-476C-B045-1DB8AB9DCCC9}" type="slidenum">
              <a:rPr lang="en-US" altLang="es-US" smtClean="0"/>
              <a:pPr defTabSz="1217613" fontAlgn="base">
                <a:spcBef>
                  <a:spcPct val="0"/>
                </a:spcBef>
                <a:spcAft>
                  <a:spcPct val="0"/>
                </a:spcAft>
              </a:pPr>
              <a:t>7</a:t>
            </a:fld>
            <a:endParaRPr lang="en-US" altLang="es-US"/>
          </a:p>
        </p:txBody>
      </p:sp>
      <p:sp>
        <p:nvSpPr>
          <p:cNvPr id="35843"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1189038" y="4348163"/>
            <a:ext cx="4529137" cy="4017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r>
              <a:rPr lang="en-US" altLang="es-US"/>
              <a:t>Installment loans are an important part of your credit history and are often associated with stability.  In fact, experience as shown that consumers who own homes are better credit risks, on average.</a:t>
            </a:r>
          </a:p>
          <a:p>
            <a:pPr eaLnBrk="1" hangingPunct="1"/>
            <a:r>
              <a:rPr lang="en-US" altLang="es-US"/>
              <a:t>But, revolving accounts are often more revealing about your ability to manage credit.</a:t>
            </a:r>
          </a:p>
          <a:p>
            <a:pPr eaLnBrk="1" hangingPunct="1"/>
            <a:r>
              <a:rPr lang="en-US" altLang="es-US"/>
              <a:t>It is easier to manage installment loans because they are a fixed amount each month and you can plan your budget around them.  They also are often secured, meaning they can be taken away if you don’t make your payments, so you have added incentive to pay.</a:t>
            </a:r>
          </a:p>
          <a:p>
            <a:pPr eaLnBrk="1" hangingPunct="1"/>
            <a:r>
              <a:rPr lang="en-US" altLang="es-US"/>
              <a:t>On the other hand, YOU must manage your credit card debt.  YOU choose how much you charge within your limits and YOU choose how much you pay above your minimum due each month.</a:t>
            </a:r>
          </a:p>
          <a:p>
            <a:pPr eaLnBrk="1" hangingPunct="1"/>
            <a:r>
              <a:rPr lang="en-US" altLang="es-US"/>
              <a:t>Consumers who use discipline and smart money management skills with revolving debt are often considered good risks for new credit.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A2C78128-C639-48C3-9232-B3C7EA423CCA}" type="slidenum">
              <a:rPr lang="en-US" altLang="es-US" smtClean="0"/>
              <a:pPr defTabSz="1217613" fontAlgn="base">
                <a:spcBef>
                  <a:spcPct val="0"/>
                </a:spcBef>
                <a:spcAft>
                  <a:spcPct val="0"/>
                </a:spcAft>
              </a:pPr>
              <a:t>8</a:t>
            </a:fld>
            <a:endParaRPr lang="en-US" altLang="es-US"/>
          </a:p>
        </p:txBody>
      </p:sp>
      <p:sp>
        <p:nvSpPr>
          <p:cNvPr id="37891"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1128713" y="4291013"/>
            <a:ext cx="4541837"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r>
              <a:rPr lang="en-US" altLang="es-US"/>
              <a:t>Experts used to tell you to close all unused accounts to make your credit history better.</a:t>
            </a:r>
          </a:p>
          <a:p>
            <a:pPr eaLnBrk="1" hangingPunct="1"/>
            <a:r>
              <a:rPr lang="en-US" altLang="es-US"/>
              <a:t>That isn’t necessarily good advice.  You should consider the total amount you owe on your revolving accounts compared to your total credit limits.  If closing unused accounts would raise that ratio above 35 %, then proceed with caution.</a:t>
            </a:r>
          </a:p>
          <a:p>
            <a:pPr eaLnBrk="1" hangingPunct="1"/>
            <a:r>
              <a:rPr lang="en-US" altLang="es-US"/>
              <a:t>However, if you have a strong credit history with no late payments and sufficient open accounts to demonstrate your management skills, and you want to close an account that isn’t needed, then by all means close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1217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1217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1217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1217613" eaLnBrk="0" fontAlgn="base" hangingPunct="0">
              <a:spcBef>
                <a:spcPct val="30000"/>
              </a:spcBef>
              <a:spcAft>
                <a:spcPct val="0"/>
              </a:spcAft>
              <a:defRPr sz="1200">
                <a:solidFill>
                  <a:schemeClr val="tx1"/>
                </a:solidFill>
                <a:latin typeface="Arial" panose="020B0604020202020204" pitchFamily="34" charset="0"/>
              </a:defRPr>
            </a:lvl9pPr>
          </a:lstStyle>
          <a:p>
            <a:pPr defTabSz="1217613" fontAlgn="base">
              <a:spcBef>
                <a:spcPct val="0"/>
              </a:spcBef>
              <a:spcAft>
                <a:spcPct val="0"/>
              </a:spcAft>
            </a:pPr>
            <a:fld id="{03F1C447-33CD-4CDF-8183-0C15D69580D2}" type="slidenum">
              <a:rPr lang="en-US" altLang="es-US" smtClean="0"/>
              <a:pPr defTabSz="1217613" fontAlgn="base">
                <a:spcBef>
                  <a:spcPct val="0"/>
                </a:spcBef>
                <a:spcAft>
                  <a:spcPct val="0"/>
                </a:spcAft>
              </a:pPr>
              <a:t>9</a:t>
            </a:fld>
            <a:endParaRPr lang="en-US" altLang="es-US"/>
          </a:p>
        </p:txBody>
      </p:sp>
      <p:sp>
        <p:nvSpPr>
          <p:cNvPr id="39939" name="Rectangle 2"/>
          <p:cNvSpPr>
            <a:spLocks noGrp="1" noRot="1" noChangeAspect="1" noChangeArrowheads="1" noTextEdit="1"/>
          </p:cNvSpPr>
          <p:nvPr>
            <p:ph type="sldImg"/>
          </p:nvPr>
        </p:nvSpPr>
        <p:spPr bwMode="auto">
          <a:noFill/>
          <a:ln>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1163638" y="4291013"/>
            <a:ext cx="4541837" cy="434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76" tIns="44338" rIns="88676" bIns="44338" numCol="1" anchor="t" anchorCtr="0" compatLnSpc="1">
            <a:prstTxWarp prst="textNoShape">
              <a:avLst/>
            </a:prstTxWarp>
          </a:bodyPr>
          <a:lstStyle/>
          <a:p>
            <a:pPr eaLnBrk="1" hangingPunct="1"/>
            <a:r>
              <a:rPr lang="en-US" altLang="es-US"/>
              <a:t>Please note the fine print:  while inquiries are often listed as a risk factor, they are rarely significant unless other risk factors are present.</a:t>
            </a:r>
          </a:p>
          <a:p>
            <a:pPr eaLnBrk="1" hangingPunct="1"/>
            <a:r>
              <a:rPr lang="en-US" altLang="es-US"/>
              <a:t>One additional inquiry can be “the straw that breaks the camel’s back” if added on top of missed payments or too much debt.</a:t>
            </a:r>
          </a:p>
          <a:p>
            <a:pPr eaLnBrk="1" hangingPunct="1"/>
            <a:r>
              <a:rPr lang="en-US" altLang="es-US"/>
              <a:t>Just to be safe, it is wise to avoid applying for new accounts within 3 months of applying for a major credit purchase such as a house or car.</a:t>
            </a:r>
          </a:p>
          <a:p>
            <a:pPr eaLnBrk="1" hangingPunct="1"/>
            <a:r>
              <a:rPr lang="en-US" altLang="es-US"/>
              <a:t>It is also important to understand that while your personal reviews of your credit report and prescreened offers for credit based on your credit report do cause an inquiry to be added to your history, they do not impact your credit risk.  Such inquiries are shown only to you.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olding Slide">
    <p:spTree>
      <p:nvGrpSpPr>
        <p:cNvPr id="1" name=""/>
        <p:cNvGrpSpPr/>
        <p:nvPr/>
      </p:nvGrpSpPr>
      <p:grpSpPr>
        <a:xfrm>
          <a:off x="0" y="0"/>
          <a:ext cx="0" cy="0"/>
          <a:chOff x="0" y="0"/>
          <a:chExt cx="0" cy="0"/>
        </a:xfrm>
      </p:grpSpPr>
      <p:pic>
        <p:nvPicPr>
          <p:cNvPr id="2"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78213" y="2687638"/>
            <a:ext cx="4986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7069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307684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3785" y="566741"/>
            <a:ext cx="3815653" cy="4564061"/>
          </a:xfrm>
        </p:spPr>
        <p:txBody>
          <a:bodyPr anchor="ctr"/>
          <a:lstStyle>
            <a:lvl1pPr marL="96439" indent="-96439">
              <a:lnSpc>
                <a:spcPct val="95000"/>
              </a:lnSpc>
              <a:spcBef>
                <a:spcPts val="0"/>
              </a:spcBef>
              <a:defRPr sz="1800">
                <a:solidFill>
                  <a:schemeClr val="accent1"/>
                </a:solidFill>
              </a:defRPr>
            </a:lvl1pPr>
            <a:lvl2pPr marL="96439" indent="-96439">
              <a:lnSpc>
                <a:spcPct val="95000"/>
              </a:lnSpc>
              <a:spcBef>
                <a:spcPts val="0"/>
              </a:spcBef>
              <a:buNone/>
              <a:defRPr sz="1800" b="0">
                <a:solidFill>
                  <a:schemeClr val="accent1"/>
                </a:solidFill>
              </a:defRPr>
            </a:lvl2pPr>
            <a:lvl3pPr marL="96439" indent="-96439">
              <a:lnSpc>
                <a:spcPct val="95000"/>
              </a:lnSpc>
              <a:spcBef>
                <a:spcPts val="0"/>
              </a:spcBef>
              <a:buNone/>
              <a:defRPr sz="1800" b="0">
                <a:solidFill>
                  <a:schemeClr val="accent1"/>
                </a:solidFill>
              </a:defRPr>
            </a:lvl3pPr>
            <a:lvl4pPr marL="96439" indent="-96439">
              <a:lnSpc>
                <a:spcPct val="95000"/>
              </a:lnSpc>
              <a:spcBef>
                <a:spcPts val="0"/>
              </a:spcBef>
              <a:buNone/>
              <a:defRPr sz="1800" b="0">
                <a:solidFill>
                  <a:schemeClr val="accent1"/>
                </a:solidFill>
              </a:defRPr>
            </a:lvl4pPr>
            <a:lvl5pPr marL="96439" indent="-96439">
              <a:lnSpc>
                <a:spcPct val="95000"/>
              </a:lnSpc>
              <a:spcBef>
                <a:spcPts val="0"/>
              </a:spcBef>
              <a:buNone/>
              <a:defRPr sz="1800" b="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icture Placeholder 9"/>
          <p:cNvSpPr>
            <a:spLocks noGrp="1"/>
          </p:cNvSpPr>
          <p:nvPr>
            <p:ph type="pic" sz="quarter" idx="13"/>
          </p:nvPr>
        </p:nvSpPr>
        <p:spPr>
          <a:xfrm>
            <a:off x="-9658" y="-5074"/>
            <a:ext cx="4322195" cy="5750091"/>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61 w 5758165"/>
              <a:gd name="connsiteY9" fmla="*/ 5738185 h 5749051"/>
              <a:gd name="connsiteX10" fmla="*/ 4350 w 5758165"/>
              <a:gd name="connsiteY10" fmla="*/ 3704516 h 5749051"/>
              <a:gd name="connsiteX11" fmla="*/ 4350 w 5758165"/>
              <a:gd name="connsiteY11" fmla="*/ 2044535 h 5749051"/>
              <a:gd name="connsiteX0" fmla="*/ 4350 w 5758165"/>
              <a:gd name="connsiteY0" fmla="*/ 2044535 h 5750091"/>
              <a:gd name="connsiteX1" fmla="*/ 0 w 5758165"/>
              <a:gd name="connsiteY1" fmla="*/ 1284 h 5750091"/>
              <a:gd name="connsiteX2" fmla="*/ 2048885 w 5758165"/>
              <a:gd name="connsiteY2" fmla="*/ 0 h 5750091"/>
              <a:gd name="connsiteX3" fmla="*/ 3708867 w 5758165"/>
              <a:gd name="connsiteY3" fmla="*/ 0 h 5750091"/>
              <a:gd name="connsiteX4" fmla="*/ 5758165 w 5758165"/>
              <a:gd name="connsiteY4" fmla="*/ 311 h 5750091"/>
              <a:gd name="connsiteX5" fmla="*/ 5753402 w 5758165"/>
              <a:gd name="connsiteY5" fmla="*/ 2044535 h 5750091"/>
              <a:gd name="connsiteX6" fmla="*/ 5753402 w 5758165"/>
              <a:gd name="connsiteY6" fmla="*/ 3704516 h 5750091"/>
              <a:gd name="connsiteX7" fmla="*/ 3708867 w 5758165"/>
              <a:gd name="connsiteY7" fmla="*/ 5749051 h 5750091"/>
              <a:gd name="connsiteX8" fmla="*/ 2048885 w 5758165"/>
              <a:gd name="connsiteY8" fmla="*/ 5749051 h 5750091"/>
              <a:gd name="connsiteX9" fmla="*/ 6743 w 5758165"/>
              <a:gd name="connsiteY9" fmla="*/ 5750091 h 5750091"/>
              <a:gd name="connsiteX10" fmla="*/ 4350 w 5758165"/>
              <a:gd name="connsiteY10" fmla="*/ 3704516 h 5750091"/>
              <a:gd name="connsiteX11" fmla="*/ 4350 w 5758165"/>
              <a:gd name="connsiteY11" fmla="*/ 2044535 h 5750091"/>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3194517 w 5758165"/>
              <a:gd name="connsiteY7" fmla="*/ 5763339 h 5763339"/>
              <a:gd name="connsiteX8" fmla="*/ 2048885 w 5758165"/>
              <a:gd name="connsiteY8" fmla="*/ 5749051 h 5763339"/>
              <a:gd name="connsiteX9" fmla="*/ 6743 w 5758165"/>
              <a:gd name="connsiteY9" fmla="*/ 5750091 h 5763339"/>
              <a:gd name="connsiteX10" fmla="*/ 4350 w 5758165"/>
              <a:gd name="connsiteY10" fmla="*/ 3704516 h 5763339"/>
              <a:gd name="connsiteX11" fmla="*/ 4350 w 5758165"/>
              <a:gd name="connsiteY11" fmla="*/ 2044535 h 5763339"/>
              <a:gd name="connsiteX0" fmla="*/ 4350 w 5772452"/>
              <a:gd name="connsiteY0" fmla="*/ 2044535 h 5763339"/>
              <a:gd name="connsiteX1" fmla="*/ 0 w 5772452"/>
              <a:gd name="connsiteY1" fmla="*/ 1284 h 5763339"/>
              <a:gd name="connsiteX2" fmla="*/ 2048885 w 5772452"/>
              <a:gd name="connsiteY2" fmla="*/ 0 h 5763339"/>
              <a:gd name="connsiteX3" fmla="*/ 3708867 w 5772452"/>
              <a:gd name="connsiteY3" fmla="*/ 0 h 5763339"/>
              <a:gd name="connsiteX4" fmla="*/ 5758165 w 5772452"/>
              <a:gd name="connsiteY4" fmla="*/ 311 h 5763339"/>
              <a:gd name="connsiteX5" fmla="*/ 5753402 w 5772452"/>
              <a:gd name="connsiteY5" fmla="*/ 2044535 h 5763339"/>
              <a:gd name="connsiteX6" fmla="*/ 5772452 w 5772452"/>
              <a:gd name="connsiteY6" fmla="*/ 3890254 h 5763339"/>
              <a:gd name="connsiteX7" fmla="*/ 3194517 w 5772452"/>
              <a:gd name="connsiteY7" fmla="*/ 5763339 h 5763339"/>
              <a:gd name="connsiteX8" fmla="*/ 2048885 w 5772452"/>
              <a:gd name="connsiteY8" fmla="*/ 5749051 h 5763339"/>
              <a:gd name="connsiteX9" fmla="*/ 6743 w 5772452"/>
              <a:gd name="connsiteY9" fmla="*/ 5750091 h 5763339"/>
              <a:gd name="connsiteX10" fmla="*/ 4350 w 5772452"/>
              <a:gd name="connsiteY10" fmla="*/ 3704516 h 5763339"/>
              <a:gd name="connsiteX11" fmla="*/ 4350 w 5772452"/>
              <a:gd name="connsiteY11" fmla="*/ 2044535 h 5763339"/>
              <a:gd name="connsiteX0" fmla="*/ 4350 w 5762927"/>
              <a:gd name="connsiteY0" fmla="*/ 2044535 h 5763339"/>
              <a:gd name="connsiteX1" fmla="*/ 0 w 5762927"/>
              <a:gd name="connsiteY1" fmla="*/ 1284 h 5763339"/>
              <a:gd name="connsiteX2" fmla="*/ 2048885 w 5762927"/>
              <a:gd name="connsiteY2" fmla="*/ 0 h 5763339"/>
              <a:gd name="connsiteX3" fmla="*/ 3708867 w 5762927"/>
              <a:gd name="connsiteY3" fmla="*/ 0 h 5763339"/>
              <a:gd name="connsiteX4" fmla="*/ 5758165 w 5762927"/>
              <a:gd name="connsiteY4" fmla="*/ 311 h 5763339"/>
              <a:gd name="connsiteX5" fmla="*/ 5753402 w 5762927"/>
              <a:gd name="connsiteY5" fmla="*/ 2044535 h 5763339"/>
              <a:gd name="connsiteX6" fmla="*/ 5762927 w 5762927"/>
              <a:gd name="connsiteY6" fmla="*/ 3883111 h 5763339"/>
              <a:gd name="connsiteX7" fmla="*/ 3194517 w 5762927"/>
              <a:gd name="connsiteY7" fmla="*/ 5763339 h 5763339"/>
              <a:gd name="connsiteX8" fmla="*/ 2048885 w 5762927"/>
              <a:gd name="connsiteY8" fmla="*/ 5749051 h 5763339"/>
              <a:gd name="connsiteX9" fmla="*/ 6743 w 5762927"/>
              <a:gd name="connsiteY9" fmla="*/ 5750091 h 5763339"/>
              <a:gd name="connsiteX10" fmla="*/ 4350 w 5762927"/>
              <a:gd name="connsiteY10" fmla="*/ 3704516 h 5763339"/>
              <a:gd name="connsiteX11" fmla="*/ 4350 w 5762927"/>
              <a:gd name="connsiteY11" fmla="*/ 2044535 h 5763339"/>
              <a:gd name="connsiteX0" fmla="*/ 4350 w 5762927"/>
              <a:gd name="connsiteY0" fmla="*/ 2044535 h 5750091"/>
              <a:gd name="connsiteX1" fmla="*/ 0 w 5762927"/>
              <a:gd name="connsiteY1" fmla="*/ 1284 h 5750091"/>
              <a:gd name="connsiteX2" fmla="*/ 2048885 w 5762927"/>
              <a:gd name="connsiteY2" fmla="*/ 0 h 5750091"/>
              <a:gd name="connsiteX3" fmla="*/ 3708867 w 5762927"/>
              <a:gd name="connsiteY3" fmla="*/ 0 h 5750091"/>
              <a:gd name="connsiteX4" fmla="*/ 5758165 w 5762927"/>
              <a:gd name="connsiteY4" fmla="*/ 311 h 5750091"/>
              <a:gd name="connsiteX5" fmla="*/ 5753402 w 5762927"/>
              <a:gd name="connsiteY5" fmla="*/ 2044535 h 5750091"/>
              <a:gd name="connsiteX6" fmla="*/ 5762927 w 5762927"/>
              <a:gd name="connsiteY6" fmla="*/ 3883111 h 5750091"/>
              <a:gd name="connsiteX7" fmla="*/ 3270717 w 5762927"/>
              <a:gd name="connsiteY7" fmla="*/ 5741908 h 5750091"/>
              <a:gd name="connsiteX8" fmla="*/ 2048885 w 5762927"/>
              <a:gd name="connsiteY8" fmla="*/ 5749051 h 5750091"/>
              <a:gd name="connsiteX9" fmla="*/ 6743 w 5762927"/>
              <a:gd name="connsiteY9" fmla="*/ 5750091 h 5750091"/>
              <a:gd name="connsiteX10" fmla="*/ 4350 w 5762927"/>
              <a:gd name="connsiteY10" fmla="*/ 3704516 h 5750091"/>
              <a:gd name="connsiteX11" fmla="*/ 4350 w 5762927"/>
              <a:gd name="connsiteY11" fmla="*/ 2044535 h 57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2927" h="5750091">
                <a:moveTo>
                  <a:pt x="4350" y="2044535"/>
                </a:moveTo>
                <a:lnTo>
                  <a:pt x="0" y="1284"/>
                </a:lnTo>
                <a:lnTo>
                  <a:pt x="2048885" y="0"/>
                </a:lnTo>
                <a:lnTo>
                  <a:pt x="3708867" y="0"/>
                </a:lnTo>
                <a:lnTo>
                  <a:pt x="5758165" y="311"/>
                </a:lnTo>
                <a:cubicBezTo>
                  <a:pt x="5757371" y="679338"/>
                  <a:pt x="5754196" y="1365508"/>
                  <a:pt x="5753402" y="2044535"/>
                </a:cubicBezTo>
                <a:lnTo>
                  <a:pt x="5762927" y="3883111"/>
                </a:lnTo>
                <a:cubicBezTo>
                  <a:pt x="5762927" y="5012277"/>
                  <a:pt x="4399883" y="5741908"/>
                  <a:pt x="3270717" y="5741908"/>
                </a:cubicBezTo>
                <a:lnTo>
                  <a:pt x="2048885" y="5749051"/>
                </a:lnTo>
                <a:lnTo>
                  <a:pt x="6743" y="5750091"/>
                </a:lnTo>
                <a:cubicBezTo>
                  <a:pt x="6739" y="5072201"/>
                  <a:pt x="4354" y="4382406"/>
                  <a:pt x="4350" y="3704516"/>
                </a:cubicBezTo>
                <a:lnTo>
                  <a:pt x="4350" y="2044535"/>
                </a:lnTo>
                <a:close/>
              </a:path>
            </a:pathLst>
          </a:custGeom>
          <a:noFill/>
        </p:spPr>
        <p:txBody>
          <a:bodyPr/>
          <a:lstStyle/>
          <a:p>
            <a:pPr lvl="0"/>
            <a:r>
              <a:rPr lang="en-US" noProof="0"/>
              <a:t>Click icon to add picture</a:t>
            </a:r>
            <a:endParaRPr lang="en-GB" noProof="0"/>
          </a:p>
        </p:txBody>
      </p:sp>
      <p:sp>
        <p:nvSpPr>
          <p:cNvPr id="4" name="Date Placeholder 3"/>
          <p:cNvSpPr>
            <a:spLocks noGrp="1"/>
          </p:cNvSpPr>
          <p:nvPr>
            <p:ph type="dt" sz="half" idx="14"/>
          </p:nvPr>
        </p:nvSpPr>
        <p:spPr/>
        <p:txBody>
          <a:bodyPr/>
          <a:lstStyle>
            <a:lvl1pPr>
              <a:defRPr/>
            </a:lvl1pPr>
          </a:lstStyle>
          <a:p>
            <a:pPr>
              <a:defRPr/>
            </a:pPr>
            <a:endParaRPr lang="en-GB"/>
          </a:p>
        </p:txBody>
      </p:sp>
      <p:sp>
        <p:nvSpPr>
          <p:cNvPr id="5"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115618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2"/>
          </p:nvPr>
        </p:nvSpPr>
        <p:spPr>
          <a:xfrm>
            <a:off x="-1" y="-2382"/>
            <a:ext cx="8808321" cy="5780700"/>
          </a:xfrm>
          <a:custGeom>
            <a:avLst/>
            <a:gdLst>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1397894 w 11745914"/>
              <a:gd name="connsiteY8" fmla="*/ 0 h 5760000"/>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423864 w 11745914"/>
              <a:gd name="connsiteY8" fmla="*/ 395288 h 5760000"/>
              <a:gd name="connsiteX9" fmla="*/ 1397894 w 11745914"/>
              <a:gd name="connsiteY9" fmla="*/ 0 h 5760000"/>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423864 w 11745914"/>
              <a:gd name="connsiteY8" fmla="*/ 395288 h 5760000"/>
              <a:gd name="connsiteX9" fmla="*/ 1397894 w 11745914"/>
              <a:gd name="connsiteY9" fmla="*/ 0 h 5760000"/>
              <a:gd name="connsiteX0" fmla="*/ 1483623 w 11831643"/>
              <a:gd name="connsiteY0" fmla="*/ 86592 h 5846592"/>
              <a:gd name="connsiteX1" fmla="*/ 11831643 w 11831643"/>
              <a:gd name="connsiteY1" fmla="*/ 86592 h 5846592"/>
              <a:gd name="connsiteX2" fmla="*/ 11831643 w 11831643"/>
              <a:gd name="connsiteY2" fmla="*/ 86592 h 5846592"/>
              <a:gd name="connsiteX3" fmla="*/ 11831643 w 11831643"/>
              <a:gd name="connsiteY3" fmla="*/ 4448698 h 5846592"/>
              <a:gd name="connsiteX4" fmla="*/ 10433749 w 11831643"/>
              <a:gd name="connsiteY4" fmla="*/ 5846592 h 5846592"/>
              <a:gd name="connsiteX5" fmla="*/ 85729 w 11831643"/>
              <a:gd name="connsiteY5" fmla="*/ 5846592 h 5846592"/>
              <a:gd name="connsiteX6" fmla="*/ 85729 w 11831643"/>
              <a:gd name="connsiteY6" fmla="*/ 5846592 h 5846592"/>
              <a:gd name="connsiteX7" fmla="*/ 85729 w 11831643"/>
              <a:gd name="connsiteY7" fmla="*/ 1484486 h 5846592"/>
              <a:gd name="connsiteX8" fmla="*/ 90493 w 11831643"/>
              <a:gd name="connsiteY8" fmla="*/ 91355 h 5846592"/>
              <a:gd name="connsiteX9" fmla="*/ 1483623 w 11831643"/>
              <a:gd name="connsiteY9" fmla="*/ 86592 h 5846592"/>
              <a:gd name="connsiteX0" fmla="*/ 1483623 w 11831643"/>
              <a:gd name="connsiteY0" fmla="*/ 0 h 5760000"/>
              <a:gd name="connsiteX1" fmla="*/ 11831643 w 11831643"/>
              <a:gd name="connsiteY1" fmla="*/ 0 h 5760000"/>
              <a:gd name="connsiteX2" fmla="*/ 11831643 w 11831643"/>
              <a:gd name="connsiteY2" fmla="*/ 0 h 5760000"/>
              <a:gd name="connsiteX3" fmla="*/ 11831643 w 11831643"/>
              <a:gd name="connsiteY3" fmla="*/ 4362106 h 5760000"/>
              <a:gd name="connsiteX4" fmla="*/ 10433749 w 11831643"/>
              <a:gd name="connsiteY4" fmla="*/ 5760000 h 5760000"/>
              <a:gd name="connsiteX5" fmla="*/ 85729 w 11831643"/>
              <a:gd name="connsiteY5" fmla="*/ 5760000 h 5760000"/>
              <a:gd name="connsiteX6" fmla="*/ 85729 w 11831643"/>
              <a:gd name="connsiteY6" fmla="*/ 5760000 h 5760000"/>
              <a:gd name="connsiteX7" fmla="*/ 85729 w 11831643"/>
              <a:gd name="connsiteY7" fmla="*/ 1397894 h 5760000"/>
              <a:gd name="connsiteX8" fmla="*/ 90493 w 11831643"/>
              <a:gd name="connsiteY8" fmla="*/ 4763 h 5760000"/>
              <a:gd name="connsiteX9" fmla="*/ 1483623 w 11831643"/>
              <a:gd name="connsiteY9" fmla="*/ 0 h 5760000"/>
              <a:gd name="connsiteX0" fmla="*/ 1397894 w 11745914"/>
              <a:gd name="connsiteY0" fmla="*/ 0 h 5760000"/>
              <a:gd name="connsiteX1" fmla="*/ 11745914 w 11745914"/>
              <a:gd name="connsiteY1" fmla="*/ 0 h 5760000"/>
              <a:gd name="connsiteX2" fmla="*/ 11745914 w 11745914"/>
              <a:gd name="connsiteY2" fmla="*/ 0 h 5760000"/>
              <a:gd name="connsiteX3" fmla="*/ 11745914 w 11745914"/>
              <a:gd name="connsiteY3" fmla="*/ 4362106 h 5760000"/>
              <a:gd name="connsiteX4" fmla="*/ 10348020 w 11745914"/>
              <a:gd name="connsiteY4" fmla="*/ 5760000 h 5760000"/>
              <a:gd name="connsiteX5" fmla="*/ 0 w 11745914"/>
              <a:gd name="connsiteY5" fmla="*/ 5760000 h 5760000"/>
              <a:gd name="connsiteX6" fmla="*/ 0 w 11745914"/>
              <a:gd name="connsiteY6" fmla="*/ 5760000 h 5760000"/>
              <a:gd name="connsiteX7" fmla="*/ 0 w 11745914"/>
              <a:gd name="connsiteY7" fmla="*/ 1397894 h 5760000"/>
              <a:gd name="connsiteX8" fmla="*/ 4764 w 11745914"/>
              <a:gd name="connsiteY8" fmla="*/ 4763 h 5760000"/>
              <a:gd name="connsiteX9" fmla="*/ 1397894 w 11745914"/>
              <a:gd name="connsiteY9" fmla="*/ 0 h 5760000"/>
              <a:gd name="connsiteX0" fmla="*/ 1397894 w 11745914"/>
              <a:gd name="connsiteY0" fmla="*/ 2381 h 5762381"/>
              <a:gd name="connsiteX1" fmla="*/ 11745914 w 11745914"/>
              <a:gd name="connsiteY1" fmla="*/ 2381 h 5762381"/>
              <a:gd name="connsiteX2" fmla="*/ 11745914 w 11745914"/>
              <a:gd name="connsiteY2" fmla="*/ 2381 h 5762381"/>
              <a:gd name="connsiteX3" fmla="*/ 11745914 w 11745914"/>
              <a:gd name="connsiteY3" fmla="*/ 4364487 h 5762381"/>
              <a:gd name="connsiteX4" fmla="*/ 10348020 w 11745914"/>
              <a:gd name="connsiteY4" fmla="*/ 5762381 h 5762381"/>
              <a:gd name="connsiteX5" fmla="*/ 0 w 11745914"/>
              <a:gd name="connsiteY5" fmla="*/ 5762381 h 5762381"/>
              <a:gd name="connsiteX6" fmla="*/ 0 w 11745914"/>
              <a:gd name="connsiteY6" fmla="*/ 5762381 h 5762381"/>
              <a:gd name="connsiteX7" fmla="*/ 0 w 11745914"/>
              <a:gd name="connsiteY7" fmla="*/ 1400275 h 5762381"/>
              <a:gd name="connsiteX8" fmla="*/ 2382 w 11745914"/>
              <a:gd name="connsiteY8" fmla="*/ 0 h 5762381"/>
              <a:gd name="connsiteX9" fmla="*/ 1397894 w 11745914"/>
              <a:gd name="connsiteY9" fmla="*/ 2381 h 5762381"/>
              <a:gd name="connsiteX0" fmla="*/ 1397894 w 11745914"/>
              <a:gd name="connsiteY0" fmla="*/ 2381 h 5762381"/>
              <a:gd name="connsiteX1" fmla="*/ 11745914 w 11745914"/>
              <a:gd name="connsiteY1" fmla="*/ 2381 h 5762381"/>
              <a:gd name="connsiteX2" fmla="*/ 11745914 w 11745914"/>
              <a:gd name="connsiteY2" fmla="*/ 2381 h 5762381"/>
              <a:gd name="connsiteX3" fmla="*/ 11745914 w 11745914"/>
              <a:gd name="connsiteY3" fmla="*/ 2440437 h 5762381"/>
              <a:gd name="connsiteX4" fmla="*/ 10348020 w 11745914"/>
              <a:gd name="connsiteY4" fmla="*/ 5762381 h 5762381"/>
              <a:gd name="connsiteX5" fmla="*/ 0 w 11745914"/>
              <a:gd name="connsiteY5" fmla="*/ 5762381 h 5762381"/>
              <a:gd name="connsiteX6" fmla="*/ 0 w 11745914"/>
              <a:gd name="connsiteY6" fmla="*/ 5762381 h 5762381"/>
              <a:gd name="connsiteX7" fmla="*/ 0 w 11745914"/>
              <a:gd name="connsiteY7" fmla="*/ 1400275 h 5762381"/>
              <a:gd name="connsiteX8" fmla="*/ 2382 w 11745914"/>
              <a:gd name="connsiteY8" fmla="*/ 0 h 5762381"/>
              <a:gd name="connsiteX9" fmla="*/ 1397894 w 11745914"/>
              <a:gd name="connsiteY9" fmla="*/ 2381 h 5762381"/>
              <a:gd name="connsiteX0" fmla="*/ 1397894 w 11745914"/>
              <a:gd name="connsiteY0" fmla="*/ 2381 h 5781431"/>
              <a:gd name="connsiteX1" fmla="*/ 11745914 w 11745914"/>
              <a:gd name="connsiteY1" fmla="*/ 2381 h 5781431"/>
              <a:gd name="connsiteX2" fmla="*/ 11745914 w 11745914"/>
              <a:gd name="connsiteY2" fmla="*/ 2381 h 5781431"/>
              <a:gd name="connsiteX3" fmla="*/ 11745914 w 11745914"/>
              <a:gd name="connsiteY3" fmla="*/ 2440437 h 5781431"/>
              <a:gd name="connsiteX4" fmla="*/ 7795320 w 11745914"/>
              <a:gd name="connsiteY4" fmla="*/ 5781431 h 5781431"/>
              <a:gd name="connsiteX5" fmla="*/ 0 w 11745914"/>
              <a:gd name="connsiteY5" fmla="*/ 5762381 h 5781431"/>
              <a:gd name="connsiteX6" fmla="*/ 0 w 11745914"/>
              <a:gd name="connsiteY6" fmla="*/ 5762381 h 5781431"/>
              <a:gd name="connsiteX7" fmla="*/ 0 w 11745914"/>
              <a:gd name="connsiteY7" fmla="*/ 1400275 h 5781431"/>
              <a:gd name="connsiteX8" fmla="*/ 2382 w 11745914"/>
              <a:gd name="connsiteY8" fmla="*/ 0 h 5781431"/>
              <a:gd name="connsiteX9" fmla="*/ 1397894 w 11745914"/>
              <a:gd name="connsiteY9" fmla="*/ 2381 h 5781431"/>
              <a:gd name="connsiteX0" fmla="*/ 1397894 w 11745914"/>
              <a:gd name="connsiteY0" fmla="*/ 2381 h 5781431"/>
              <a:gd name="connsiteX1" fmla="*/ 11745914 w 11745914"/>
              <a:gd name="connsiteY1" fmla="*/ 2381 h 5781431"/>
              <a:gd name="connsiteX2" fmla="*/ 11745914 w 11745914"/>
              <a:gd name="connsiteY2" fmla="*/ 2381 h 5781431"/>
              <a:gd name="connsiteX3" fmla="*/ 11745914 w 11745914"/>
              <a:gd name="connsiteY3" fmla="*/ 2440437 h 5781431"/>
              <a:gd name="connsiteX4" fmla="*/ 7795320 w 11745914"/>
              <a:gd name="connsiteY4" fmla="*/ 5781431 h 5781431"/>
              <a:gd name="connsiteX5" fmla="*/ 0 w 11745914"/>
              <a:gd name="connsiteY5" fmla="*/ 5762381 h 5781431"/>
              <a:gd name="connsiteX6" fmla="*/ 0 w 11745914"/>
              <a:gd name="connsiteY6" fmla="*/ 5762381 h 5781431"/>
              <a:gd name="connsiteX7" fmla="*/ 0 w 11745914"/>
              <a:gd name="connsiteY7" fmla="*/ 1400275 h 5781431"/>
              <a:gd name="connsiteX8" fmla="*/ 2382 w 11745914"/>
              <a:gd name="connsiteY8" fmla="*/ 0 h 5781431"/>
              <a:gd name="connsiteX9" fmla="*/ 1397894 w 11745914"/>
              <a:gd name="connsiteY9" fmla="*/ 2381 h 578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45914" h="5781431">
                <a:moveTo>
                  <a:pt x="1397894" y="2381"/>
                </a:moveTo>
                <a:lnTo>
                  <a:pt x="11745914" y="2381"/>
                </a:lnTo>
                <a:lnTo>
                  <a:pt x="11745914" y="2381"/>
                </a:lnTo>
                <a:lnTo>
                  <a:pt x="11745914" y="2440437"/>
                </a:lnTo>
                <a:cubicBezTo>
                  <a:pt x="11745914" y="3212473"/>
                  <a:pt x="10529506" y="5781431"/>
                  <a:pt x="7795320" y="5781431"/>
                </a:cubicBezTo>
                <a:lnTo>
                  <a:pt x="0" y="5762381"/>
                </a:lnTo>
                <a:lnTo>
                  <a:pt x="0" y="5762381"/>
                </a:lnTo>
                <a:lnTo>
                  <a:pt x="0" y="1400275"/>
                </a:lnTo>
                <a:lnTo>
                  <a:pt x="2382" y="0"/>
                </a:lnTo>
                <a:lnTo>
                  <a:pt x="1397894" y="2381"/>
                </a:lnTo>
                <a:close/>
              </a:path>
            </a:pathLst>
          </a:custGeom>
        </p:spPr>
        <p:txBody>
          <a:bodyPr/>
          <a:lstStyle/>
          <a:p>
            <a:pPr lvl="0"/>
            <a:r>
              <a:rPr lang="en-US" noProof="0"/>
              <a:t>Click icon to add picture</a:t>
            </a:r>
            <a:endParaRPr lang="en-GB" noProof="0" dirty="0"/>
          </a:p>
        </p:txBody>
      </p:sp>
      <p:sp>
        <p:nvSpPr>
          <p:cNvPr id="2" name="Title 1"/>
          <p:cNvSpPr>
            <a:spLocks noGrp="1"/>
          </p:cNvSpPr>
          <p:nvPr>
            <p:ph type="title"/>
          </p:nvPr>
        </p:nvSpPr>
        <p:spPr>
          <a:xfrm>
            <a:off x="350999" y="528034"/>
            <a:ext cx="7024923" cy="1007678"/>
          </a:xfrm>
        </p:spPr>
        <p:txBody>
          <a:bodyPr/>
          <a:lstStyle/>
          <a:p>
            <a:r>
              <a:rPr lang="en-US"/>
              <a:t>Click to edit Master title style</a:t>
            </a:r>
            <a:endParaRPr lang="en-GB" dirty="0"/>
          </a:p>
        </p:txBody>
      </p:sp>
      <p:sp>
        <p:nvSpPr>
          <p:cNvPr id="4" name="Date Placeholder 3"/>
          <p:cNvSpPr>
            <a:spLocks noGrp="1"/>
          </p:cNvSpPr>
          <p:nvPr>
            <p:ph type="dt" sz="half" idx="13"/>
          </p:nvPr>
        </p:nvSpPr>
        <p:spPr/>
        <p:txBody>
          <a:bodyPr/>
          <a:lstStyle>
            <a:lvl1pPr>
              <a:defRPr/>
            </a:lvl1pPr>
          </a:lstStyle>
          <a:p>
            <a:pPr>
              <a:defRPr/>
            </a:pPr>
            <a:endParaRPr lang="en-GB"/>
          </a:p>
        </p:txBody>
      </p:sp>
      <p:sp>
        <p:nvSpPr>
          <p:cNvPr id="5" name="Footer Placeholder 4"/>
          <p:cNvSpPr>
            <a:spLocks noGrp="1"/>
          </p:cNvSpPr>
          <p:nvPr>
            <p:ph type="ftr" sz="quarter" idx="14"/>
          </p:nvPr>
        </p:nvSpPr>
        <p:spPr/>
        <p:txBody>
          <a:bodyPr/>
          <a:lstStyle>
            <a:lvl1pPr>
              <a:defRPr/>
            </a:lvl1pPr>
          </a:lstStyle>
          <a:p>
            <a:pPr>
              <a:defRPr/>
            </a:pPr>
            <a:endParaRPr lang="en-GB"/>
          </a:p>
        </p:txBody>
      </p:sp>
    </p:spTree>
    <p:extLst>
      <p:ext uri="{BB962C8B-B14F-4D97-AF65-F5344CB8AC3E}">
        <p14:creationId xmlns:p14="http://schemas.microsoft.com/office/powerpoint/2010/main" val="348712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Title, Tex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295" y="2022475"/>
            <a:ext cx="4173141"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347664" y="528034"/>
            <a:ext cx="7028260" cy="1007678"/>
          </a:xfrm>
        </p:spPr>
        <p:txBody>
          <a:bodyPr/>
          <a:lstStyle/>
          <a:p>
            <a:r>
              <a:rPr lang="en-US"/>
              <a:t>Click to edit Master title style</a:t>
            </a:r>
            <a:endParaRPr lang="en-GB" dirty="0"/>
          </a:p>
        </p:txBody>
      </p:sp>
      <p:sp>
        <p:nvSpPr>
          <p:cNvPr id="7" name="Picture Placeholder 9"/>
          <p:cNvSpPr>
            <a:spLocks noGrp="1"/>
          </p:cNvSpPr>
          <p:nvPr>
            <p:ph type="pic" sz="quarter" idx="12"/>
          </p:nvPr>
        </p:nvSpPr>
        <p:spPr>
          <a:xfrm>
            <a:off x="347662" y="2029075"/>
            <a:ext cx="3593402" cy="3593401"/>
          </a:xfrm>
          <a:prstGeom prst="roundRect">
            <a:avLst>
              <a:gd name="adj" fmla="val 25482"/>
            </a:avLst>
          </a:prstGeom>
        </p:spPr>
        <p:txBody>
          <a:bodyPr/>
          <a:lstStyle/>
          <a:p>
            <a:pPr lvl="0"/>
            <a:r>
              <a:rPr lang="en-US" noProof="0"/>
              <a:t>Click icon to add picture</a:t>
            </a:r>
            <a:endParaRPr lang="en-GB" noProof="0"/>
          </a:p>
        </p:txBody>
      </p:sp>
      <p:sp>
        <p:nvSpPr>
          <p:cNvPr id="5" name="Date Placeholder 3"/>
          <p:cNvSpPr>
            <a:spLocks noGrp="1"/>
          </p:cNvSpPr>
          <p:nvPr>
            <p:ph type="dt" sz="half" idx="13"/>
          </p:nvPr>
        </p:nvSpPr>
        <p:spPr/>
        <p:txBody>
          <a:bodyPr/>
          <a:lstStyle>
            <a:lvl1pPr>
              <a:defRPr/>
            </a:lvl1pPr>
          </a:lstStyle>
          <a:p>
            <a:pPr>
              <a:defRPr/>
            </a:pPr>
            <a:endParaRPr lang="en-GB"/>
          </a:p>
        </p:txBody>
      </p:sp>
      <p:sp>
        <p:nvSpPr>
          <p:cNvPr id="6" name="Footer Placeholder 4"/>
          <p:cNvSpPr>
            <a:spLocks noGrp="1"/>
          </p:cNvSpPr>
          <p:nvPr>
            <p:ph type="ftr" sz="quarter" idx="14"/>
          </p:nvPr>
        </p:nvSpPr>
        <p:spPr/>
        <p:txBody>
          <a:bodyPr/>
          <a:lstStyle>
            <a:lvl1pPr>
              <a:defRPr/>
            </a:lvl1pPr>
          </a:lstStyle>
          <a:p>
            <a:pPr>
              <a:defRPr/>
            </a:pPr>
            <a:endParaRPr lang="en-GB"/>
          </a:p>
        </p:txBody>
      </p:sp>
    </p:spTree>
    <p:extLst>
      <p:ext uri="{BB962C8B-B14F-4D97-AF65-F5344CB8AC3E}">
        <p14:creationId xmlns:p14="http://schemas.microsoft.com/office/powerpoint/2010/main" val="366680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Text, Image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663" y="2022475"/>
            <a:ext cx="4173141"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355997" y="528034"/>
            <a:ext cx="7019927" cy="1007678"/>
          </a:xfrm>
        </p:spPr>
        <p:txBody>
          <a:bodyPr/>
          <a:lstStyle/>
          <a:p>
            <a:r>
              <a:rPr lang="en-US"/>
              <a:t>Click to edit Master title style</a:t>
            </a:r>
            <a:endParaRPr lang="en-GB" dirty="0"/>
          </a:p>
        </p:txBody>
      </p:sp>
      <p:sp>
        <p:nvSpPr>
          <p:cNvPr id="7" name="Picture Placeholder 9"/>
          <p:cNvSpPr>
            <a:spLocks noGrp="1"/>
          </p:cNvSpPr>
          <p:nvPr>
            <p:ph type="pic" sz="quarter" idx="12"/>
          </p:nvPr>
        </p:nvSpPr>
        <p:spPr>
          <a:xfrm>
            <a:off x="5216034" y="2029075"/>
            <a:ext cx="3593402" cy="3593401"/>
          </a:xfrm>
          <a:prstGeom prst="roundRect">
            <a:avLst>
              <a:gd name="adj" fmla="val 25482"/>
            </a:avLst>
          </a:prstGeom>
        </p:spPr>
        <p:txBody>
          <a:bodyPr/>
          <a:lstStyle/>
          <a:p>
            <a:pPr lvl="0"/>
            <a:r>
              <a:rPr lang="en-US" noProof="0"/>
              <a:t>Click icon to add picture</a:t>
            </a:r>
            <a:endParaRPr lang="en-GB" noProof="0"/>
          </a:p>
        </p:txBody>
      </p:sp>
      <p:sp>
        <p:nvSpPr>
          <p:cNvPr id="5" name="Date Placeholder 3"/>
          <p:cNvSpPr>
            <a:spLocks noGrp="1"/>
          </p:cNvSpPr>
          <p:nvPr>
            <p:ph type="dt" sz="half" idx="13"/>
          </p:nvPr>
        </p:nvSpPr>
        <p:spPr/>
        <p:txBody>
          <a:bodyPr/>
          <a:lstStyle>
            <a:lvl1pPr>
              <a:defRPr/>
            </a:lvl1pPr>
          </a:lstStyle>
          <a:p>
            <a:pPr>
              <a:defRPr/>
            </a:pPr>
            <a:endParaRPr lang="en-GB"/>
          </a:p>
        </p:txBody>
      </p:sp>
      <p:sp>
        <p:nvSpPr>
          <p:cNvPr id="6" name="Footer Placeholder 4"/>
          <p:cNvSpPr>
            <a:spLocks noGrp="1"/>
          </p:cNvSpPr>
          <p:nvPr>
            <p:ph type="ftr" sz="quarter" idx="14"/>
          </p:nvPr>
        </p:nvSpPr>
        <p:spPr/>
        <p:txBody>
          <a:bodyPr/>
          <a:lstStyle>
            <a:lvl1pPr>
              <a:defRPr/>
            </a:lvl1pPr>
          </a:lstStyle>
          <a:p>
            <a:pPr>
              <a:defRPr/>
            </a:pPr>
            <a:endParaRPr lang="en-GB"/>
          </a:p>
        </p:txBody>
      </p:sp>
    </p:spTree>
    <p:extLst>
      <p:ext uri="{BB962C8B-B14F-4D97-AF65-F5344CB8AC3E}">
        <p14:creationId xmlns:p14="http://schemas.microsoft.com/office/powerpoint/2010/main" val="358757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bg>
      <p:bgPr>
        <a:solidFill>
          <a:srgbClr val="ECF0F7"/>
        </a:solidFill>
        <a:effectLst/>
      </p:bgPr>
    </p:bg>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7069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0999" y="1701000"/>
            <a:ext cx="7024923" cy="3600000"/>
          </a:xfrm>
        </p:spPr>
        <p:txBody>
          <a:bodyPr/>
          <a:lstStyle>
            <a:lvl1pPr>
              <a:defRPr sz="3000"/>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310752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0999" y="528034"/>
            <a:ext cx="7024923" cy="1007678"/>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07977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46418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no bullet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5763" y="1375118"/>
            <a:ext cx="8301037" cy="4420772"/>
          </a:xfrm>
        </p:spPr>
        <p:txBody>
          <a:bodyPr/>
          <a:lstStyle>
            <a:lvl1pPr>
              <a:buNone/>
              <a:defRPr/>
            </a:lvl1pPr>
            <a:lvl2pPr marL="517525" indent="-285750">
              <a:defRPr/>
            </a:lvl2pPr>
            <a:lvl3pPr marL="917575" indent="-228600">
              <a:defRPr/>
            </a:lvl3pPr>
            <a:lvl4pPr marL="1304925" indent="-2286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453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text; multiple content on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half" idx="1"/>
          </p:nvPr>
        </p:nvSpPr>
        <p:spPr>
          <a:xfrm>
            <a:off x="385763" y="1393825"/>
            <a:ext cx="4111625" cy="4357688"/>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5"/>
          <p:cNvSpPr>
            <a:spLocks noGrp="1"/>
          </p:cNvSpPr>
          <p:nvPr>
            <p:ph sz="quarter" idx="10"/>
          </p:nvPr>
        </p:nvSpPr>
        <p:spPr>
          <a:xfrm>
            <a:off x="4662488" y="1393825"/>
            <a:ext cx="4094162" cy="43608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22271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text; multiple content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sz="half" idx="1"/>
          </p:nvPr>
        </p:nvSpPr>
        <p:spPr>
          <a:xfrm>
            <a:off x="4645025" y="1393825"/>
            <a:ext cx="4111625" cy="4357688"/>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4"/>
          <p:cNvSpPr>
            <a:spLocks noGrp="1"/>
          </p:cNvSpPr>
          <p:nvPr>
            <p:ph sz="quarter" idx="10"/>
          </p:nvPr>
        </p:nvSpPr>
        <p:spPr>
          <a:xfrm>
            <a:off x="385763" y="1393825"/>
            <a:ext cx="4137025" cy="43608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8924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Background Image Fil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7069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1500" y="5900738"/>
            <a:ext cx="2006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1001" y="1701000"/>
            <a:ext cx="7024922" cy="759854"/>
          </a:xfrm>
        </p:spPr>
        <p:txBody>
          <a:bodyPr/>
          <a:lstStyle>
            <a:lvl1pPr algn="l">
              <a:lnSpc>
                <a:spcPct val="90000"/>
              </a:lnSpc>
              <a:defRPr sz="3000"/>
            </a:lvl1pPr>
          </a:lstStyle>
          <a:p>
            <a:r>
              <a:rPr lang="en-US"/>
              <a:t>Click to edit Master title style</a:t>
            </a:r>
            <a:endParaRPr lang="en-GB" dirty="0"/>
          </a:p>
        </p:txBody>
      </p:sp>
      <p:sp>
        <p:nvSpPr>
          <p:cNvPr id="3" name="Subtitle 2"/>
          <p:cNvSpPr>
            <a:spLocks noGrp="1"/>
          </p:cNvSpPr>
          <p:nvPr>
            <p:ph type="subTitle" idx="1"/>
          </p:nvPr>
        </p:nvSpPr>
        <p:spPr>
          <a:xfrm>
            <a:off x="351001" y="2640169"/>
            <a:ext cx="7024922" cy="2340000"/>
          </a:xfrm>
        </p:spPr>
        <p:txBody>
          <a:bodyPr/>
          <a:lstStyle>
            <a:lvl1pPr marL="0" indent="0" algn="l">
              <a:spcBef>
                <a:spcPts val="0"/>
              </a:spcBef>
              <a:buNone/>
              <a:defRPr sz="135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pPr>
              <a:defRPr/>
            </a:pPr>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751890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0"/>
          </p:nvPr>
        </p:nvSpPr>
        <p:spPr>
          <a:xfrm>
            <a:off x="385763" y="1403350"/>
            <a:ext cx="4137025" cy="4360863"/>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11"/>
          </p:nvPr>
        </p:nvSpPr>
        <p:spPr>
          <a:xfrm>
            <a:off x="4662488" y="1403350"/>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5"/>
          <p:cNvSpPr>
            <a:spLocks noGrp="1"/>
          </p:cNvSpPr>
          <p:nvPr>
            <p:ph sz="quarter" idx="12"/>
          </p:nvPr>
        </p:nvSpPr>
        <p:spPr>
          <a:xfrm>
            <a:off x="4662488" y="3692525"/>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2801572"/>
      </p:ext>
    </p:extLst>
  </p:cSld>
  <p:clrMapOvr>
    <a:masterClrMapping/>
  </p:clrMapOvr>
  <p:transition spd="med">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multiple content on left (stacked-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3"/>
          <p:cNvSpPr>
            <a:spLocks noGrp="1"/>
          </p:cNvSpPr>
          <p:nvPr>
            <p:ph sz="quarter" idx="10"/>
          </p:nvPr>
        </p:nvSpPr>
        <p:spPr>
          <a:xfrm>
            <a:off x="4662489" y="1403350"/>
            <a:ext cx="4094162" cy="4360863"/>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5"/>
          <p:cNvSpPr>
            <a:spLocks noGrp="1"/>
          </p:cNvSpPr>
          <p:nvPr>
            <p:ph sz="quarter" idx="11"/>
          </p:nvPr>
        </p:nvSpPr>
        <p:spPr>
          <a:xfrm>
            <a:off x="385763" y="1403350"/>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2"/>
          </p:nvPr>
        </p:nvSpPr>
        <p:spPr>
          <a:xfrm>
            <a:off x="385763" y="3692525"/>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20188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text; multiple content on right (stacked-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3"/>
          <p:cNvSpPr>
            <a:spLocks noGrp="1"/>
          </p:cNvSpPr>
          <p:nvPr>
            <p:ph sz="quarter" idx="10"/>
          </p:nvPr>
        </p:nvSpPr>
        <p:spPr>
          <a:xfrm>
            <a:off x="385763" y="1403350"/>
            <a:ext cx="4137025" cy="4360863"/>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4"/>
          <p:cNvSpPr>
            <a:spLocks noGrp="1"/>
          </p:cNvSpPr>
          <p:nvPr>
            <p:ph sz="quarter" idx="11"/>
          </p:nvPr>
        </p:nvSpPr>
        <p:spPr>
          <a:xfrm>
            <a:off x="4662488" y="1403350"/>
            <a:ext cx="4094162" cy="14239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4"/>
          <p:cNvSpPr>
            <a:spLocks noGrp="1"/>
          </p:cNvSpPr>
          <p:nvPr>
            <p:ph sz="quarter" idx="12"/>
          </p:nvPr>
        </p:nvSpPr>
        <p:spPr>
          <a:xfrm>
            <a:off x="4662488" y="2871788"/>
            <a:ext cx="4094162" cy="14239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4"/>
          <p:cNvSpPr>
            <a:spLocks noGrp="1"/>
          </p:cNvSpPr>
          <p:nvPr>
            <p:ph sz="quarter" idx="13"/>
          </p:nvPr>
        </p:nvSpPr>
        <p:spPr>
          <a:xfrm>
            <a:off x="4662488" y="4340225"/>
            <a:ext cx="4094162" cy="14239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6984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multiple content on left (stacked-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3"/>
          <p:cNvSpPr>
            <a:spLocks noGrp="1"/>
          </p:cNvSpPr>
          <p:nvPr>
            <p:ph sz="quarter" idx="10"/>
          </p:nvPr>
        </p:nvSpPr>
        <p:spPr>
          <a:xfrm>
            <a:off x="4662489" y="1403350"/>
            <a:ext cx="4094162" cy="4360863"/>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4"/>
          <p:cNvSpPr>
            <a:spLocks noGrp="1"/>
          </p:cNvSpPr>
          <p:nvPr>
            <p:ph sz="quarter" idx="11"/>
          </p:nvPr>
        </p:nvSpPr>
        <p:spPr>
          <a:xfrm>
            <a:off x="385763" y="1403350"/>
            <a:ext cx="4094162" cy="14239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4"/>
          <p:cNvSpPr>
            <a:spLocks noGrp="1"/>
          </p:cNvSpPr>
          <p:nvPr>
            <p:ph sz="quarter" idx="12"/>
          </p:nvPr>
        </p:nvSpPr>
        <p:spPr>
          <a:xfrm>
            <a:off x="385763" y="2871788"/>
            <a:ext cx="4094162" cy="14239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4"/>
          <p:cNvSpPr>
            <a:spLocks noGrp="1"/>
          </p:cNvSpPr>
          <p:nvPr>
            <p:ph sz="quarter" idx="13"/>
          </p:nvPr>
        </p:nvSpPr>
        <p:spPr>
          <a:xfrm>
            <a:off x="385763" y="4340225"/>
            <a:ext cx="4094162" cy="14239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73501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text; multiple content on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7"/>
          <p:cNvSpPr>
            <a:spLocks noGrp="1"/>
          </p:cNvSpPr>
          <p:nvPr>
            <p:ph type="body" sz="quarter" idx="14"/>
          </p:nvPr>
        </p:nvSpPr>
        <p:spPr>
          <a:xfrm>
            <a:off x="385763" y="1403350"/>
            <a:ext cx="8370887" cy="21415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4"/>
          <p:cNvSpPr>
            <a:spLocks noGrp="1"/>
          </p:cNvSpPr>
          <p:nvPr>
            <p:ph sz="quarter" idx="15"/>
          </p:nvPr>
        </p:nvSpPr>
        <p:spPr>
          <a:xfrm>
            <a:off x="385763" y="3643313"/>
            <a:ext cx="8370887" cy="21209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01197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text; multiple content on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4"/>
          <p:cNvSpPr>
            <a:spLocks noGrp="1"/>
          </p:cNvSpPr>
          <p:nvPr>
            <p:ph sz="quarter" idx="15"/>
          </p:nvPr>
        </p:nvSpPr>
        <p:spPr>
          <a:xfrm>
            <a:off x="385763" y="1403350"/>
            <a:ext cx="8370887" cy="21209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7"/>
          <p:cNvSpPr>
            <a:spLocks noGrp="1"/>
          </p:cNvSpPr>
          <p:nvPr>
            <p:ph type="body" sz="quarter" idx="14"/>
          </p:nvPr>
        </p:nvSpPr>
        <p:spPr>
          <a:xfrm>
            <a:off x="385763" y="3622675"/>
            <a:ext cx="8370887" cy="21415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45235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text; multiple content on botto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5"/>
          <p:cNvSpPr>
            <a:spLocks noGrp="1"/>
          </p:cNvSpPr>
          <p:nvPr>
            <p:ph sz="quarter" idx="12"/>
          </p:nvPr>
        </p:nvSpPr>
        <p:spPr>
          <a:xfrm>
            <a:off x="385763" y="3692525"/>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5"/>
          <p:cNvSpPr>
            <a:spLocks noGrp="1"/>
          </p:cNvSpPr>
          <p:nvPr>
            <p:ph sz="quarter" idx="13"/>
          </p:nvPr>
        </p:nvSpPr>
        <p:spPr>
          <a:xfrm>
            <a:off x="4662488" y="3692525"/>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7"/>
          <p:cNvSpPr>
            <a:spLocks noGrp="1"/>
          </p:cNvSpPr>
          <p:nvPr>
            <p:ph type="body" sz="quarter" idx="14"/>
          </p:nvPr>
        </p:nvSpPr>
        <p:spPr>
          <a:xfrm>
            <a:off x="385763" y="1403350"/>
            <a:ext cx="8370887" cy="21415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40360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text; multiple content on top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5"/>
          <p:cNvSpPr>
            <a:spLocks noGrp="1"/>
          </p:cNvSpPr>
          <p:nvPr>
            <p:ph sz="quarter" idx="12"/>
          </p:nvPr>
        </p:nvSpPr>
        <p:spPr>
          <a:xfrm>
            <a:off x="385763" y="1403350"/>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5"/>
          <p:cNvSpPr>
            <a:spLocks noGrp="1"/>
          </p:cNvSpPr>
          <p:nvPr>
            <p:ph sz="quarter" idx="13"/>
          </p:nvPr>
        </p:nvSpPr>
        <p:spPr>
          <a:xfrm>
            <a:off x="4662488" y="1403350"/>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6"/>
          <p:cNvSpPr>
            <a:spLocks noGrp="1"/>
          </p:cNvSpPr>
          <p:nvPr>
            <p:ph type="body" sz="quarter" idx="14"/>
          </p:nvPr>
        </p:nvSpPr>
        <p:spPr>
          <a:xfrm>
            <a:off x="385763" y="3587750"/>
            <a:ext cx="8370887" cy="21764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69531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multiple content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5"/>
          <p:cNvSpPr>
            <a:spLocks noGrp="1"/>
          </p:cNvSpPr>
          <p:nvPr>
            <p:ph sz="quarter" idx="12"/>
          </p:nvPr>
        </p:nvSpPr>
        <p:spPr>
          <a:xfrm>
            <a:off x="385763" y="1403350"/>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5"/>
          <p:cNvSpPr>
            <a:spLocks noGrp="1"/>
          </p:cNvSpPr>
          <p:nvPr>
            <p:ph sz="quarter" idx="13"/>
          </p:nvPr>
        </p:nvSpPr>
        <p:spPr>
          <a:xfrm>
            <a:off x="4662488" y="1403350"/>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4"/>
          </p:nvPr>
        </p:nvSpPr>
        <p:spPr>
          <a:xfrm>
            <a:off x="385763" y="3692525"/>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15"/>
          </p:nvPr>
        </p:nvSpPr>
        <p:spPr>
          <a:xfrm>
            <a:off x="4662488" y="3692525"/>
            <a:ext cx="4094162" cy="2071688"/>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559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28814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hite Backgroun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7069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1500" y="5900738"/>
            <a:ext cx="2006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1001" y="1701000"/>
            <a:ext cx="7024922" cy="759854"/>
          </a:xfrm>
        </p:spPr>
        <p:txBody>
          <a:bodyPr/>
          <a:lstStyle>
            <a:lvl1pPr algn="l">
              <a:lnSpc>
                <a:spcPct val="90000"/>
              </a:lnSpc>
              <a:defRPr sz="3000"/>
            </a:lvl1pPr>
          </a:lstStyle>
          <a:p>
            <a:r>
              <a:rPr lang="en-US"/>
              <a:t>Click to edit Master title style</a:t>
            </a:r>
            <a:endParaRPr lang="en-GB" dirty="0"/>
          </a:p>
        </p:txBody>
      </p:sp>
      <p:sp>
        <p:nvSpPr>
          <p:cNvPr id="3" name="Subtitle 2"/>
          <p:cNvSpPr>
            <a:spLocks noGrp="1"/>
          </p:cNvSpPr>
          <p:nvPr>
            <p:ph type="subTitle" idx="1"/>
          </p:nvPr>
        </p:nvSpPr>
        <p:spPr>
          <a:xfrm>
            <a:off x="351001" y="2640169"/>
            <a:ext cx="7024922" cy="2340000"/>
          </a:xfrm>
        </p:spPr>
        <p:txBody>
          <a:bodyPr/>
          <a:lstStyle>
            <a:lvl1pPr marL="0" indent="0" algn="l">
              <a:spcBef>
                <a:spcPts val="0"/>
              </a:spcBef>
              <a:buNone/>
              <a:defRPr sz="135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dirty="0"/>
          </a:p>
        </p:txBody>
      </p:sp>
      <p:sp>
        <p:nvSpPr>
          <p:cNvPr id="6" name="Footer Placeholder 4"/>
          <p:cNvSpPr>
            <a:spLocks noGrp="1"/>
          </p:cNvSpPr>
          <p:nvPr>
            <p:ph type="ftr" sz="quarter" idx="10"/>
          </p:nvPr>
        </p:nvSpPr>
        <p:spPr>
          <a:xfrm>
            <a:off x="350838" y="6448425"/>
            <a:ext cx="4586287" cy="215900"/>
          </a:xfrm>
        </p:spPr>
        <p:txBody>
          <a:bodyPr/>
          <a:lstStyle>
            <a:lvl1pPr>
              <a:defRPr sz="700">
                <a:solidFill>
                  <a:schemeClr val="accent1"/>
                </a:solidFill>
              </a:defRPr>
            </a:lvl1pPr>
          </a:lstStyle>
          <a:p>
            <a:pPr>
              <a:defRPr/>
            </a:pPr>
            <a:r>
              <a:rPr lang="en-US" altLang="es-US"/>
              <a:t>©2017 Experian Information Solutions, Inc. All rights reserved.</a:t>
            </a:r>
            <a:br>
              <a:rPr lang="en-US" altLang="es-US"/>
            </a:br>
            <a:r>
              <a:rPr lang="en-US" altLang="es-US" b="1"/>
              <a:t>Experian Public.</a:t>
            </a:r>
          </a:p>
          <a:p>
            <a:pPr>
              <a:defRPr/>
            </a:pPr>
            <a:endParaRPr lang="en-GB" sz="750">
              <a:solidFill>
                <a:srgbClr val="26478D"/>
              </a:solidFill>
            </a:endParaRPr>
          </a:p>
        </p:txBody>
      </p:sp>
    </p:spTree>
    <p:extLst>
      <p:ext uri="{BB962C8B-B14F-4D97-AF65-F5344CB8AC3E}">
        <p14:creationId xmlns:p14="http://schemas.microsoft.com/office/powerpoint/2010/main" val="274193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87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Slide">
    <p:bg>
      <p:bgPr>
        <a:solidFill>
          <a:srgbClr val="ECF0F7"/>
        </a:solidFill>
        <a:effectLst/>
      </p:bgPr>
    </p:bg>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47069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51001" y="2638802"/>
            <a:ext cx="7024922" cy="2726875"/>
          </a:xfrm>
        </p:spPr>
        <p:txBody>
          <a:bodyPr/>
          <a:lstStyle>
            <a:lvl1pPr marL="202401" indent="-202401">
              <a:spcBef>
                <a:spcPts val="1200"/>
              </a:spcBef>
              <a:buFont typeface="+mj-lt"/>
              <a:buAutoNum type="arabicPeriod"/>
              <a:defRPr sz="1350" b="0"/>
            </a:lvl1pPr>
            <a:lvl2pPr marL="202401" indent="0">
              <a:buNone/>
              <a:defRPr sz="1350" b="0"/>
            </a:lvl2pPr>
            <a:lvl3pPr marL="202401" indent="0">
              <a:buNone/>
              <a:defRPr sz="1350" b="0"/>
            </a:lvl3pPr>
            <a:lvl4pPr marL="202401" indent="0">
              <a:buNone/>
              <a:defRPr sz="1350" b="0"/>
            </a:lvl4pPr>
            <a:lvl5pPr marL="202401" indent="0">
              <a:buNone/>
              <a:defRPr sz="135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350999" y="1701001"/>
            <a:ext cx="7024923" cy="1007678"/>
          </a:xfrm>
        </p:spPr>
        <p:txBody>
          <a:bodyPr/>
          <a:lstStyle>
            <a:lvl1pPr>
              <a:defRPr sz="3000"/>
            </a:lvl1pPr>
          </a:lstStyle>
          <a:p>
            <a:r>
              <a:rPr lang="en-US"/>
              <a:t>Click to edit Master title style</a:t>
            </a:r>
            <a:endParaRPr lang="en-GB" dirty="0"/>
          </a:p>
        </p:txBody>
      </p:sp>
      <p:sp>
        <p:nvSpPr>
          <p:cNvPr id="5" name="Footer Placeholder 4"/>
          <p:cNvSpPr>
            <a:spLocks noGrp="1"/>
          </p:cNvSpPr>
          <p:nvPr>
            <p:ph type="ftr" sz="quarter" idx="10"/>
          </p:nvPr>
        </p:nvSpPr>
        <p:spPr>
          <a:xfrm>
            <a:off x="1176338" y="6467475"/>
            <a:ext cx="4586287" cy="215900"/>
          </a:xfrm>
        </p:spPr>
        <p:txBody>
          <a:bodyPr/>
          <a:lstStyle>
            <a:lvl1pPr>
              <a:defRPr sz="800">
                <a:solidFill>
                  <a:schemeClr val="accent1"/>
                </a:solidFill>
              </a:defRPr>
            </a:lvl1pPr>
          </a:lstStyle>
          <a:p>
            <a:pPr>
              <a:defRPr/>
            </a:pPr>
            <a:r>
              <a:rPr lang="en-US" altLang="es-US"/>
              <a:t>©2017 Experian Information Solutions, Inc. All rights reserved.</a:t>
            </a:r>
            <a:br>
              <a:rPr lang="en-US" altLang="es-US"/>
            </a:br>
            <a:r>
              <a:rPr lang="en-US" altLang="es-US" b="1"/>
              <a:t>Experian Public.</a:t>
            </a:r>
          </a:p>
          <a:p>
            <a:pPr>
              <a:defRPr/>
            </a:pPr>
            <a:endParaRPr lang="en-GB" sz="750">
              <a:solidFill>
                <a:srgbClr val="26478D"/>
              </a:solidFill>
            </a:endParaRPr>
          </a:p>
          <a:p>
            <a:pPr>
              <a:defRPr/>
            </a:pPr>
            <a:endParaRPr lang="en-GB" sz="750">
              <a:solidFill>
                <a:srgbClr val="26478D"/>
              </a:solidFill>
            </a:endParaRPr>
          </a:p>
        </p:txBody>
      </p:sp>
    </p:spTree>
    <p:extLst>
      <p:ext uri="{BB962C8B-B14F-4D97-AF65-F5344CB8AC3E}">
        <p14:creationId xmlns:p14="http://schemas.microsoft.com/office/powerpoint/2010/main" val="72295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001" y="2022475"/>
            <a:ext cx="7024922" cy="3723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350999" y="528034"/>
            <a:ext cx="7024923" cy="1007678"/>
          </a:xfrm>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51896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99" y="2022475"/>
            <a:ext cx="4050000" cy="3723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350999" y="528034"/>
            <a:ext cx="7024923" cy="1007678"/>
          </a:xfrm>
        </p:spPr>
        <p:txBody>
          <a:bodyPr/>
          <a:lstStyle/>
          <a:p>
            <a:r>
              <a:rPr lang="en-US"/>
              <a:t>Click to edit Master title style</a:t>
            </a:r>
            <a:endParaRPr lang="en-GB" dirty="0"/>
          </a:p>
        </p:txBody>
      </p:sp>
      <p:sp>
        <p:nvSpPr>
          <p:cNvPr id="6" name="Content Placeholder 2"/>
          <p:cNvSpPr>
            <a:spLocks noGrp="1"/>
          </p:cNvSpPr>
          <p:nvPr>
            <p:ph idx="12"/>
          </p:nvPr>
        </p:nvSpPr>
        <p:spPr>
          <a:xfrm>
            <a:off x="4636295" y="2022475"/>
            <a:ext cx="4173141" cy="3723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3"/>
          </p:nvPr>
        </p:nvSpPr>
        <p:spPr/>
        <p:txBody>
          <a:bodyPr/>
          <a:lstStyle>
            <a:lvl1pPr>
              <a:defRPr/>
            </a:lvl1pPr>
          </a:lstStyle>
          <a:p>
            <a:pPr>
              <a:defRPr/>
            </a:pPr>
            <a:endParaRPr lang="en-GB"/>
          </a:p>
        </p:txBody>
      </p:sp>
      <p:sp>
        <p:nvSpPr>
          <p:cNvPr id="7" name="Footer Placeholder 4"/>
          <p:cNvSpPr>
            <a:spLocks noGrp="1"/>
          </p:cNvSpPr>
          <p:nvPr>
            <p:ph type="ftr" sz="quarter" idx="14"/>
          </p:nvPr>
        </p:nvSpPr>
        <p:spPr/>
        <p:txBody>
          <a:bodyPr/>
          <a:lstStyle>
            <a:lvl1pPr>
              <a:defRPr/>
            </a:lvl1pPr>
          </a:lstStyle>
          <a:p>
            <a:pPr>
              <a:defRPr/>
            </a:pPr>
            <a:endParaRPr lang="en-GB"/>
          </a:p>
        </p:txBody>
      </p:sp>
    </p:spTree>
    <p:extLst>
      <p:ext uri="{BB962C8B-B14F-4D97-AF65-F5344CB8AC3E}">
        <p14:creationId xmlns:p14="http://schemas.microsoft.com/office/powerpoint/2010/main" val="115968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001" y="2022475"/>
            <a:ext cx="4178138" cy="3723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351001" y="528034"/>
            <a:ext cx="4178138" cy="1007678"/>
          </a:xfrm>
        </p:spPr>
        <p:txBody>
          <a:bodyPr/>
          <a:lstStyle/>
          <a:p>
            <a:r>
              <a:rPr lang="en-US"/>
              <a:t>Click to edit Master title style</a:t>
            </a:r>
            <a:endParaRPr lang="en-GB" dirty="0"/>
          </a:p>
        </p:txBody>
      </p:sp>
      <p:sp>
        <p:nvSpPr>
          <p:cNvPr id="9" name="Picture Placeholder 9"/>
          <p:cNvSpPr>
            <a:spLocks noGrp="1"/>
          </p:cNvSpPr>
          <p:nvPr>
            <p:ph type="pic" sz="quarter" idx="14"/>
          </p:nvPr>
        </p:nvSpPr>
        <p:spPr>
          <a:xfrm>
            <a:off x="4831156" y="-5073"/>
            <a:ext cx="4322505" cy="5756195"/>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70674"/>
              <a:gd name="connsiteY0" fmla="*/ 2044535 h 5749051"/>
              <a:gd name="connsiteX1" fmla="*/ 0 w 5770674"/>
              <a:gd name="connsiteY1" fmla="*/ 1284 h 5749051"/>
              <a:gd name="connsiteX2" fmla="*/ 2048885 w 5770674"/>
              <a:gd name="connsiteY2" fmla="*/ 0 h 5749051"/>
              <a:gd name="connsiteX3" fmla="*/ 3708867 w 5770674"/>
              <a:gd name="connsiteY3" fmla="*/ 0 h 5749051"/>
              <a:gd name="connsiteX4" fmla="*/ 5758165 w 5770674"/>
              <a:gd name="connsiteY4" fmla="*/ 311 h 5749051"/>
              <a:gd name="connsiteX5" fmla="*/ 5753402 w 5770674"/>
              <a:gd name="connsiteY5" fmla="*/ 2044535 h 5749051"/>
              <a:gd name="connsiteX6" fmla="*/ 5753402 w 5770674"/>
              <a:gd name="connsiteY6" fmla="*/ 3704516 h 5749051"/>
              <a:gd name="connsiteX7" fmla="*/ 5770674 w 5770674"/>
              <a:gd name="connsiteY7" fmla="*/ 5736172 h 5749051"/>
              <a:gd name="connsiteX8" fmla="*/ 3708867 w 5770674"/>
              <a:gd name="connsiteY8" fmla="*/ 5749051 h 5749051"/>
              <a:gd name="connsiteX9" fmla="*/ 2048885 w 5770674"/>
              <a:gd name="connsiteY9" fmla="*/ 5749051 h 5749051"/>
              <a:gd name="connsiteX10" fmla="*/ 4350 w 5770674"/>
              <a:gd name="connsiteY10" fmla="*/ 3704516 h 5749051"/>
              <a:gd name="connsiteX11" fmla="*/ 4350 w 5770674"/>
              <a:gd name="connsiteY11" fmla="*/ 2044535 h 5749051"/>
              <a:gd name="connsiteX0" fmla="*/ 4350 w 5758165"/>
              <a:gd name="connsiteY0" fmla="*/ 2044535 h 5755222"/>
              <a:gd name="connsiteX1" fmla="*/ 0 w 5758165"/>
              <a:gd name="connsiteY1" fmla="*/ 1284 h 5755222"/>
              <a:gd name="connsiteX2" fmla="*/ 2048885 w 5758165"/>
              <a:gd name="connsiteY2" fmla="*/ 0 h 5755222"/>
              <a:gd name="connsiteX3" fmla="*/ 3708867 w 5758165"/>
              <a:gd name="connsiteY3" fmla="*/ 0 h 5755222"/>
              <a:gd name="connsiteX4" fmla="*/ 5758165 w 5758165"/>
              <a:gd name="connsiteY4" fmla="*/ 311 h 5755222"/>
              <a:gd name="connsiteX5" fmla="*/ 5753402 w 5758165"/>
              <a:gd name="connsiteY5" fmla="*/ 2044535 h 5755222"/>
              <a:gd name="connsiteX6" fmla="*/ 5753402 w 5758165"/>
              <a:gd name="connsiteY6" fmla="*/ 3704516 h 5755222"/>
              <a:gd name="connsiteX7" fmla="*/ 5754005 w 5758165"/>
              <a:gd name="connsiteY7" fmla="*/ 5755222 h 5755222"/>
              <a:gd name="connsiteX8" fmla="*/ 3708867 w 5758165"/>
              <a:gd name="connsiteY8" fmla="*/ 5749051 h 5755222"/>
              <a:gd name="connsiteX9" fmla="*/ 2048885 w 5758165"/>
              <a:gd name="connsiteY9" fmla="*/ 5749051 h 5755222"/>
              <a:gd name="connsiteX10" fmla="*/ 4350 w 5758165"/>
              <a:gd name="connsiteY10" fmla="*/ 3704516 h 5755222"/>
              <a:gd name="connsiteX11" fmla="*/ 4350 w 5758165"/>
              <a:gd name="connsiteY11" fmla="*/ 2044535 h 5755222"/>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5754005 w 5758165"/>
              <a:gd name="connsiteY7" fmla="*/ 5755222 h 5763339"/>
              <a:gd name="connsiteX8" fmla="*/ 3708867 w 5758165"/>
              <a:gd name="connsiteY8" fmla="*/ 5749051 h 5763339"/>
              <a:gd name="connsiteX9" fmla="*/ 2287010 w 5758165"/>
              <a:gd name="connsiteY9" fmla="*/ 5763339 h 5763339"/>
              <a:gd name="connsiteX10" fmla="*/ 4350 w 5758165"/>
              <a:gd name="connsiteY10" fmla="*/ 3704516 h 5763339"/>
              <a:gd name="connsiteX11" fmla="*/ 4350 w 5758165"/>
              <a:gd name="connsiteY11" fmla="*/ 2044535 h 5763339"/>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5754005 w 5758165"/>
              <a:gd name="connsiteY7" fmla="*/ 5755222 h 5763339"/>
              <a:gd name="connsiteX8" fmla="*/ 3708867 w 5758165"/>
              <a:gd name="connsiteY8" fmla="*/ 5749051 h 5763339"/>
              <a:gd name="connsiteX9" fmla="*/ 2287010 w 5758165"/>
              <a:gd name="connsiteY9" fmla="*/ 5763339 h 5763339"/>
              <a:gd name="connsiteX10" fmla="*/ 13875 w 5758165"/>
              <a:gd name="connsiteY10" fmla="*/ 3740235 h 5763339"/>
              <a:gd name="connsiteX11" fmla="*/ 4350 w 5758165"/>
              <a:gd name="connsiteY11" fmla="*/ 2044535 h 5763339"/>
              <a:gd name="connsiteX0" fmla="*/ 4350 w 5758165"/>
              <a:gd name="connsiteY0" fmla="*/ 2044535 h 5756195"/>
              <a:gd name="connsiteX1" fmla="*/ 0 w 5758165"/>
              <a:gd name="connsiteY1" fmla="*/ 1284 h 5756195"/>
              <a:gd name="connsiteX2" fmla="*/ 2048885 w 5758165"/>
              <a:gd name="connsiteY2" fmla="*/ 0 h 5756195"/>
              <a:gd name="connsiteX3" fmla="*/ 3708867 w 5758165"/>
              <a:gd name="connsiteY3" fmla="*/ 0 h 5756195"/>
              <a:gd name="connsiteX4" fmla="*/ 5758165 w 5758165"/>
              <a:gd name="connsiteY4" fmla="*/ 311 h 5756195"/>
              <a:gd name="connsiteX5" fmla="*/ 5753402 w 5758165"/>
              <a:gd name="connsiteY5" fmla="*/ 2044535 h 5756195"/>
              <a:gd name="connsiteX6" fmla="*/ 5753402 w 5758165"/>
              <a:gd name="connsiteY6" fmla="*/ 3704516 h 5756195"/>
              <a:gd name="connsiteX7" fmla="*/ 5754005 w 5758165"/>
              <a:gd name="connsiteY7" fmla="*/ 5755222 h 5756195"/>
              <a:gd name="connsiteX8" fmla="*/ 3708867 w 5758165"/>
              <a:gd name="connsiteY8" fmla="*/ 5749051 h 5756195"/>
              <a:gd name="connsiteX9" fmla="*/ 2372735 w 5758165"/>
              <a:gd name="connsiteY9" fmla="*/ 5756195 h 5756195"/>
              <a:gd name="connsiteX10" fmla="*/ 13875 w 5758165"/>
              <a:gd name="connsiteY10" fmla="*/ 3740235 h 5756195"/>
              <a:gd name="connsiteX11" fmla="*/ 4350 w 5758165"/>
              <a:gd name="connsiteY11" fmla="*/ 2044535 h 5756195"/>
              <a:gd name="connsiteX0" fmla="*/ 9525 w 5763340"/>
              <a:gd name="connsiteY0" fmla="*/ 2044535 h 5756195"/>
              <a:gd name="connsiteX1" fmla="*/ 5175 w 5763340"/>
              <a:gd name="connsiteY1" fmla="*/ 1284 h 5756195"/>
              <a:gd name="connsiteX2" fmla="*/ 2054060 w 5763340"/>
              <a:gd name="connsiteY2" fmla="*/ 0 h 5756195"/>
              <a:gd name="connsiteX3" fmla="*/ 3714042 w 5763340"/>
              <a:gd name="connsiteY3" fmla="*/ 0 h 5756195"/>
              <a:gd name="connsiteX4" fmla="*/ 5763340 w 5763340"/>
              <a:gd name="connsiteY4" fmla="*/ 311 h 5756195"/>
              <a:gd name="connsiteX5" fmla="*/ 5758577 w 5763340"/>
              <a:gd name="connsiteY5" fmla="*/ 2044535 h 5756195"/>
              <a:gd name="connsiteX6" fmla="*/ 5758577 w 5763340"/>
              <a:gd name="connsiteY6" fmla="*/ 3704516 h 5756195"/>
              <a:gd name="connsiteX7" fmla="*/ 5759180 w 5763340"/>
              <a:gd name="connsiteY7" fmla="*/ 5755222 h 5756195"/>
              <a:gd name="connsiteX8" fmla="*/ 3714042 w 5763340"/>
              <a:gd name="connsiteY8" fmla="*/ 5749051 h 5756195"/>
              <a:gd name="connsiteX9" fmla="*/ 2377910 w 5763340"/>
              <a:gd name="connsiteY9" fmla="*/ 5756195 h 5756195"/>
              <a:gd name="connsiteX10" fmla="*/ 0 w 5763340"/>
              <a:gd name="connsiteY10" fmla="*/ 3825960 h 5756195"/>
              <a:gd name="connsiteX11" fmla="*/ 9525 w 5763340"/>
              <a:gd name="connsiteY11" fmla="*/ 2044535 h 575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3340" h="5756195">
                <a:moveTo>
                  <a:pt x="9525" y="2044535"/>
                </a:moveTo>
                <a:lnTo>
                  <a:pt x="5175" y="1284"/>
                </a:lnTo>
                <a:lnTo>
                  <a:pt x="2054060" y="0"/>
                </a:lnTo>
                <a:lnTo>
                  <a:pt x="3714042" y="0"/>
                </a:lnTo>
                <a:lnTo>
                  <a:pt x="5763340" y="311"/>
                </a:lnTo>
                <a:cubicBezTo>
                  <a:pt x="5762546" y="679338"/>
                  <a:pt x="5759371" y="1365508"/>
                  <a:pt x="5758577" y="2044535"/>
                </a:cubicBezTo>
                <a:lnTo>
                  <a:pt x="5758577" y="3704516"/>
                </a:lnTo>
                <a:lnTo>
                  <a:pt x="5759180" y="5755222"/>
                </a:lnTo>
                <a:lnTo>
                  <a:pt x="3714042" y="5749051"/>
                </a:lnTo>
                <a:lnTo>
                  <a:pt x="2377910" y="5756195"/>
                </a:lnTo>
                <a:cubicBezTo>
                  <a:pt x="1248744" y="5756195"/>
                  <a:pt x="0" y="4955126"/>
                  <a:pt x="0" y="3825960"/>
                </a:cubicBezTo>
                <a:lnTo>
                  <a:pt x="9525" y="2044535"/>
                </a:lnTo>
                <a:close/>
              </a:path>
            </a:pathLst>
          </a:custGeom>
        </p:spPr>
        <p:txBody>
          <a:bodyPr/>
          <a:lstStyle/>
          <a:p>
            <a:pPr lvl="0"/>
            <a:r>
              <a:rPr lang="en-US" noProof="0"/>
              <a:t>Click icon to add picture</a:t>
            </a:r>
            <a:endParaRPr lang="en-GB" noProof="0"/>
          </a:p>
        </p:txBody>
      </p:sp>
      <p:sp>
        <p:nvSpPr>
          <p:cNvPr id="5" name="Date Placeholder 3"/>
          <p:cNvSpPr>
            <a:spLocks noGrp="1"/>
          </p:cNvSpPr>
          <p:nvPr>
            <p:ph type="dt" sz="half" idx="15"/>
          </p:nvPr>
        </p:nvSpPr>
        <p:spPr/>
        <p:txBody>
          <a:bodyPr/>
          <a:lstStyle>
            <a:lvl1pPr>
              <a:defRPr/>
            </a:lvl1pPr>
          </a:lstStyle>
          <a:p>
            <a:pPr>
              <a:defRPr/>
            </a:pPr>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Tree>
    <p:extLst>
      <p:ext uri="{BB962C8B-B14F-4D97-AF65-F5344CB8AC3E}">
        <p14:creationId xmlns:p14="http://schemas.microsoft.com/office/powerpoint/2010/main" val="406177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Title,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1299" y="2022475"/>
            <a:ext cx="4178138" cy="3723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4631298" y="528034"/>
            <a:ext cx="4178138" cy="1007678"/>
          </a:xfrm>
        </p:spPr>
        <p:txBody>
          <a:bodyPr/>
          <a:lstStyle/>
          <a:p>
            <a:r>
              <a:rPr lang="en-US"/>
              <a:t>Click to edit Master title style</a:t>
            </a:r>
            <a:endParaRPr lang="en-GB" dirty="0"/>
          </a:p>
        </p:txBody>
      </p:sp>
      <p:sp>
        <p:nvSpPr>
          <p:cNvPr id="7" name="Picture Placeholder 9"/>
          <p:cNvSpPr>
            <a:spLocks noGrp="1"/>
          </p:cNvSpPr>
          <p:nvPr>
            <p:ph type="pic" sz="quarter" idx="13"/>
          </p:nvPr>
        </p:nvSpPr>
        <p:spPr>
          <a:xfrm>
            <a:off x="-9658" y="-5074"/>
            <a:ext cx="4322195" cy="5750091"/>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656823 w 5758165"/>
              <a:gd name="connsiteY9" fmla="*/ 5195260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61 w 5758165"/>
              <a:gd name="connsiteY9" fmla="*/ 5738185 h 5749051"/>
              <a:gd name="connsiteX10" fmla="*/ 4350 w 5758165"/>
              <a:gd name="connsiteY10" fmla="*/ 3704516 h 5749051"/>
              <a:gd name="connsiteX11" fmla="*/ 4350 w 5758165"/>
              <a:gd name="connsiteY11" fmla="*/ 2044535 h 5749051"/>
              <a:gd name="connsiteX0" fmla="*/ 4350 w 5758165"/>
              <a:gd name="connsiteY0" fmla="*/ 2044535 h 5750091"/>
              <a:gd name="connsiteX1" fmla="*/ 0 w 5758165"/>
              <a:gd name="connsiteY1" fmla="*/ 1284 h 5750091"/>
              <a:gd name="connsiteX2" fmla="*/ 2048885 w 5758165"/>
              <a:gd name="connsiteY2" fmla="*/ 0 h 5750091"/>
              <a:gd name="connsiteX3" fmla="*/ 3708867 w 5758165"/>
              <a:gd name="connsiteY3" fmla="*/ 0 h 5750091"/>
              <a:gd name="connsiteX4" fmla="*/ 5758165 w 5758165"/>
              <a:gd name="connsiteY4" fmla="*/ 311 h 5750091"/>
              <a:gd name="connsiteX5" fmla="*/ 5753402 w 5758165"/>
              <a:gd name="connsiteY5" fmla="*/ 2044535 h 5750091"/>
              <a:gd name="connsiteX6" fmla="*/ 5753402 w 5758165"/>
              <a:gd name="connsiteY6" fmla="*/ 3704516 h 5750091"/>
              <a:gd name="connsiteX7" fmla="*/ 3708867 w 5758165"/>
              <a:gd name="connsiteY7" fmla="*/ 5749051 h 5750091"/>
              <a:gd name="connsiteX8" fmla="*/ 2048885 w 5758165"/>
              <a:gd name="connsiteY8" fmla="*/ 5749051 h 5750091"/>
              <a:gd name="connsiteX9" fmla="*/ 6743 w 5758165"/>
              <a:gd name="connsiteY9" fmla="*/ 5750091 h 5750091"/>
              <a:gd name="connsiteX10" fmla="*/ 4350 w 5758165"/>
              <a:gd name="connsiteY10" fmla="*/ 3704516 h 5750091"/>
              <a:gd name="connsiteX11" fmla="*/ 4350 w 5758165"/>
              <a:gd name="connsiteY11" fmla="*/ 2044535 h 5750091"/>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3194517 w 5758165"/>
              <a:gd name="connsiteY7" fmla="*/ 5763339 h 5763339"/>
              <a:gd name="connsiteX8" fmla="*/ 2048885 w 5758165"/>
              <a:gd name="connsiteY8" fmla="*/ 5749051 h 5763339"/>
              <a:gd name="connsiteX9" fmla="*/ 6743 w 5758165"/>
              <a:gd name="connsiteY9" fmla="*/ 5750091 h 5763339"/>
              <a:gd name="connsiteX10" fmla="*/ 4350 w 5758165"/>
              <a:gd name="connsiteY10" fmla="*/ 3704516 h 5763339"/>
              <a:gd name="connsiteX11" fmla="*/ 4350 w 5758165"/>
              <a:gd name="connsiteY11" fmla="*/ 2044535 h 5763339"/>
              <a:gd name="connsiteX0" fmla="*/ 4350 w 5772452"/>
              <a:gd name="connsiteY0" fmla="*/ 2044535 h 5763339"/>
              <a:gd name="connsiteX1" fmla="*/ 0 w 5772452"/>
              <a:gd name="connsiteY1" fmla="*/ 1284 h 5763339"/>
              <a:gd name="connsiteX2" fmla="*/ 2048885 w 5772452"/>
              <a:gd name="connsiteY2" fmla="*/ 0 h 5763339"/>
              <a:gd name="connsiteX3" fmla="*/ 3708867 w 5772452"/>
              <a:gd name="connsiteY3" fmla="*/ 0 h 5763339"/>
              <a:gd name="connsiteX4" fmla="*/ 5758165 w 5772452"/>
              <a:gd name="connsiteY4" fmla="*/ 311 h 5763339"/>
              <a:gd name="connsiteX5" fmla="*/ 5753402 w 5772452"/>
              <a:gd name="connsiteY5" fmla="*/ 2044535 h 5763339"/>
              <a:gd name="connsiteX6" fmla="*/ 5772452 w 5772452"/>
              <a:gd name="connsiteY6" fmla="*/ 3890254 h 5763339"/>
              <a:gd name="connsiteX7" fmla="*/ 3194517 w 5772452"/>
              <a:gd name="connsiteY7" fmla="*/ 5763339 h 5763339"/>
              <a:gd name="connsiteX8" fmla="*/ 2048885 w 5772452"/>
              <a:gd name="connsiteY8" fmla="*/ 5749051 h 5763339"/>
              <a:gd name="connsiteX9" fmla="*/ 6743 w 5772452"/>
              <a:gd name="connsiteY9" fmla="*/ 5750091 h 5763339"/>
              <a:gd name="connsiteX10" fmla="*/ 4350 w 5772452"/>
              <a:gd name="connsiteY10" fmla="*/ 3704516 h 5763339"/>
              <a:gd name="connsiteX11" fmla="*/ 4350 w 5772452"/>
              <a:gd name="connsiteY11" fmla="*/ 2044535 h 5763339"/>
              <a:gd name="connsiteX0" fmla="*/ 4350 w 5762927"/>
              <a:gd name="connsiteY0" fmla="*/ 2044535 h 5763339"/>
              <a:gd name="connsiteX1" fmla="*/ 0 w 5762927"/>
              <a:gd name="connsiteY1" fmla="*/ 1284 h 5763339"/>
              <a:gd name="connsiteX2" fmla="*/ 2048885 w 5762927"/>
              <a:gd name="connsiteY2" fmla="*/ 0 h 5763339"/>
              <a:gd name="connsiteX3" fmla="*/ 3708867 w 5762927"/>
              <a:gd name="connsiteY3" fmla="*/ 0 h 5763339"/>
              <a:gd name="connsiteX4" fmla="*/ 5758165 w 5762927"/>
              <a:gd name="connsiteY4" fmla="*/ 311 h 5763339"/>
              <a:gd name="connsiteX5" fmla="*/ 5753402 w 5762927"/>
              <a:gd name="connsiteY5" fmla="*/ 2044535 h 5763339"/>
              <a:gd name="connsiteX6" fmla="*/ 5762927 w 5762927"/>
              <a:gd name="connsiteY6" fmla="*/ 3883111 h 5763339"/>
              <a:gd name="connsiteX7" fmla="*/ 3194517 w 5762927"/>
              <a:gd name="connsiteY7" fmla="*/ 5763339 h 5763339"/>
              <a:gd name="connsiteX8" fmla="*/ 2048885 w 5762927"/>
              <a:gd name="connsiteY8" fmla="*/ 5749051 h 5763339"/>
              <a:gd name="connsiteX9" fmla="*/ 6743 w 5762927"/>
              <a:gd name="connsiteY9" fmla="*/ 5750091 h 5763339"/>
              <a:gd name="connsiteX10" fmla="*/ 4350 w 5762927"/>
              <a:gd name="connsiteY10" fmla="*/ 3704516 h 5763339"/>
              <a:gd name="connsiteX11" fmla="*/ 4350 w 5762927"/>
              <a:gd name="connsiteY11" fmla="*/ 2044535 h 5763339"/>
              <a:gd name="connsiteX0" fmla="*/ 4350 w 5762927"/>
              <a:gd name="connsiteY0" fmla="*/ 2044535 h 5750091"/>
              <a:gd name="connsiteX1" fmla="*/ 0 w 5762927"/>
              <a:gd name="connsiteY1" fmla="*/ 1284 h 5750091"/>
              <a:gd name="connsiteX2" fmla="*/ 2048885 w 5762927"/>
              <a:gd name="connsiteY2" fmla="*/ 0 h 5750091"/>
              <a:gd name="connsiteX3" fmla="*/ 3708867 w 5762927"/>
              <a:gd name="connsiteY3" fmla="*/ 0 h 5750091"/>
              <a:gd name="connsiteX4" fmla="*/ 5758165 w 5762927"/>
              <a:gd name="connsiteY4" fmla="*/ 311 h 5750091"/>
              <a:gd name="connsiteX5" fmla="*/ 5753402 w 5762927"/>
              <a:gd name="connsiteY5" fmla="*/ 2044535 h 5750091"/>
              <a:gd name="connsiteX6" fmla="*/ 5762927 w 5762927"/>
              <a:gd name="connsiteY6" fmla="*/ 3883111 h 5750091"/>
              <a:gd name="connsiteX7" fmla="*/ 3270717 w 5762927"/>
              <a:gd name="connsiteY7" fmla="*/ 5741908 h 5750091"/>
              <a:gd name="connsiteX8" fmla="*/ 2048885 w 5762927"/>
              <a:gd name="connsiteY8" fmla="*/ 5749051 h 5750091"/>
              <a:gd name="connsiteX9" fmla="*/ 6743 w 5762927"/>
              <a:gd name="connsiteY9" fmla="*/ 5750091 h 5750091"/>
              <a:gd name="connsiteX10" fmla="*/ 4350 w 5762927"/>
              <a:gd name="connsiteY10" fmla="*/ 3704516 h 5750091"/>
              <a:gd name="connsiteX11" fmla="*/ 4350 w 5762927"/>
              <a:gd name="connsiteY11" fmla="*/ 2044535 h 575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2927" h="5750091">
                <a:moveTo>
                  <a:pt x="4350" y="2044535"/>
                </a:moveTo>
                <a:lnTo>
                  <a:pt x="0" y="1284"/>
                </a:lnTo>
                <a:lnTo>
                  <a:pt x="2048885" y="0"/>
                </a:lnTo>
                <a:lnTo>
                  <a:pt x="3708867" y="0"/>
                </a:lnTo>
                <a:lnTo>
                  <a:pt x="5758165" y="311"/>
                </a:lnTo>
                <a:cubicBezTo>
                  <a:pt x="5757371" y="679338"/>
                  <a:pt x="5754196" y="1365508"/>
                  <a:pt x="5753402" y="2044535"/>
                </a:cubicBezTo>
                <a:lnTo>
                  <a:pt x="5762927" y="3883111"/>
                </a:lnTo>
                <a:cubicBezTo>
                  <a:pt x="5762927" y="5012277"/>
                  <a:pt x="4399883" y="5741908"/>
                  <a:pt x="3270717" y="5741908"/>
                </a:cubicBezTo>
                <a:lnTo>
                  <a:pt x="2048885" y="5749051"/>
                </a:lnTo>
                <a:lnTo>
                  <a:pt x="6743" y="5750091"/>
                </a:lnTo>
                <a:cubicBezTo>
                  <a:pt x="6739" y="5072201"/>
                  <a:pt x="4354" y="4382406"/>
                  <a:pt x="4350" y="3704516"/>
                </a:cubicBezTo>
                <a:lnTo>
                  <a:pt x="4350" y="2044535"/>
                </a:lnTo>
                <a:close/>
              </a:path>
            </a:pathLst>
          </a:custGeom>
          <a:noFill/>
        </p:spPr>
        <p:txBody>
          <a:bodyPr/>
          <a:lstStyle/>
          <a:p>
            <a:pPr lvl="0"/>
            <a:r>
              <a:rPr lang="en-US" noProof="0"/>
              <a:t>Click icon to add picture</a:t>
            </a:r>
            <a:endParaRPr lang="en-GB"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128308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a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391" y="566741"/>
            <a:ext cx="3815653" cy="4564061"/>
          </a:xfrm>
        </p:spPr>
        <p:txBody>
          <a:bodyPr anchor="ctr"/>
          <a:lstStyle>
            <a:lvl1pPr marL="96439" indent="-96439">
              <a:lnSpc>
                <a:spcPct val="95000"/>
              </a:lnSpc>
              <a:spcBef>
                <a:spcPts val="0"/>
              </a:spcBef>
              <a:defRPr sz="1800">
                <a:solidFill>
                  <a:schemeClr val="accent1"/>
                </a:solidFill>
              </a:defRPr>
            </a:lvl1pPr>
            <a:lvl2pPr marL="96439" indent="-96439">
              <a:lnSpc>
                <a:spcPct val="95000"/>
              </a:lnSpc>
              <a:spcBef>
                <a:spcPts val="0"/>
              </a:spcBef>
              <a:buNone/>
              <a:defRPr sz="1800" b="0">
                <a:solidFill>
                  <a:schemeClr val="accent1"/>
                </a:solidFill>
              </a:defRPr>
            </a:lvl2pPr>
            <a:lvl3pPr marL="96439" indent="-96439">
              <a:lnSpc>
                <a:spcPct val="95000"/>
              </a:lnSpc>
              <a:spcBef>
                <a:spcPts val="0"/>
              </a:spcBef>
              <a:buNone/>
              <a:defRPr sz="1800" b="0">
                <a:solidFill>
                  <a:schemeClr val="accent1"/>
                </a:solidFill>
              </a:defRPr>
            </a:lvl3pPr>
            <a:lvl4pPr marL="96439" indent="-96439">
              <a:lnSpc>
                <a:spcPct val="95000"/>
              </a:lnSpc>
              <a:spcBef>
                <a:spcPts val="0"/>
              </a:spcBef>
              <a:buNone/>
              <a:defRPr sz="1800" b="0">
                <a:solidFill>
                  <a:schemeClr val="accent1"/>
                </a:solidFill>
              </a:defRPr>
            </a:lvl4pPr>
            <a:lvl5pPr marL="96439" indent="-96439">
              <a:lnSpc>
                <a:spcPct val="95000"/>
              </a:lnSpc>
              <a:spcBef>
                <a:spcPts val="0"/>
              </a:spcBef>
              <a:buNone/>
              <a:defRPr sz="1800" b="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9"/>
          <p:cNvSpPr>
            <a:spLocks noGrp="1"/>
          </p:cNvSpPr>
          <p:nvPr>
            <p:ph type="pic" sz="quarter" idx="14"/>
          </p:nvPr>
        </p:nvSpPr>
        <p:spPr>
          <a:xfrm>
            <a:off x="4831156" y="-5073"/>
            <a:ext cx="4322505" cy="5756195"/>
          </a:xfrm>
          <a:custGeom>
            <a:avLst/>
            <a:gdLst>
              <a:gd name="connsiteX0" fmla="*/ 0 w 5749052"/>
              <a:gd name="connsiteY0" fmla="*/ 2044535 h 5749051"/>
              <a:gd name="connsiteX1" fmla="*/ 2044535 w 5749052"/>
              <a:gd name="connsiteY1" fmla="*/ 0 h 5749051"/>
              <a:gd name="connsiteX2" fmla="*/ 3704517 w 5749052"/>
              <a:gd name="connsiteY2" fmla="*/ 0 h 5749051"/>
              <a:gd name="connsiteX3" fmla="*/ 5749052 w 5749052"/>
              <a:gd name="connsiteY3" fmla="*/ 2044535 h 5749051"/>
              <a:gd name="connsiteX4" fmla="*/ 5749052 w 5749052"/>
              <a:gd name="connsiteY4" fmla="*/ 3704516 h 5749051"/>
              <a:gd name="connsiteX5" fmla="*/ 3704517 w 5749052"/>
              <a:gd name="connsiteY5" fmla="*/ 5749051 h 5749051"/>
              <a:gd name="connsiteX6" fmla="*/ 2044535 w 5749052"/>
              <a:gd name="connsiteY6" fmla="*/ 5749051 h 5749051"/>
              <a:gd name="connsiteX7" fmla="*/ 0 w 5749052"/>
              <a:gd name="connsiteY7" fmla="*/ 3704516 h 5749051"/>
              <a:gd name="connsiteX8" fmla="*/ 0 w 5749052"/>
              <a:gd name="connsiteY8"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0 w 5749052"/>
              <a:gd name="connsiteY0" fmla="*/ 2044535 h 5749051"/>
              <a:gd name="connsiteX1" fmla="*/ 588917 w 5749052"/>
              <a:gd name="connsiteY1" fmla="*/ 610381 h 5749051"/>
              <a:gd name="connsiteX2" fmla="*/ 2044535 w 5749052"/>
              <a:gd name="connsiteY2" fmla="*/ 0 h 5749051"/>
              <a:gd name="connsiteX3" fmla="*/ 3704517 w 5749052"/>
              <a:gd name="connsiteY3" fmla="*/ 0 h 5749051"/>
              <a:gd name="connsiteX4" fmla="*/ 5749052 w 5749052"/>
              <a:gd name="connsiteY4" fmla="*/ 2044535 h 5749051"/>
              <a:gd name="connsiteX5" fmla="*/ 5749052 w 5749052"/>
              <a:gd name="connsiteY5" fmla="*/ 3704516 h 5749051"/>
              <a:gd name="connsiteX6" fmla="*/ 3704517 w 5749052"/>
              <a:gd name="connsiteY6" fmla="*/ 5749051 h 5749051"/>
              <a:gd name="connsiteX7" fmla="*/ 2044535 w 5749052"/>
              <a:gd name="connsiteY7" fmla="*/ 5749051 h 5749051"/>
              <a:gd name="connsiteX8" fmla="*/ 0 w 5749052"/>
              <a:gd name="connsiteY8" fmla="*/ 3704516 h 5749051"/>
              <a:gd name="connsiteX9" fmla="*/ 0 w 5749052"/>
              <a:gd name="connsiteY9" fmla="*/ 2044535 h 5749051"/>
              <a:gd name="connsiteX0" fmla="*/ 235331 w 5984383"/>
              <a:gd name="connsiteY0" fmla="*/ 2044535 h 5749051"/>
              <a:gd name="connsiteX1" fmla="*/ 0 w 5984383"/>
              <a:gd name="connsiteY1" fmla="*/ 17953 h 5749051"/>
              <a:gd name="connsiteX2" fmla="*/ 2279866 w 5984383"/>
              <a:gd name="connsiteY2" fmla="*/ 0 h 5749051"/>
              <a:gd name="connsiteX3" fmla="*/ 3939848 w 5984383"/>
              <a:gd name="connsiteY3" fmla="*/ 0 h 5749051"/>
              <a:gd name="connsiteX4" fmla="*/ 5984383 w 5984383"/>
              <a:gd name="connsiteY4" fmla="*/ 2044535 h 5749051"/>
              <a:gd name="connsiteX5" fmla="*/ 5984383 w 5984383"/>
              <a:gd name="connsiteY5" fmla="*/ 3704516 h 5749051"/>
              <a:gd name="connsiteX6" fmla="*/ 3939848 w 5984383"/>
              <a:gd name="connsiteY6" fmla="*/ 5749051 h 5749051"/>
              <a:gd name="connsiteX7" fmla="*/ 2279866 w 5984383"/>
              <a:gd name="connsiteY7" fmla="*/ 5749051 h 5749051"/>
              <a:gd name="connsiteX8" fmla="*/ 235331 w 5984383"/>
              <a:gd name="connsiteY8" fmla="*/ 3704516 h 5749051"/>
              <a:gd name="connsiteX9" fmla="*/ 235331 w 5984383"/>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753402 w 5753402"/>
              <a:gd name="connsiteY4" fmla="*/ 2044535 h 5749051"/>
              <a:gd name="connsiteX5" fmla="*/ 5753402 w 5753402"/>
              <a:gd name="connsiteY5" fmla="*/ 3704516 h 5749051"/>
              <a:gd name="connsiteX6" fmla="*/ 3708867 w 5753402"/>
              <a:gd name="connsiteY6" fmla="*/ 5749051 h 5749051"/>
              <a:gd name="connsiteX7" fmla="*/ 2048885 w 5753402"/>
              <a:gd name="connsiteY7" fmla="*/ 5749051 h 5749051"/>
              <a:gd name="connsiteX8" fmla="*/ 4350 w 5753402"/>
              <a:gd name="connsiteY8" fmla="*/ 3704516 h 5749051"/>
              <a:gd name="connsiteX9" fmla="*/ 4350 w 5753402"/>
              <a:gd name="connsiteY9"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3402"/>
              <a:gd name="connsiteY0" fmla="*/ 2044535 h 5749051"/>
              <a:gd name="connsiteX1" fmla="*/ 0 w 5753402"/>
              <a:gd name="connsiteY1" fmla="*/ 1284 h 5749051"/>
              <a:gd name="connsiteX2" fmla="*/ 2048885 w 5753402"/>
              <a:gd name="connsiteY2" fmla="*/ 0 h 5749051"/>
              <a:gd name="connsiteX3" fmla="*/ 3708867 w 5753402"/>
              <a:gd name="connsiteY3" fmla="*/ 0 h 5749051"/>
              <a:gd name="connsiteX4" fmla="*/ 5229527 w 5753402"/>
              <a:gd name="connsiteY4" fmla="*/ 678968 h 5749051"/>
              <a:gd name="connsiteX5" fmla="*/ 5753402 w 5753402"/>
              <a:gd name="connsiteY5" fmla="*/ 2044535 h 5749051"/>
              <a:gd name="connsiteX6" fmla="*/ 5753402 w 5753402"/>
              <a:gd name="connsiteY6" fmla="*/ 3704516 h 5749051"/>
              <a:gd name="connsiteX7" fmla="*/ 3708867 w 5753402"/>
              <a:gd name="connsiteY7" fmla="*/ 5749051 h 5749051"/>
              <a:gd name="connsiteX8" fmla="*/ 2048885 w 5753402"/>
              <a:gd name="connsiteY8" fmla="*/ 5749051 h 5749051"/>
              <a:gd name="connsiteX9" fmla="*/ 4350 w 5753402"/>
              <a:gd name="connsiteY9" fmla="*/ 3704516 h 5749051"/>
              <a:gd name="connsiteX10" fmla="*/ 4350 w 5753402"/>
              <a:gd name="connsiteY10" fmla="*/ 2044535 h 5749051"/>
              <a:gd name="connsiteX0" fmla="*/ 4350 w 5755783"/>
              <a:gd name="connsiteY0" fmla="*/ 2044535 h 5749051"/>
              <a:gd name="connsiteX1" fmla="*/ 0 w 5755783"/>
              <a:gd name="connsiteY1" fmla="*/ 1284 h 5749051"/>
              <a:gd name="connsiteX2" fmla="*/ 2048885 w 5755783"/>
              <a:gd name="connsiteY2" fmla="*/ 0 h 5749051"/>
              <a:gd name="connsiteX3" fmla="*/ 3708867 w 5755783"/>
              <a:gd name="connsiteY3" fmla="*/ 0 h 5749051"/>
              <a:gd name="connsiteX4" fmla="*/ 5755783 w 5755783"/>
              <a:gd name="connsiteY4" fmla="*/ 7455 h 5749051"/>
              <a:gd name="connsiteX5" fmla="*/ 5753402 w 5755783"/>
              <a:gd name="connsiteY5" fmla="*/ 2044535 h 5749051"/>
              <a:gd name="connsiteX6" fmla="*/ 5753402 w 5755783"/>
              <a:gd name="connsiteY6" fmla="*/ 3704516 h 5749051"/>
              <a:gd name="connsiteX7" fmla="*/ 3708867 w 5755783"/>
              <a:gd name="connsiteY7" fmla="*/ 5749051 h 5749051"/>
              <a:gd name="connsiteX8" fmla="*/ 2048885 w 5755783"/>
              <a:gd name="connsiteY8" fmla="*/ 5749051 h 5749051"/>
              <a:gd name="connsiteX9" fmla="*/ 4350 w 5755783"/>
              <a:gd name="connsiteY9" fmla="*/ 3704516 h 5749051"/>
              <a:gd name="connsiteX10" fmla="*/ 4350 w 5755783"/>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3708867 w 5758165"/>
              <a:gd name="connsiteY7" fmla="*/ 5749051 h 5749051"/>
              <a:gd name="connsiteX8" fmla="*/ 2048885 w 5758165"/>
              <a:gd name="connsiteY8" fmla="*/ 5749051 h 5749051"/>
              <a:gd name="connsiteX9" fmla="*/ 4350 w 5758165"/>
              <a:gd name="connsiteY9" fmla="*/ 3704516 h 5749051"/>
              <a:gd name="connsiteX10" fmla="*/ 4350 w 5758165"/>
              <a:gd name="connsiteY10"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58165"/>
              <a:gd name="connsiteY0" fmla="*/ 2044535 h 5749051"/>
              <a:gd name="connsiteX1" fmla="*/ 0 w 5758165"/>
              <a:gd name="connsiteY1" fmla="*/ 1284 h 5749051"/>
              <a:gd name="connsiteX2" fmla="*/ 2048885 w 5758165"/>
              <a:gd name="connsiteY2" fmla="*/ 0 h 5749051"/>
              <a:gd name="connsiteX3" fmla="*/ 3708867 w 5758165"/>
              <a:gd name="connsiteY3" fmla="*/ 0 h 5749051"/>
              <a:gd name="connsiteX4" fmla="*/ 5758165 w 5758165"/>
              <a:gd name="connsiteY4" fmla="*/ 311 h 5749051"/>
              <a:gd name="connsiteX5" fmla="*/ 5753402 w 5758165"/>
              <a:gd name="connsiteY5" fmla="*/ 2044535 h 5749051"/>
              <a:gd name="connsiteX6" fmla="*/ 5753402 w 5758165"/>
              <a:gd name="connsiteY6" fmla="*/ 3704516 h 5749051"/>
              <a:gd name="connsiteX7" fmla="*/ 5152488 w 5758165"/>
              <a:gd name="connsiteY7" fmla="*/ 5156623 h 5749051"/>
              <a:gd name="connsiteX8" fmla="*/ 3708867 w 5758165"/>
              <a:gd name="connsiteY8" fmla="*/ 5749051 h 5749051"/>
              <a:gd name="connsiteX9" fmla="*/ 2048885 w 5758165"/>
              <a:gd name="connsiteY9" fmla="*/ 5749051 h 5749051"/>
              <a:gd name="connsiteX10" fmla="*/ 4350 w 5758165"/>
              <a:gd name="connsiteY10" fmla="*/ 3704516 h 5749051"/>
              <a:gd name="connsiteX11" fmla="*/ 4350 w 5758165"/>
              <a:gd name="connsiteY11" fmla="*/ 2044535 h 5749051"/>
              <a:gd name="connsiteX0" fmla="*/ 4350 w 5770674"/>
              <a:gd name="connsiteY0" fmla="*/ 2044535 h 5749051"/>
              <a:gd name="connsiteX1" fmla="*/ 0 w 5770674"/>
              <a:gd name="connsiteY1" fmla="*/ 1284 h 5749051"/>
              <a:gd name="connsiteX2" fmla="*/ 2048885 w 5770674"/>
              <a:gd name="connsiteY2" fmla="*/ 0 h 5749051"/>
              <a:gd name="connsiteX3" fmla="*/ 3708867 w 5770674"/>
              <a:gd name="connsiteY3" fmla="*/ 0 h 5749051"/>
              <a:gd name="connsiteX4" fmla="*/ 5758165 w 5770674"/>
              <a:gd name="connsiteY4" fmla="*/ 311 h 5749051"/>
              <a:gd name="connsiteX5" fmla="*/ 5753402 w 5770674"/>
              <a:gd name="connsiteY5" fmla="*/ 2044535 h 5749051"/>
              <a:gd name="connsiteX6" fmla="*/ 5753402 w 5770674"/>
              <a:gd name="connsiteY6" fmla="*/ 3704516 h 5749051"/>
              <a:gd name="connsiteX7" fmla="*/ 5770674 w 5770674"/>
              <a:gd name="connsiteY7" fmla="*/ 5736172 h 5749051"/>
              <a:gd name="connsiteX8" fmla="*/ 3708867 w 5770674"/>
              <a:gd name="connsiteY8" fmla="*/ 5749051 h 5749051"/>
              <a:gd name="connsiteX9" fmla="*/ 2048885 w 5770674"/>
              <a:gd name="connsiteY9" fmla="*/ 5749051 h 5749051"/>
              <a:gd name="connsiteX10" fmla="*/ 4350 w 5770674"/>
              <a:gd name="connsiteY10" fmla="*/ 3704516 h 5749051"/>
              <a:gd name="connsiteX11" fmla="*/ 4350 w 5770674"/>
              <a:gd name="connsiteY11" fmla="*/ 2044535 h 5749051"/>
              <a:gd name="connsiteX0" fmla="*/ 4350 w 5758165"/>
              <a:gd name="connsiteY0" fmla="*/ 2044535 h 5755222"/>
              <a:gd name="connsiteX1" fmla="*/ 0 w 5758165"/>
              <a:gd name="connsiteY1" fmla="*/ 1284 h 5755222"/>
              <a:gd name="connsiteX2" fmla="*/ 2048885 w 5758165"/>
              <a:gd name="connsiteY2" fmla="*/ 0 h 5755222"/>
              <a:gd name="connsiteX3" fmla="*/ 3708867 w 5758165"/>
              <a:gd name="connsiteY3" fmla="*/ 0 h 5755222"/>
              <a:gd name="connsiteX4" fmla="*/ 5758165 w 5758165"/>
              <a:gd name="connsiteY4" fmla="*/ 311 h 5755222"/>
              <a:gd name="connsiteX5" fmla="*/ 5753402 w 5758165"/>
              <a:gd name="connsiteY5" fmla="*/ 2044535 h 5755222"/>
              <a:gd name="connsiteX6" fmla="*/ 5753402 w 5758165"/>
              <a:gd name="connsiteY6" fmla="*/ 3704516 h 5755222"/>
              <a:gd name="connsiteX7" fmla="*/ 5754005 w 5758165"/>
              <a:gd name="connsiteY7" fmla="*/ 5755222 h 5755222"/>
              <a:gd name="connsiteX8" fmla="*/ 3708867 w 5758165"/>
              <a:gd name="connsiteY8" fmla="*/ 5749051 h 5755222"/>
              <a:gd name="connsiteX9" fmla="*/ 2048885 w 5758165"/>
              <a:gd name="connsiteY9" fmla="*/ 5749051 h 5755222"/>
              <a:gd name="connsiteX10" fmla="*/ 4350 w 5758165"/>
              <a:gd name="connsiteY10" fmla="*/ 3704516 h 5755222"/>
              <a:gd name="connsiteX11" fmla="*/ 4350 w 5758165"/>
              <a:gd name="connsiteY11" fmla="*/ 2044535 h 5755222"/>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5754005 w 5758165"/>
              <a:gd name="connsiteY7" fmla="*/ 5755222 h 5763339"/>
              <a:gd name="connsiteX8" fmla="*/ 3708867 w 5758165"/>
              <a:gd name="connsiteY8" fmla="*/ 5749051 h 5763339"/>
              <a:gd name="connsiteX9" fmla="*/ 2287010 w 5758165"/>
              <a:gd name="connsiteY9" fmla="*/ 5763339 h 5763339"/>
              <a:gd name="connsiteX10" fmla="*/ 4350 w 5758165"/>
              <a:gd name="connsiteY10" fmla="*/ 3704516 h 5763339"/>
              <a:gd name="connsiteX11" fmla="*/ 4350 w 5758165"/>
              <a:gd name="connsiteY11" fmla="*/ 2044535 h 5763339"/>
              <a:gd name="connsiteX0" fmla="*/ 4350 w 5758165"/>
              <a:gd name="connsiteY0" fmla="*/ 2044535 h 5763339"/>
              <a:gd name="connsiteX1" fmla="*/ 0 w 5758165"/>
              <a:gd name="connsiteY1" fmla="*/ 1284 h 5763339"/>
              <a:gd name="connsiteX2" fmla="*/ 2048885 w 5758165"/>
              <a:gd name="connsiteY2" fmla="*/ 0 h 5763339"/>
              <a:gd name="connsiteX3" fmla="*/ 3708867 w 5758165"/>
              <a:gd name="connsiteY3" fmla="*/ 0 h 5763339"/>
              <a:gd name="connsiteX4" fmla="*/ 5758165 w 5758165"/>
              <a:gd name="connsiteY4" fmla="*/ 311 h 5763339"/>
              <a:gd name="connsiteX5" fmla="*/ 5753402 w 5758165"/>
              <a:gd name="connsiteY5" fmla="*/ 2044535 h 5763339"/>
              <a:gd name="connsiteX6" fmla="*/ 5753402 w 5758165"/>
              <a:gd name="connsiteY6" fmla="*/ 3704516 h 5763339"/>
              <a:gd name="connsiteX7" fmla="*/ 5754005 w 5758165"/>
              <a:gd name="connsiteY7" fmla="*/ 5755222 h 5763339"/>
              <a:gd name="connsiteX8" fmla="*/ 3708867 w 5758165"/>
              <a:gd name="connsiteY8" fmla="*/ 5749051 h 5763339"/>
              <a:gd name="connsiteX9" fmla="*/ 2287010 w 5758165"/>
              <a:gd name="connsiteY9" fmla="*/ 5763339 h 5763339"/>
              <a:gd name="connsiteX10" fmla="*/ 13875 w 5758165"/>
              <a:gd name="connsiteY10" fmla="*/ 3740235 h 5763339"/>
              <a:gd name="connsiteX11" fmla="*/ 4350 w 5758165"/>
              <a:gd name="connsiteY11" fmla="*/ 2044535 h 5763339"/>
              <a:gd name="connsiteX0" fmla="*/ 4350 w 5758165"/>
              <a:gd name="connsiteY0" fmla="*/ 2044535 h 5756195"/>
              <a:gd name="connsiteX1" fmla="*/ 0 w 5758165"/>
              <a:gd name="connsiteY1" fmla="*/ 1284 h 5756195"/>
              <a:gd name="connsiteX2" fmla="*/ 2048885 w 5758165"/>
              <a:gd name="connsiteY2" fmla="*/ 0 h 5756195"/>
              <a:gd name="connsiteX3" fmla="*/ 3708867 w 5758165"/>
              <a:gd name="connsiteY3" fmla="*/ 0 h 5756195"/>
              <a:gd name="connsiteX4" fmla="*/ 5758165 w 5758165"/>
              <a:gd name="connsiteY4" fmla="*/ 311 h 5756195"/>
              <a:gd name="connsiteX5" fmla="*/ 5753402 w 5758165"/>
              <a:gd name="connsiteY5" fmla="*/ 2044535 h 5756195"/>
              <a:gd name="connsiteX6" fmla="*/ 5753402 w 5758165"/>
              <a:gd name="connsiteY6" fmla="*/ 3704516 h 5756195"/>
              <a:gd name="connsiteX7" fmla="*/ 5754005 w 5758165"/>
              <a:gd name="connsiteY7" fmla="*/ 5755222 h 5756195"/>
              <a:gd name="connsiteX8" fmla="*/ 3708867 w 5758165"/>
              <a:gd name="connsiteY8" fmla="*/ 5749051 h 5756195"/>
              <a:gd name="connsiteX9" fmla="*/ 2372735 w 5758165"/>
              <a:gd name="connsiteY9" fmla="*/ 5756195 h 5756195"/>
              <a:gd name="connsiteX10" fmla="*/ 13875 w 5758165"/>
              <a:gd name="connsiteY10" fmla="*/ 3740235 h 5756195"/>
              <a:gd name="connsiteX11" fmla="*/ 4350 w 5758165"/>
              <a:gd name="connsiteY11" fmla="*/ 2044535 h 5756195"/>
              <a:gd name="connsiteX0" fmla="*/ 9525 w 5763340"/>
              <a:gd name="connsiteY0" fmla="*/ 2044535 h 5756195"/>
              <a:gd name="connsiteX1" fmla="*/ 5175 w 5763340"/>
              <a:gd name="connsiteY1" fmla="*/ 1284 h 5756195"/>
              <a:gd name="connsiteX2" fmla="*/ 2054060 w 5763340"/>
              <a:gd name="connsiteY2" fmla="*/ 0 h 5756195"/>
              <a:gd name="connsiteX3" fmla="*/ 3714042 w 5763340"/>
              <a:gd name="connsiteY3" fmla="*/ 0 h 5756195"/>
              <a:gd name="connsiteX4" fmla="*/ 5763340 w 5763340"/>
              <a:gd name="connsiteY4" fmla="*/ 311 h 5756195"/>
              <a:gd name="connsiteX5" fmla="*/ 5758577 w 5763340"/>
              <a:gd name="connsiteY5" fmla="*/ 2044535 h 5756195"/>
              <a:gd name="connsiteX6" fmla="*/ 5758577 w 5763340"/>
              <a:gd name="connsiteY6" fmla="*/ 3704516 h 5756195"/>
              <a:gd name="connsiteX7" fmla="*/ 5759180 w 5763340"/>
              <a:gd name="connsiteY7" fmla="*/ 5755222 h 5756195"/>
              <a:gd name="connsiteX8" fmla="*/ 3714042 w 5763340"/>
              <a:gd name="connsiteY8" fmla="*/ 5749051 h 5756195"/>
              <a:gd name="connsiteX9" fmla="*/ 2377910 w 5763340"/>
              <a:gd name="connsiteY9" fmla="*/ 5756195 h 5756195"/>
              <a:gd name="connsiteX10" fmla="*/ 0 w 5763340"/>
              <a:gd name="connsiteY10" fmla="*/ 3825960 h 5756195"/>
              <a:gd name="connsiteX11" fmla="*/ 9525 w 5763340"/>
              <a:gd name="connsiteY11" fmla="*/ 2044535 h 575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3340" h="5756195">
                <a:moveTo>
                  <a:pt x="9525" y="2044535"/>
                </a:moveTo>
                <a:lnTo>
                  <a:pt x="5175" y="1284"/>
                </a:lnTo>
                <a:lnTo>
                  <a:pt x="2054060" y="0"/>
                </a:lnTo>
                <a:lnTo>
                  <a:pt x="3714042" y="0"/>
                </a:lnTo>
                <a:lnTo>
                  <a:pt x="5763340" y="311"/>
                </a:lnTo>
                <a:cubicBezTo>
                  <a:pt x="5762546" y="679338"/>
                  <a:pt x="5759371" y="1365508"/>
                  <a:pt x="5758577" y="2044535"/>
                </a:cubicBezTo>
                <a:lnTo>
                  <a:pt x="5758577" y="3704516"/>
                </a:lnTo>
                <a:lnTo>
                  <a:pt x="5759180" y="5755222"/>
                </a:lnTo>
                <a:lnTo>
                  <a:pt x="3714042" y="5749051"/>
                </a:lnTo>
                <a:lnTo>
                  <a:pt x="2377910" y="5756195"/>
                </a:lnTo>
                <a:cubicBezTo>
                  <a:pt x="1248744" y="5756195"/>
                  <a:pt x="0" y="4955126"/>
                  <a:pt x="0" y="3825960"/>
                </a:cubicBezTo>
                <a:lnTo>
                  <a:pt x="9525" y="2044535"/>
                </a:lnTo>
                <a:close/>
              </a:path>
            </a:pathLst>
          </a:custGeom>
        </p:spPr>
        <p:txBody>
          <a:bodyPr/>
          <a:lstStyle/>
          <a:p>
            <a:pPr lvl="0"/>
            <a:r>
              <a:rPr lang="en-US" noProof="0"/>
              <a:t>Click icon to add picture</a:t>
            </a:r>
            <a:endParaRPr lang="en-GB" noProof="0"/>
          </a:p>
        </p:txBody>
      </p:sp>
      <p:sp>
        <p:nvSpPr>
          <p:cNvPr id="4" name="Date Placeholder 3"/>
          <p:cNvSpPr>
            <a:spLocks noGrp="1"/>
          </p:cNvSpPr>
          <p:nvPr>
            <p:ph type="dt" sz="half" idx="15"/>
          </p:nvPr>
        </p:nvSpPr>
        <p:spPr/>
        <p:txBody>
          <a:bodyPr/>
          <a:lstStyle>
            <a:lvl1pPr>
              <a:defRPr/>
            </a:lvl1pPr>
          </a:lstStyle>
          <a:p>
            <a:pPr>
              <a:defRPr/>
            </a:pPr>
            <a:endParaRPr lang="en-GB"/>
          </a:p>
        </p:txBody>
      </p:sp>
      <p:sp>
        <p:nvSpPr>
          <p:cNvPr id="5" name="Footer Placeholder 4"/>
          <p:cNvSpPr>
            <a:spLocks noGrp="1"/>
          </p:cNvSpPr>
          <p:nvPr>
            <p:ph type="ftr" sz="quarter" idx="16"/>
          </p:nvPr>
        </p:nvSpPr>
        <p:spPr/>
        <p:txBody>
          <a:bodyPr/>
          <a:lstStyle>
            <a:lvl1pPr>
              <a:defRPr/>
            </a:lvl1pPr>
          </a:lstStyle>
          <a:p>
            <a:pPr>
              <a:defRPr/>
            </a:pPr>
            <a:endParaRPr lang="en-GB"/>
          </a:p>
        </p:txBody>
      </p:sp>
    </p:spTree>
    <p:extLst>
      <p:ext uri="{BB962C8B-B14F-4D97-AF65-F5344CB8AC3E}">
        <p14:creationId xmlns:p14="http://schemas.microsoft.com/office/powerpoint/2010/main" val="351123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0838" y="528638"/>
            <a:ext cx="8442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s-US"/>
              <a:t>Click to edit Master title style</a:t>
            </a:r>
            <a:endParaRPr lang="en-GB" altLang="es-US"/>
          </a:p>
        </p:txBody>
      </p:sp>
      <p:sp>
        <p:nvSpPr>
          <p:cNvPr id="3" name="Text Placeholder 2"/>
          <p:cNvSpPr>
            <a:spLocks noGrp="1"/>
          </p:cNvSpPr>
          <p:nvPr>
            <p:ph type="body" idx="1"/>
          </p:nvPr>
        </p:nvSpPr>
        <p:spPr>
          <a:xfrm>
            <a:off x="350838" y="2022475"/>
            <a:ext cx="8442325" cy="3722688"/>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1120775" y="6456363"/>
            <a:ext cx="539750" cy="215900"/>
          </a:xfrm>
          <a:prstGeom prst="rect">
            <a:avLst/>
          </a:prstGeom>
        </p:spPr>
        <p:txBody>
          <a:bodyPr vert="horz" lIns="0" tIns="0" rIns="0" bIns="0" rtlCol="0" anchor="t" anchorCtr="0">
            <a:noAutofit/>
          </a:bodyPr>
          <a:lstStyle>
            <a:lvl1pPr algn="l" defTabSz="1219170" eaLnBrk="1" fontAlgn="auto" hangingPunct="1">
              <a:spcBef>
                <a:spcPts val="0"/>
              </a:spcBef>
              <a:spcAft>
                <a:spcPts val="0"/>
              </a:spcAft>
              <a:defRPr sz="750" dirty="0">
                <a:solidFill>
                  <a:srgbClr val="26478D"/>
                </a:solidFill>
                <a:latin typeface="+mn-lt"/>
              </a:defRPr>
            </a:lvl1pPr>
          </a:lstStyle>
          <a:p>
            <a:pPr>
              <a:defRPr/>
            </a:pPr>
            <a:endParaRPr lang="en-GB"/>
          </a:p>
        </p:txBody>
      </p:sp>
      <p:sp>
        <p:nvSpPr>
          <p:cNvPr id="5" name="Footer Placeholder 4"/>
          <p:cNvSpPr>
            <a:spLocks noGrp="1"/>
          </p:cNvSpPr>
          <p:nvPr>
            <p:ph type="ftr" sz="quarter" idx="3"/>
          </p:nvPr>
        </p:nvSpPr>
        <p:spPr>
          <a:xfrm>
            <a:off x="1681163" y="6456363"/>
            <a:ext cx="4584700" cy="215900"/>
          </a:xfrm>
          <a:prstGeom prst="rect">
            <a:avLst/>
          </a:prstGeom>
        </p:spPr>
        <p:txBody>
          <a:bodyPr vert="horz" lIns="0" tIns="0" rIns="0" bIns="0" rtlCol="0" anchor="t" anchorCtr="0">
            <a:noAutofit/>
          </a:bodyPr>
          <a:lstStyle>
            <a:lvl1pPr algn="l" defTabSz="1219170" eaLnBrk="1" fontAlgn="auto" hangingPunct="1">
              <a:spcBef>
                <a:spcPts val="0"/>
              </a:spcBef>
              <a:spcAft>
                <a:spcPts val="0"/>
              </a:spcAft>
              <a:defRPr sz="750" dirty="0">
                <a:solidFill>
                  <a:srgbClr val="26478D"/>
                </a:solidFill>
                <a:latin typeface="+mn-lt"/>
              </a:defRPr>
            </a:lvl1pPr>
          </a:lstStyle>
          <a:p>
            <a:pPr>
              <a:defRPr/>
            </a:pPr>
            <a:endParaRPr lang="en-GB"/>
          </a:p>
        </p:txBody>
      </p:sp>
      <p:sp>
        <p:nvSpPr>
          <p:cNvPr id="12" name="TextBox 11"/>
          <p:cNvSpPr txBox="1"/>
          <p:nvPr/>
        </p:nvSpPr>
        <p:spPr>
          <a:xfrm>
            <a:off x="347663" y="6456363"/>
            <a:ext cx="1428750" cy="215900"/>
          </a:xfrm>
          <a:prstGeom prst="rect">
            <a:avLst/>
          </a:prstGeom>
          <a:noFill/>
        </p:spPr>
        <p:txBody>
          <a:bodyPr lIns="0" tIns="0" rIns="0" bIns="0" spcCol="151200"/>
          <a:lstStyle/>
          <a:p>
            <a:pPr defTabSz="1219170" eaLnBrk="1" fontAlgn="auto" hangingPunct="1">
              <a:spcBef>
                <a:spcPts val="0"/>
              </a:spcBef>
              <a:spcAft>
                <a:spcPts val="0"/>
              </a:spcAft>
              <a:defRPr/>
            </a:pPr>
            <a:fld id="{11D56111-80B9-4DA9-8C0A-97583DC91CC9}" type="slidenum">
              <a:rPr lang="en-GB" sz="750">
                <a:solidFill>
                  <a:srgbClr val="26478D"/>
                </a:solidFill>
                <a:latin typeface="+mn-lt"/>
              </a:rPr>
              <a:pPr defTabSz="1219170" eaLnBrk="1" fontAlgn="auto" hangingPunct="1">
                <a:spcBef>
                  <a:spcPts val="0"/>
                </a:spcBef>
                <a:spcAft>
                  <a:spcPts val="0"/>
                </a:spcAft>
                <a:defRPr/>
              </a:pPr>
              <a:t>‹#›</a:t>
            </a:fld>
            <a:r>
              <a:rPr lang="en-GB" sz="750" dirty="0">
                <a:solidFill>
                  <a:srgbClr val="26478D"/>
                </a:solidFill>
                <a:latin typeface="+mn-lt"/>
              </a:rPr>
              <a:t>     © Experian</a:t>
            </a:r>
          </a:p>
        </p:txBody>
      </p:sp>
      <p:pic>
        <p:nvPicPr>
          <p:cNvPr id="1031" name="Picture 9"/>
          <p:cNvPicPr>
            <a:picLocks noChangeAspect="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7631113" y="6264275"/>
            <a:ext cx="12414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32" r:id="rId14"/>
    <p:sldLayoutId id="2147484325" r:id="rId15"/>
    <p:sldLayoutId id="2147484326" r:id="rId16"/>
    <p:sldLayoutId id="2147484333" r:id="rId17"/>
    <p:sldLayoutId id="2147484334" r:id="rId18"/>
    <p:sldLayoutId id="2147484335" r:id="rId19"/>
    <p:sldLayoutId id="2147484336" r:id="rId20"/>
    <p:sldLayoutId id="2147484337" r:id="rId21"/>
    <p:sldLayoutId id="2147484338" r:id="rId22"/>
    <p:sldLayoutId id="2147484339" r:id="rId23"/>
    <p:sldLayoutId id="2147484340" r:id="rId24"/>
    <p:sldLayoutId id="2147484341" r:id="rId25"/>
    <p:sldLayoutId id="2147484342" r:id="rId26"/>
    <p:sldLayoutId id="2147484343" r:id="rId27"/>
    <p:sldLayoutId id="2147484344" r:id="rId28"/>
    <p:sldLayoutId id="2147484327" r:id="rId29"/>
    <p:sldLayoutId id="2147484345" r:id="rId30"/>
  </p:sldLayoutIdLst>
  <p:hf hdr="0" dt="0"/>
  <p:txStyles>
    <p:titleStyle>
      <a:lvl1pPr algn="l" defTabSz="684213" rtl="0" fontAlgn="base">
        <a:lnSpc>
          <a:spcPct val="90000"/>
        </a:lnSpc>
        <a:spcBef>
          <a:spcPct val="0"/>
        </a:spcBef>
        <a:spcAft>
          <a:spcPct val="0"/>
        </a:spcAft>
        <a:defRPr sz="2700" kern="1200">
          <a:solidFill>
            <a:schemeClr val="accent1"/>
          </a:solidFill>
          <a:latin typeface="+mj-lt"/>
          <a:ea typeface="+mj-ea"/>
          <a:cs typeface="+mj-cs"/>
        </a:defRPr>
      </a:lvl1pPr>
      <a:lvl2pPr algn="l" defTabSz="684213" rtl="0" fontAlgn="base">
        <a:lnSpc>
          <a:spcPct val="90000"/>
        </a:lnSpc>
        <a:spcBef>
          <a:spcPct val="0"/>
        </a:spcBef>
        <a:spcAft>
          <a:spcPct val="0"/>
        </a:spcAft>
        <a:defRPr sz="2700">
          <a:solidFill>
            <a:schemeClr val="accent1"/>
          </a:solidFill>
          <a:latin typeface="Arial" panose="020B0604020202020204" pitchFamily="34" charset="0"/>
        </a:defRPr>
      </a:lvl2pPr>
      <a:lvl3pPr algn="l" defTabSz="684213" rtl="0" fontAlgn="base">
        <a:lnSpc>
          <a:spcPct val="90000"/>
        </a:lnSpc>
        <a:spcBef>
          <a:spcPct val="0"/>
        </a:spcBef>
        <a:spcAft>
          <a:spcPct val="0"/>
        </a:spcAft>
        <a:defRPr sz="2700">
          <a:solidFill>
            <a:schemeClr val="accent1"/>
          </a:solidFill>
          <a:latin typeface="Arial" panose="020B0604020202020204" pitchFamily="34" charset="0"/>
        </a:defRPr>
      </a:lvl3pPr>
      <a:lvl4pPr algn="l" defTabSz="684213" rtl="0" fontAlgn="base">
        <a:lnSpc>
          <a:spcPct val="90000"/>
        </a:lnSpc>
        <a:spcBef>
          <a:spcPct val="0"/>
        </a:spcBef>
        <a:spcAft>
          <a:spcPct val="0"/>
        </a:spcAft>
        <a:defRPr sz="2700">
          <a:solidFill>
            <a:schemeClr val="accent1"/>
          </a:solidFill>
          <a:latin typeface="Arial" panose="020B0604020202020204" pitchFamily="34" charset="0"/>
        </a:defRPr>
      </a:lvl4pPr>
      <a:lvl5pPr algn="l" defTabSz="684213" rtl="0" fontAlgn="base">
        <a:lnSpc>
          <a:spcPct val="90000"/>
        </a:lnSpc>
        <a:spcBef>
          <a:spcPct val="0"/>
        </a:spcBef>
        <a:spcAft>
          <a:spcPct val="0"/>
        </a:spcAft>
        <a:defRPr sz="2700">
          <a:solidFill>
            <a:schemeClr val="accent1"/>
          </a:solidFill>
          <a:latin typeface="Arial" panose="020B0604020202020204" pitchFamily="34" charset="0"/>
        </a:defRPr>
      </a:lvl5pPr>
      <a:lvl6pPr marL="457200" algn="l" defTabSz="684213" rtl="0" fontAlgn="base">
        <a:lnSpc>
          <a:spcPct val="90000"/>
        </a:lnSpc>
        <a:spcBef>
          <a:spcPct val="0"/>
        </a:spcBef>
        <a:spcAft>
          <a:spcPct val="0"/>
        </a:spcAft>
        <a:defRPr sz="2700">
          <a:solidFill>
            <a:schemeClr val="accent1"/>
          </a:solidFill>
          <a:latin typeface="Arial" panose="020B0604020202020204" pitchFamily="34" charset="0"/>
        </a:defRPr>
      </a:lvl6pPr>
      <a:lvl7pPr marL="914400" algn="l" defTabSz="684213" rtl="0" fontAlgn="base">
        <a:lnSpc>
          <a:spcPct val="90000"/>
        </a:lnSpc>
        <a:spcBef>
          <a:spcPct val="0"/>
        </a:spcBef>
        <a:spcAft>
          <a:spcPct val="0"/>
        </a:spcAft>
        <a:defRPr sz="2700">
          <a:solidFill>
            <a:schemeClr val="accent1"/>
          </a:solidFill>
          <a:latin typeface="Arial" panose="020B0604020202020204" pitchFamily="34" charset="0"/>
        </a:defRPr>
      </a:lvl7pPr>
      <a:lvl8pPr marL="1371600" algn="l" defTabSz="684213" rtl="0" fontAlgn="base">
        <a:lnSpc>
          <a:spcPct val="90000"/>
        </a:lnSpc>
        <a:spcBef>
          <a:spcPct val="0"/>
        </a:spcBef>
        <a:spcAft>
          <a:spcPct val="0"/>
        </a:spcAft>
        <a:defRPr sz="2700">
          <a:solidFill>
            <a:schemeClr val="accent1"/>
          </a:solidFill>
          <a:latin typeface="Arial" panose="020B0604020202020204" pitchFamily="34" charset="0"/>
        </a:defRPr>
      </a:lvl8pPr>
      <a:lvl9pPr marL="1828800" algn="l" defTabSz="684213" rtl="0" fontAlgn="base">
        <a:lnSpc>
          <a:spcPct val="90000"/>
        </a:lnSpc>
        <a:spcBef>
          <a:spcPct val="0"/>
        </a:spcBef>
        <a:spcAft>
          <a:spcPct val="0"/>
        </a:spcAft>
        <a:defRPr sz="2700">
          <a:solidFill>
            <a:schemeClr val="accent1"/>
          </a:solidFill>
          <a:latin typeface="Arial" panose="020B0604020202020204" pitchFamily="34" charset="0"/>
        </a:defRPr>
      </a:lvl9pPr>
    </p:titleStyle>
    <p:bodyStyle>
      <a:lvl1pPr algn="l" defTabSz="684213" rtl="0" fontAlgn="base">
        <a:spcBef>
          <a:spcPts val="750"/>
        </a:spcBef>
        <a:spcAft>
          <a:spcPct val="0"/>
        </a:spcAft>
        <a:buFont typeface="Arial" panose="020B0604020202020204" pitchFamily="34" charset="0"/>
        <a:defRPr sz="1300" kern="1200">
          <a:solidFill>
            <a:schemeClr val="tx1"/>
          </a:solidFill>
          <a:latin typeface="+mn-lt"/>
          <a:ea typeface="+mn-ea"/>
          <a:cs typeface="+mn-cs"/>
        </a:defRPr>
      </a:lvl1pPr>
      <a:lvl2pPr marL="107950" indent="-107950" algn="l" defTabSz="684213" rtl="0" fontAlgn="base">
        <a:spcBef>
          <a:spcPts val="600"/>
        </a:spcBef>
        <a:spcAft>
          <a:spcPct val="0"/>
        </a:spcAft>
        <a:buClr>
          <a:schemeClr val="tx1"/>
        </a:buClr>
        <a:buSzPct val="110000"/>
        <a:buFont typeface="Arial" panose="020B0604020202020204" pitchFamily="34" charset="0"/>
        <a:buChar char="•"/>
        <a:defRPr sz="1300" b="1" kern="1200">
          <a:solidFill>
            <a:schemeClr val="tx1"/>
          </a:solidFill>
          <a:latin typeface="+mn-lt"/>
          <a:ea typeface="+mn-ea"/>
          <a:cs typeface="+mn-cs"/>
        </a:defRPr>
      </a:lvl2pPr>
      <a:lvl3pPr marL="273050" indent="-163513" algn="l" defTabSz="684213" rtl="0" fontAlgn="base">
        <a:spcBef>
          <a:spcPts val="600"/>
        </a:spcBef>
        <a:spcAft>
          <a:spcPct val="0"/>
        </a:spcAft>
        <a:buClr>
          <a:schemeClr val="tx1"/>
        </a:buClr>
        <a:buFont typeface="Arial" panose="020B0604020202020204" pitchFamily="34" charset="0"/>
        <a:buChar char="–"/>
        <a:defRPr sz="1300" b="1" kern="1200">
          <a:solidFill>
            <a:schemeClr val="tx1"/>
          </a:solidFill>
          <a:latin typeface="+mn-lt"/>
          <a:ea typeface="+mn-ea"/>
          <a:cs typeface="+mn-cs"/>
        </a:defRPr>
      </a:lvl3pPr>
      <a:lvl4pPr marL="384175" indent="-109538" algn="l" defTabSz="684213" rtl="0" fontAlgn="base">
        <a:spcBef>
          <a:spcPts val="600"/>
        </a:spcBef>
        <a:spcAft>
          <a:spcPct val="0"/>
        </a:spcAft>
        <a:buClr>
          <a:schemeClr val="tx1"/>
        </a:buClr>
        <a:buSzPct val="110000"/>
        <a:buFont typeface="Arial" panose="020B0604020202020204" pitchFamily="34" charset="0"/>
        <a:buChar char="•"/>
        <a:defRPr sz="1300" b="1" kern="1200">
          <a:solidFill>
            <a:schemeClr val="tx1"/>
          </a:solidFill>
          <a:latin typeface="+mn-lt"/>
          <a:ea typeface="+mn-ea"/>
          <a:cs typeface="+mn-cs"/>
        </a:defRPr>
      </a:lvl4pPr>
      <a:lvl5pPr marL="555625" indent="-171450" algn="l" defTabSz="684213" rtl="0" fontAlgn="base">
        <a:spcBef>
          <a:spcPts val="600"/>
        </a:spcBef>
        <a:spcAft>
          <a:spcPct val="0"/>
        </a:spcAft>
        <a:buClr>
          <a:schemeClr val="tx1"/>
        </a:buClr>
        <a:buFont typeface="Arial" panose="020B0604020202020204" pitchFamily="34" charset="0"/>
        <a:buChar char="–"/>
        <a:defRPr sz="1300" b="1"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www.autocheck.com/" TargetMode="External"/><Relationship Id="rId3" Type="http://schemas.openxmlformats.org/officeDocument/2006/relationships/hyperlink" Target="http://www.annualcreditreport.com/" TargetMode="External"/><Relationship Id="rId7" Type="http://schemas.openxmlformats.org/officeDocument/2006/relationships/hyperlink" Target="http://www.vantagescore.experian.com/"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www.freecreditscore.com/" TargetMode="External"/><Relationship Id="rId5" Type="http://schemas.openxmlformats.org/officeDocument/2006/relationships/hyperlink" Target="http://www.experiancrediteducator.com/" TargetMode="External"/><Relationship Id="rId10" Type="http://schemas.openxmlformats.org/officeDocument/2006/relationships/image" Target="../media/image17.png"/><Relationship Id="rId4" Type="http://schemas.openxmlformats.org/officeDocument/2006/relationships/hyperlink" Target="http://www.experian.com/" TargetMode="Externa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ctrTitle"/>
          </p:nvPr>
        </p:nvSpPr>
        <p:spPr>
          <a:xfrm>
            <a:off x="350838" y="1700213"/>
            <a:ext cx="7024687" cy="760412"/>
          </a:xfrm>
        </p:spPr>
        <p:txBody>
          <a:bodyPr/>
          <a:lstStyle/>
          <a:p>
            <a:r>
              <a:rPr lang="en-US" altLang="es-US"/>
              <a:t>Managing your credit report</a:t>
            </a:r>
          </a:p>
        </p:txBody>
      </p:sp>
      <p:sp>
        <p:nvSpPr>
          <p:cNvPr id="6147" name="Rectangle 8"/>
          <p:cNvSpPr>
            <a:spLocks noGrp="1" noChangeArrowheads="1"/>
          </p:cNvSpPr>
          <p:nvPr>
            <p:ph type="subTitle" idx="1"/>
          </p:nvPr>
        </p:nvSpPr>
        <p:spPr>
          <a:xfrm>
            <a:off x="350838" y="2640013"/>
            <a:ext cx="7024687" cy="2339975"/>
          </a:xfrm>
        </p:spPr>
        <p:txBody>
          <a:bodyPr/>
          <a:lstStyle/>
          <a:p>
            <a:pPr defTabSz="685783" fontAlgn="auto">
              <a:spcAft>
                <a:spcPts val="0"/>
              </a:spcAft>
              <a:defRPr/>
            </a:pPr>
            <a:endParaRPr lang="es-US" altLang="es-US"/>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55600" y="528638"/>
            <a:ext cx="7019925" cy="1006475"/>
          </a:xfrm>
        </p:spPr>
        <p:txBody>
          <a:bodyPr/>
          <a:lstStyle/>
          <a:p>
            <a:r>
              <a:rPr lang="en-US" altLang="es-US" dirty="0"/>
              <a:t>RULE 6: Time is key</a:t>
            </a:r>
          </a:p>
        </p:txBody>
      </p:sp>
      <p:pic>
        <p:nvPicPr>
          <p:cNvPr id="6" name="Picture Placeholder 5"/>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5" name="Content Placeholder 4"/>
          <p:cNvSpPr>
            <a:spLocks noGrp="1"/>
          </p:cNvSpPr>
          <p:nvPr>
            <p:ph idx="1"/>
          </p:nvPr>
        </p:nvSpPr>
        <p:spPr>
          <a:xfrm>
            <a:off x="347663" y="2022475"/>
            <a:ext cx="4173537" cy="3600450"/>
          </a:xfrm>
        </p:spPr>
        <p:txBody>
          <a:bodyPr/>
          <a:lstStyle/>
          <a:p>
            <a:pPr marL="285750" indent="-285750" defTabSz="685783" fontAlgn="auto">
              <a:spcAft>
                <a:spcPts val="0"/>
              </a:spcAft>
              <a:buFont typeface="Arial" panose="020B0604020202020204" pitchFamily="34" charset="0"/>
              <a:buChar char="•"/>
              <a:defRPr/>
            </a:pPr>
            <a:r>
              <a:rPr lang="en-US" altLang="es-US" sz="1800" dirty="0"/>
              <a:t>You must </a:t>
            </a:r>
            <a:r>
              <a:rPr lang="en-US" altLang="es-US" sz="1800" dirty="0">
                <a:solidFill>
                  <a:schemeClr val="accent4"/>
                </a:solidFill>
              </a:rPr>
              <a:t>allow time </a:t>
            </a:r>
            <a:r>
              <a:rPr lang="en-US" altLang="es-US" sz="1800" dirty="0"/>
              <a:t>for updates to be reported</a:t>
            </a:r>
          </a:p>
          <a:p>
            <a:pPr marL="285750" indent="-285750" defTabSz="685783" fontAlgn="auto">
              <a:spcAft>
                <a:spcPts val="0"/>
              </a:spcAft>
              <a:buFont typeface="Arial" panose="020B0604020202020204" pitchFamily="34" charset="0"/>
              <a:buChar char="•"/>
              <a:defRPr/>
            </a:pPr>
            <a:r>
              <a:rPr lang="en-US" altLang="es-US" sz="1800" dirty="0"/>
              <a:t>Don’t expect </a:t>
            </a:r>
            <a:r>
              <a:rPr lang="en-US" altLang="es-US" sz="1800" dirty="0">
                <a:solidFill>
                  <a:schemeClr val="accent4"/>
                </a:solidFill>
              </a:rPr>
              <a:t>overnight results</a:t>
            </a:r>
            <a:r>
              <a:rPr lang="en-US" altLang="es-US" sz="1800" dirty="0"/>
              <a:t>:</a:t>
            </a:r>
          </a:p>
          <a:p>
            <a:pPr lvl="4" defTabSz="685783" fontAlgn="auto">
              <a:spcAft>
                <a:spcPts val="0"/>
              </a:spcAft>
              <a:buClr>
                <a:schemeClr val="accent4"/>
              </a:buClr>
              <a:buFont typeface="Wingdings" panose="05000000000000000000" pitchFamily="2" charset="2"/>
              <a:buChar char="§"/>
              <a:defRPr/>
            </a:pPr>
            <a:r>
              <a:rPr lang="en-US" altLang="es-US" sz="1600" b="0" dirty="0"/>
              <a:t>Creditors typically report updates to accounts </a:t>
            </a:r>
            <a:r>
              <a:rPr lang="en-US" altLang="es-US" sz="1600" b="0" dirty="0">
                <a:solidFill>
                  <a:schemeClr val="accent4"/>
                </a:solidFill>
              </a:rPr>
              <a:t>once a month</a:t>
            </a:r>
            <a:r>
              <a:rPr lang="en-US" altLang="es-US" sz="1600" b="0" dirty="0"/>
              <a:t>, after the end of a payment cycle</a:t>
            </a:r>
          </a:p>
          <a:p>
            <a:pPr lvl="4" defTabSz="685783" fontAlgn="auto">
              <a:spcAft>
                <a:spcPts val="0"/>
              </a:spcAft>
              <a:buClr>
                <a:schemeClr val="accent4"/>
              </a:buClr>
              <a:buFont typeface="Wingdings" panose="05000000000000000000" pitchFamily="2" charset="2"/>
              <a:buChar char="§"/>
              <a:defRPr/>
            </a:pPr>
            <a:r>
              <a:rPr lang="en-US" altLang="es-US" sz="1600" b="0" dirty="0"/>
              <a:t>Closing accounts, paying down balances and paying bad debts should be done </a:t>
            </a:r>
            <a:r>
              <a:rPr lang="en-US" altLang="es-US" sz="1600" b="0" dirty="0">
                <a:solidFill>
                  <a:schemeClr val="accent4"/>
                </a:solidFill>
              </a:rPr>
              <a:t>two to three months </a:t>
            </a:r>
            <a:r>
              <a:rPr lang="en-US" altLang="es-US" sz="1600" b="0" dirty="0"/>
              <a:t>before applying for new credit</a:t>
            </a:r>
          </a:p>
          <a:p>
            <a:pPr defTabSz="685783" fontAlgn="auto">
              <a:spcAft>
                <a:spcPts val="0"/>
              </a:spcAft>
              <a:defRPr/>
            </a:pPr>
            <a:endParaRPr lang="es-US" sz="1350" dirty="0"/>
          </a:p>
        </p:txBody>
      </p:sp>
      <p:sp>
        <p:nvSpPr>
          <p:cNvPr id="40965" name="Footer Placeholder 6"/>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fontAlgn="base">
              <a:spcBef>
                <a:spcPct val="0"/>
              </a:spcBef>
              <a:spcAft>
                <a:spcPct val="0"/>
              </a:spcAft>
              <a:defRPr sz="2400">
                <a:solidFill>
                  <a:schemeClr val="tx1"/>
                </a:solidFill>
                <a:latin typeface="Arial" panose="020B0604020202020204" pitchFamily="34" charset="0"/>
              </a:defRPr>
            </a:lvl6pPr>
            <a:lvl7pPr marL="2971800" indent="-228600" defTabSz="1217613" fontAlgn="base">
              <a:spcBef>
                <a:spcPct val="0"/>
              </a:spcBef>
              <a:spcAft>
                <a:spcPct val="0"/>
              </a:spcAft>
              <a:defRPr sz="2400">
                <a:solidFill>
                  <a:schemeClr val="tx1"/>
                </a:solidFill>
                <a:latin typeface="Arial" panose="020B0604020202020204" pitchFamily="34" charset="0"/>
              </a:defRPr>
            </a:lvl7pPr>
            <a:lvl8pPr marL="3429000" indent="-228600" defTabSz="1217613" fontAlgn="base">
              <a:spcBef>
                <a:spcPct val="0"/>
              </a:spcBef>
              <a:spcAft>
                <a:spcPct val="0"/>
              </a:spcAft>
              <a:defRPr sz="2400">
                <a:solidFill>
                  <a:schemeClr val="tx1"/>
                </a:solidFill>
                <a:latin typeface="Arial" panose="020B0604020202020204" pitchFamily="34" charset="0"/>
              </a:defRPr>
            </a:lvl8pPr>
            <a:lvl9pPr marL="3886200" indent="-228600" defTabSz="1217613" fontAlgn="base">
              <a:spcBef>
                <a:spcPct val="0"/>
              </a:spcBef>
              <a:spcAft>
                <a:spcPct val="0"/>
              </a:spcAft>
              <a:defRPr sz="2400">
                <a:solidFill>
                  <a:schemeClr val="tx1"/>
                </a:solidFill>
                <a:latin typeface="Arial" panose="020B0604020202020204" pitchFamily="34" charset="0"/>
              </a:defRPr>
            </a:lvl9pPr>
          </a:lstStyle>
          <a:p>
            <a:pPr defTabSz="1217613" fontAlgn="base">
              <a:spcBef>
                <a:spcPct val="0"/>
              </a:spcBef>
              <a:spcAft>
                <a:spcPct val="0"/>
              </a:spcAft>
            </a:pPr>
            <a:r>
              <a:rPr lang="en-US" altLang="es-US" sz="700">
                <a:solidFill>
                  <a:schemeClr val="accent1"/>
                </a:solidFill>
              </a:rPr>
              <a:t>©2017 Experian Information Solutions, Inc. All rights reserved.</a:t>
            </a:r>
            <a:br>
              <a:rPr lang="en-US" altLang="es-US" sz="700">
                <a:solidFill>
                  <a:schemeClr val="accent1"/>
                </a:solidFill>
              </a:rPr>
            </a:br>
            <a:r>
              <a:rPr lang="en-US" altLang="es-US" sz="700" b="1">
                <a:solidFill>
                  <a:schemeClr val="accent1"/>
                </a:solidFill>
              </a:rPr>
              <a:t>Experian Public.</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350838" y="2022475"/>
            <a:ext cx="4178300" cy="3722688"/>
          </a:xfrm>
        </p:spPr>
        <p:txBody>
          <a:bodyPr/>
          <a:lstStyle/>
          <a:p>
            <a:pPr marL="285750" indent="-285750" defTabSz="685783" fontAlgn="auto">
              <a:spcAft>
                <a:spcPts val="0"/>
              </a:spcAft>
              <a:buClr>
                <a:schemeClr val="accent1"/>
              </a:buClr>
              <a:buFont typeface="Arial" panose="020B0604020202020204" pitchFamily="34" charset="0"/>
              <a:buChar char="•"/>
              <a:defRPr/>
            </a:pPr>
            <a:r>
              <a:rPr lang="en-US" altLang="es-US" sz="1800" dirty="0"/>
              <a:t>Other factors can indicate </a:t>
            </a:r>
            <a:r>
              <a:rPr lang="en-US" altLang="es-US" sz="1800" dirty="0">
                <a:solidFill>
                  <a:schemeClr val="accent1"/>
                </a:solidFill>
              </a:rPr>
              <a:t>financial soundness</a:t>
            </a:r>
          </a:p>
          <a:p>
            <a:pPr marL="285750" indent="-285750" defTabSz="685783" fontAlgn="auto">
              <a:spcAft>
                <a:spcPts val="0"/>
              </a:spcAft>
              <a:buClr>
                <a:schemeClr val="accent1"/>
              </a:buClr>
              <a:buFont typeface="Arial" panose="020B0604020202020204" pitchFamily="34" charset="0"/>
              <a:buChar char="•"/>
              <a:defRPr/>
            </a:pPr>
            <a:r>
              <a:rPr lang="en-US" altLang="es-US" sz="1800" dirty="0"/>
              <a:t>For large financial transactions, lenders may </a:t>
            </a:r>
            <a:r>
              <a:rPr lang="en-US" altLang="es-US" sz="1800" dirty="0">
                <a:solidFill>
                  <a:schemeClr val="accent1"/>
                </a:solidFill>
              </a:rPr>
              <a:t>look beyond your credit history</a:t>
            </a:r>
            <a:r>
              <a:rPr lang="en-US" altLang="es-US" sz="1800" dirty="0"/>
              <a:t>:</a:t>
            </a:r>
          </a:p>
          <a:p>
            <a:pPr marL="558800" lvl="2" indent="-285750" defTabSz="685783" fontAlgn="auto">
              <a:spcAft>
                <a:spcPts val="0"/>
              </a:spcAft>
              <a:buClr>
                <a:schemeClr val="accent1"/>
              </a:buClr>
              <a:buFont typeface="Wingdings" panose="05000000000000000000" pitchFamily="2" charset="2"/>
              <a:buChar char="§"/>
              <a:defRPr/>
            </a:pPr>
            <a:r>
              <a:rPr lang="en-US" altLang="es-US" sz="1800" b="0" dirty="0"/>
              <a:t>Have you had </a:t>
            </a:r>
            <a:r>
              <a:rPr lang="en-US" altLang="es-US" sz="1800" b="0" dirty="0">
                <a:solidFill>
                  <a:schemeClr val="accent1"/>
                </a:solidFill>
              </a:rPr>
              <a:t>stable employment</a:t>
            </a:r>
            <a:r>
              <a:rPr lang="en-US" altLang="es-US" sz="1800" b="0" dirty="0"/>
              <a:t>?</a:t>
            </a:r>
          </a:p>
          <a:p>
            <a:pPr marL="558800" lvl="2" indent="-285750" defTabSz="685783" fontAlgn="auto">
              <a:spcAft>
                <a:spcPts val="0"/>
              </a:spcAft>
              <a:buClr>
                <a:schemeClr val="accent1"/>
              </a:buClr>
              <a:buFont typeface="Wingdings" panose="05000000000000000000" pitchFamily="2" charset="2"/>
              <a:buChar char="§"/>
              <a:defRPr/>
            </a:pPr>
            <a:r>
              <a:rPr lang="en-US" altLang="es-US" sz="1800" b="0" dirty="0"/>
              <a:t>Have you </a:t>
            </a:r>
            <a:r>
              <a:rPr lang="en-US" altLang="es-US" sz="1800" b="0" dirty="0">
                <a:solidFill>
                  <a:schemeClr val="accent1"/>
                </a:solidFill>
              </a:rPr>
              <a:t>moved frequently</a:t>
            </a:r>
            <a:r>
              <a:rPr lang="en-US" altLang="es-US" sz="1800" b="0" dirty="0"/>
              <a:t>?</a:t>
            </a:r>
          </a:p>
          <a:p>
            <a:pPr marL="558800" lvl="2" indent="-285750" defTabSz="685783" fontAlgn="auto">
              <a:spcAft>
                <a:spcPts val="0"/>
              </a:spcAft>
              <a:buClr>
                <a:schemeClr val="accent1"/>
              </a:buClr>
              <a:buFont typeface="Wingdings" panose="05000000000000000000" pitchFamily="2" charset="2"/>
              <a:buChar char="§"/>
              <a:defRPr/>
            </a:pPr>
            <a:r>
              <a:rPr lang="en-US" altLang="es-US" sz="1800" b="0" dirty="0"/>
              <a:t>Do you have other </a:t>
            </a:r>
            <a:r>
              <a:rPr lang="en-US" altLang="es-US" sz="1800" b="0" dirty="0">
                <a:solidFill>
                  <a:schemeClr val="accent1"/>
                </a:solidFill>
              </a:rPr>
              <a:t>assets</a:t>
            </a:r>
            <a:r>
              <a:rPr lang="en-US" altLang="es-US" sz="1800" b="0" dirty="0"/>
              <a:t>?</a:t>
            </a:r>
          </a:p>
        </p:txBody>
      </p:sp>
      <p:sp>
        <p:nvSpPr>
          <p:cNvPr id="43011" name="Rectangle 2"/>
          <p:cNvSpPr>
            <a:spLocks noGrp="1" noChangeArrowheads="1"/>
          </p:cNvSpPr>
          <p:nvPr>
            <p:ph type="title"/>
          </p:nvPr>
        </p:nvSpPr>
        <p:spPr>
          <a:xfrm>
            <a:off x="350838" y="528638"/>
            <a:ext cx="4178300" cy="1006475"/>
          </a:xfrm>
        </p:spPr>
        <p:txBody>
          <a:bodyPr/>
          <a:lstStyle/>
          <a:p>
            <a:r>
              <a:rPr lang="en-US" altLang="es-US" dirty="0"/>
              <a:t>RULE 7: Demonstrate stability  </a:t>
            </a:r>
            <a:br>
              <a:rPr lang="en-US" altLang="es-US" dirty="0"/>
            </a:br>
            <a:endParaRPr lang="en-US" altLang="es-US" dirty="0"/>
          </a:p>
        </p:txBody>
      </p:sp>
      <p:pic>
        <p:nvPicPr>
          <p:cNvPr id="4" name="Picture Placeholder 3"/>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43013" name="Footer Placeholder 4"/>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fontAlgn="base">
              <a:spcBef>
                <a:spcPct val="0"/>
              </a:spcBef>
              <a:spcAft>
                <a:spcPct val="0"/>
              </a:spcAft>
              <a:defRPr sz="2400">
                <a:solidFill>
                  <a:schemeClr val="tx1"/>
                </a:solidFill>
                <a:latin typeface="Arial" panose="020B0604020202020204" pitchFamily="34" charset="0"/>
              </a:defRPr>
            </a:lvl6pPr>
            <a:lvl7pPr marL="2971800" indent="-228600" defTabSz="1217613" fontAlgn="base">
              <a:spcBef>
                <a:spcPct val="0"/>
              </a:spcBef>
              <a:spcAft>
                <a:spcPct val="0"/>
              </a:spcAft>
              <a:defRPr sz="2400">
                <a:solidFill>
                  <a:schemeClr val="tx1"/>
                </a:solidFill>
                <a:latin typeface="Arial" panose="020B0604020202020204" pitchFamily="34" charset="0"/>
              </a:defRPr>
            </a:lvl7pPr>
            <a:lvl8pPr marL="3429000" indent="-228600" defTabSz="1217613" fontAlgn="base">
              <a:spcBef>
                <a:spcPct val="0"/>
              </a:spcBef>
              <a:spcAft>
                <a:spcPct val="0"/>
              </a:spcAft>
              <a:defRPr sz="2400">
                <a:solidFill>
                  <a:schemeClr val="tx1"/>
                </a:solidFill>
                <a:latin typeface="Arial" panose="020B0604020202020204" pitchFamily="34" charset="0"/>
              </a:defRPr>
            </a:lvl8pPr>
            <a:lvl9pPr marL="3886200" indent="-228600" defTabSz="1217613" fontAlgn="base">
              <a:spcBef>
                <a:spcPct val="0"/>
              </a:spcBef>
              <a:spcAft>
                <a:spcPct val="0"/>
              </a:spcAft>
              <a:defRPr sz="2400">
                <a:solidFill>
                  <a:schemeClr val="tx1"/>
                </a:solidFill>
                <a:latin typeface="Arial" panose="020B0604020202020204" pitchFamily="34" charset="0"/>
              </a:defRPr>
            </a:lvl9pPr>
          </a:lstStyle>
          <a:p>
            <a:pPr defTabSz="1217613" fontAlgn="base">
              <a:spcBef>
                <a:spcPct val="0"/>
              </a:spcBef>
              <a:spcAft>
                <a:spcPct val="0"/>
              </a:spcAft>
            </a:pPr>
            <a:r>
              <a:rPr lang="en-US" altLang="es-US" sz="700">
                <a:solidFill>
                  <a:schemeClr val="accent1"/>
                </a:solidFill>
              </a:rPr>
              <a:t>©2017 Experian Information Solutions, Inc. All rights reserved.</a:t>
            </a:r>
            <a:br>
              <a:rPr lang="en-US" altLang="es-US" sz="700">
                <a:solidFill>
                  <a:schemeClr val="accent1"/>
                </a:solidFill>
              </a:rPr>
            </a:br>
            <a:r>
              <a:rPr lang="en-US" altLang="es-US" sz="700" b="1">
                <a:solidFill>
                  <a:schemeClr val="accent1"/>
                </a:solidFill>
              </a:rPr>
              <a:t>Experian Public.</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347663" y="2022475"/>
            <a:ext cx="4414837" cy="3600450"/>
          </a:xfrm>
        </p:spPr>
        <p:txBody>
          <a:bodyPr/>
          <a:lstStyle/>
          <a:p>
            <a:pPr marL="285750" indent="-285750" defTabSz="685783" fontAlgn="auto">
              <a:spcAft>
                <a:spcPts val="0"/>
              </a:spcAft>
              <a:buClr>
                <a:schemeClr val="accent5"/>
              </a:buClr>
              <a:buFont typeface="Arial" panose="020B0604020202020204" pitchFamily="34" charset="0"/>
              <a:buChar char="•"/>
              <a:defRPr/>
            </a:pPr>
            <a:r>
              <a:rPr lang="en-US" altLang="es-US" sz="1800" dirty="0">
                <a:solidFill>
                  <a:schemeClr val="accent5"/>
                </a:solidFill>
              </a:rPr>
              <a:t>Be accountable </a:t>
            </a:r>
            <a:r>
              <a:rPr lang="en-US" altLang="es-US" sz="1800" dirty="0"/>
              <a:t>for your own decisions</a:t>
            </a:r>
          </a:p>
          <a:p>
            <a:pPr marL="285750" indent="-285750" defTabSz="685783" fontAlgn="auto">
              <a:spcAft>
                <a:spcPts val="0"/>
              </a:spcAft>
              <a:buClr>
                <a:schemeClr val="accent5"/>
              </a:buClr>
              <a:buFont typeface="Arial" panose="020B0604020202020204" pitchFamily="34" charset="0"/>
              <a:buChar char="•"/>
              <a:defRPr/>
            </a:pPr>
            <a:r>
              <a:rPr lang="en-US" altLang="es-US" sz="1800" dirty="0"/>
              <a:t>Stores don’t </a:t>
            </a:r>
            <a:r>
              <a:rPr lang="en-US" altLang="es-US" sz="1800" dirty="0">
                <a:solidFill>
                  <a:schemeClr val="accent5"/>
                </a:solidFill>
              </a:rPr>
              <a:t>force you to buy </a:t>
            </a:r>
            <a:r>
              <a:rPr lang="en-US" altLang="es-US" sz="1800" dirty="0"/>
              <a:t>and cards don’t appear on the sales counter by themselves:  </a:t>
            </a:r>
          </a:p>
          <a:p>
            <a:pPr lvl="4" defTabSz="685783" fontAlgn="auto">
              <a:spcAft>
                <a:spcPts val="0"/>
              </a:spcAft>
              <a:buClr>
                <a:schemeClr val="accent5"/>
              </a:buClr>
              <a:buFont typeface="Wingdings" panose="05000000000000000000" pitchFamily="2" charset="2"/>
              <a:buChar char="§"/>
              <a:defRPr/>
            </a:pPr>
            <a:r>
              <a:rPr lang="en-US" altLang="es-US" sz="1800" b="0" dirty="0"/>
              <a:t>Using credit shouldn’t mean </a:t>
            </a:r>
            <a:r>
              <a:rPr lang="en-US" altLang="es-US" sz="1800" b="0" dirty="0">
                <a:solidFill>
                  <a:schemeClr val="accent5"/>
                </a:solidFill>
              </a:rPr>
              <a:t>spending </a:t>
            </a:r>
            <a:br>
              <a:rPr lang="en-US" altLang="es-US" sz="1800" b="0" dirty="0">
                <a:solidFill>
                  <a:schemeClr val="accent5"/>
                </a:solidFill>
              </a:rPr>
            </a:br>
            <a:r>
              <a:rPr lang="en-US" altLang="es-US" sz="1800" b="0" dirty="0">
                <a:solidFill>
                  <a:schemeClr val="accent5"/>
                </a:solidFill>
              </a:rPr>
              <a:t>more than you make</a:t>
            </a:r>
          </a:p>
          <a:p>
            <a:pPr lvl="4" defTabSz="685783" fontAlgn="auto">
              <a:spcAft>
                <a:spcPts val="0"/>
              </a:spcAft>
              <a:buClr>
                <a:schemeClr val="accent5"/>
              </a:buClr>
              <a:buFont typeface="Wingdings" panose="05000000000000000000" pitchFamily="2" charset="2"/>
              <a:buChar char="§"/>
              <a:defRPr/>
            </a:pPr>
            <a:r>
              <a:rPr lang="en-US" altLang="es-US" sz="1800" b="0" dirty="0"/>
              <a:t>Always have a plan for how </a:t>
            </a:r>
            <a:r>
              <a:rPr lang="en-US" altLang="es-US" sz="1800" b="0" dirty="0">
                <a:solidFill>
                  <a:schemeClr val="accent5"/>
                </a:solidFill>
              </a:rPr>
              <a:t>debts will be paid</a:t>
            </a:r>
          </a:p>
          <a:p>
            <a:pPr lvl="4" defTabSz="685783" fontAlgn="auto">
              <a:spcAft>
                <a:spcPts val="0"/>
              </a:spcAft>
              <a:buClr>
                <a:schemeClr val="accent5"/>
              </a:buClr>
              <a:buFont typeface="Wingdings" panose="05000000000000000000" pitchFamily="2" charset="2"/>
              <a:buChar char="§"/>
              <a:defRPr/>
            </a:pPr>
            <a:r>
              <a:rPr lang="en-US" altLang="es-US" sz="1800" b="0" dirty="0"/>
              <a:t>Always have an </a:t>
            </a:r>
            <a:r>
              <a:rPr lang="en-US" altLang="es-US" sz="1800" b="0" dirty="0">
                <a:solidFill>
                  <a:schemeClr val="accent5"/>
                </a:solidFill>
              </a:rPr>
              <a:t>emergency fund</a:t>
            </a:r>
          </a:p>
        </p:txBody>
      </p:sp>
      <p:sp>
        <p:nvSpPr>
          <p:cNvPr id="45059" name="Rectangle 2"/>
          <p:cNvSpPr>
            <a:spLocks noGrp="1" noChangeArrowheads="1"/>
          </p:cNvSpPr>
          <p:nvPr>
            <p:ph type="title"/>
          </p:nvPr>
        </p:nvSpPr>
        <p:spPr>
          <a:xfrm>
            <a:off x="355600" y="528638"/>
            <a:ext cx="7019925" cy="1006475"/>
          </a:xfrm>
        </p:spPr>
        <p:txBody>
          <a:bodyPr/>
          <a:lstStyle/>
          <a:p>
            <a:r>
              <a:rPr lang="en-US" altLang="es-US" dirty="0"/>
              <a:t>RULE 8: Have a plan</a:t>
            </a:r>
          </a:p>
        </p:txBody>
      </p:sp>
      <p:pic>
        <p:nvPicPr>
          <p:cNvPr id="5" name="Picture Placeholder 4"/>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45061"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fontAlgn="base">
              <a:spcBef>
                <a:spcPct val="0"/>
              </a:spcBef>
              <a:spcAft>
                <a:spcPct val="0"/>
              </a:spcAft>
              <a:defRPr sz="2400">
                <a:solidFill>
                  <a:schemeClr val="tx1"/>
                </a:solidFill>
                <a:latin typeface="Arial" panose="020B0604020202020204" pitchFamily="34" charset="0"/>
              </a:defRPr>
            </a:lvl6pPr>
            <a:lvl7pPr marL="2971800" indent="-228600" defTabSz="1217613" fontAlgn="base">
              <a:spcBef>
                <a:spcPct val="0"/>
              </a:spcBef>
              <a:spcAft>
                <a:spcPct val="0"/>
              </a:spcAft>
              <a:defRPr sz="2400">
                <a:solidFill>
                  <a:schemeClr val="tx1"/>
                </a:solidFill>
                <a:latin typeface="Arial" panose="020B0604020202020204" pitchFamily="34" charset="0"/>
              </a:defRPr>
            </a:lvl7pPr>
            <a:lvl8pPr marL="3429000" indent="-228600" defTabSz="1217613" fontAlgn="base">
              <a:spcBef>
                <a:spcPct val="0"/>
              </a:spcBef>
              <a:spcAft>
                <a:spcPct val="0"/>
              </a:spcAft>
              <a:defRPr sz="2400">
                <a:solidFill>
                  <a:schemeClr val="tx1"/>
                </a:solidFill>
                <a:latin typeface="Arial" panose="020B0604020202020204" pitchFamily="34" charset="0"/>
              </a:defRPr>
            </a:lvl8pPr>
            <a:lvl9pPr marL="3886200" indent="-228600" defTabSz="1217613" fontAlgn="base">
              <a:spcBef>
                <a:spcPct val="0"/>
              </a:spcBef>
              <a:spcAft>
                <a:spcPct val="0"/>
              </a:spcAft>
              <a:defRPr sz="2400">
                <a:solidFill>
                  <a:schemeClr val="tx1"/>
                </a:solidFill>
                <a:latin typeface="Arial" panose="020B0604020202020204" pitchFamily="34" charset="0"/>
              </a:defRPr>
            </a:lvl9pPr>
          </a:lstStyle>
          <a:p>
            <a:pPr defTabSz="1217613" fontAlgn="base">
              <a:spcBef>
                <a:spcPct val="0"/>
              </a:spcBef>
              <a:spcAft>
                <a:spcPct val="0"/>
              </a:spcAft>
            </a:pPr>
            <a:r>
              <a:rPr lang="en-US" altLang="es-US" sz="700">
                <a:solidFill>
                  <a:schemeClr val="accent1"/>
                </a:solidFill>
              </a:rPr>
              <a:t>©2017 Experian Information Solutions, Inc. All rights reserved.</a:t>
            </a:r>
            <a:br>
              <a:rPr lang="en-US" altLang="es-US" sz="700">
                <a:solidFill>
                  <a:schemeClr val="accent1"/>
                </a:solidFill>
              </a:rPr>
            </a:br>
            <a:r>
              <a:rPr lang="en-US" altLang="es-US" sz="700" b="1">
                <a:solidFill>
                  <a:schemeClr val="accent1"/>
                </a:solidFill>
              </a:rPr>
              <a:t>Experian Public.</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idx="1"/>
          </p:nvPr>
        </p:nvSpPr>
        <p:spPr>
          <a:xfrm>
            <a:off x="4630738" y="2022475"/>
            <a:ext cx="4178300" cy="3722688"/>
          </a:xfrm>
        </p:spPr>
        <p:txBody>
          <a:bodyPr/>
          <a:lstStyle/>
          <a:p>
            <a:pPr marL="285750" indent="-285750" defTabSz="685783" fontAlgn="auto">
              <a:spcAft>
                <a:spcPts val="0"/>
              </a:spcAft>
              <a:buClr>
                <a:schemeClr val="accent3"/>
              </a:buClr>
              <a:buFont typeface="Arial" panose="020B0604020202020204" pitchFamily="34" charset="0"/>
              <a:buChar char="•"/>
              <a:defRPr/>
            </a:pPr>
            <a:r>
              <a:rPr lang="en-US" altLang="es-US" sz="1800" dirty="0"/>
              <a:t>Enjoy the </a:t>
            </a:r>
            <a:r>
              <a:rPr lang="en-US" altLang="es-US" sz="1800" dirty="0">
                <a:solidFill>
                  <a:schemeClr val="accent3"/>
                </a:solidFill>
              </a:rPr>
              <a:t>privilege of credit!</a:t>
            </a:r>
          </a:p>
          <a:p>
            <a:pPr marL="285750" indent="-285750" defTabSz="685783" fontAlgn="auto">
              <a:spcAft>
                <a:spcPts val="0"/>
              </a:spcAft>
              <a:buClr>
                <a:schemeClr val="accent3"/>
              </a:buClr>
              <a:buFont typeface="Arial" panose="020B0604020202020204" pitchFamily="34" charset="0"/>
              <a:buChar char="•"/>
              <a:defRPr/>
            </a:pPr>
            <a:r>
              <a:rPr lang="en-US" altLang="es-US" sz="1800" dirty="0"/>
              <a:t>Because of our </a:t>
            </a:r>
            <a:r>
              <a:rPr lang="en-US" altLang="es-US" sz="1800" dirty="0">
                <a:solidFill>
                  <a:schemeClr val="accent3"/>
                </a:solidFill>
              </a:rPr>
              <a:t>strong credit economy</a:t>
            </a:r>
            <a:r>
              <a:rPr lang="en-US" altLang="es-US" sz="1800" dirty="0"/>
              <a:t>, Americans have:</a:t>
            </a:r>
          </a:p>
          <a:p>
            <a:pPr lvl="4" defTabSz="685783" fontAlgn="auto">
              <a:spcAft>
                <a:spcPts val="0"/>
              </a:spcAft>
              <a:buClr>
                <a:schemeClr val="accent3"/>
              </a:buClr>
              <a:buFont typeface="Wingdings" panose="05000000000000000000" pitchFamily="2" charset="2"/>
              <a:buChar char="§"/>
              <a:defRPr/>
            </a:pPr>
            <a:r>
              <a:rPr lang="en-US" altLang="es-US" sz="1800" b="0" dirty="0"/>
              <a:t>High rates of </a:t>
            </a:r>
            <a:r>
              <a:rPr lang="en-US" altLang="es-US" sz="1800" b="0" dirty="0">
                <a:solidFill>
                  <a:schemeClr val="accent3"/>
                </a:solidFill>
              </a:rPr>
              <a:t>home owne</a:t>
            </a:r>
            <a:r>
              <a:rPr lang="en-US" altLang="es-US" sz="1800" b="0" dirty="0"/>
              <a:t>rship </a:t>
            </a:r>
          </a:p>
          <a:p>
            <a:pPr lvl="4" defTabSz="685783" fontAlgn="auto">
              <a:spcAft>
                <a:spcPts val="0"/>
              </a:spcAft>
              <a:buClr>
                <a:schemeClr val="accent3"/>
              </a:buClr>
              <a:buFont typeface="Wingdings" panose="05000000000000000000" pitchFamily="2" charset="2"/>
              <a:buChar char="§"/>
              <a:defRPr/>
            </a:pPr>
            <a:r>
              <a:rPr lang="en-US" altLang="es-US" sz="1800" b="0" dirty="0"/>
              <a:t>Low interest rates</a:t>
            </a:r>
          </a:p>
          <a:p>
            <a:pPr lvl="4" defTabSz="685783" fontAlgn="auto">
              <a:spcAft>
                <a:spcPts val="0"/>
              </a:spcAft>
              <a:buClr>
                <a:schemeClr val="accent3"/>
              </a:buClr>
              <a:buFont typeface="Wingdings" panose="05000000000000000000" pitchFamily="2" charset="2"/>
              <a:buChar char="§"/>
              <a:defRPr/>
            </a:pPr>
            <a:r>
              <a:rPr lang="en-US" altLang="es-US" sz="1800" b="0" dirty="0">
                <a:solidFill>
                  <a:schemeClr val="accent3"/>
                </a:solidFill>
              </a:rPr>
              <a:t>Convenient</a:t>
            </a:r>
            <a:r>
              <a:rPr lang="en-US" altLang="es-US" sz="1800" b="0" dirty="0"/>
              <a:t> shopping</a:t>
            </a:r>
          </a:p>
          <a:p>
            <a:pPr lvl="4" defTabSz="685783" fontAlgn="auto">
              <a:spcAft>
                <a:spcPts val="0"/>
              </a:spcAft>
              <a:buClr>
                <a:schemeClr val="accent3"/>
              </a:buClr>
              <a:buFont typeface="Wingdings" panose="05000000000000000000" pitchFamily="2" charset="2"/>
              <a:buChar char="§"/>
              <a:defRPr/>
            </a:pPr>
            <a:r>
              <a:rPr lang="en-US" altLang="es-US" sz="1800" b="0" dirty="0"/>
              <a:t>Opportunities to participate </a:t>
            </a:r>
            <a:br>
              <a:rPr lang="en-US" altLang="es-US" sz="1800" b="0" dirty="0"/>
            </a:br>
            <a:r>
              <a:rPr lang="en-US" altLang="es-US" sz="1800" b="0" dirty="0"/>
              <a:t>in </a:t>
            </a:r>
            <a:r>
              <a:rPr lang="en-US" altLang="es-US" sz="1800" b="0" dirty="0">
                <a:solidFill>
                  <a:schemeClr val="accent3"/>
                </a:solidFill>
              </a:rPr>
              <a:t>reward programs</a:t>
            </a:r>
          </a:p>
          <a:p>
            <a:pPr lvl="4" defTabSz="685783" fontAlgn="auto">
              <a:spcAft>
                <a:spcPts val="0"/>
              </a:spcAft>
              <a:buClr>
                <a:schemeClr val="accent3"/>
              </a:buClr>
              <a:buFont typeface="Wingdings" panose="05000000000000000000" pitchFamily="2" charset="2"/>
              <a:buChar char="§"/>
              <a:defRPr/>
            </a:pPr>
            <a:r>
              <a:rPr lang="en-US" altLang="es-US" sz="1800" b="0" dirty="0"/>
              <a:t>Aids in tracking expenses</a:t>
            </a:r>
          </a:p>
        </p:txBody>
      </p:sp>
      <p:sp>
        <p:nvSpPr>
          <p:cNvPr id="47107" name="Rectangle 3"/>
          <p:cNvSpPr>
            <a:spLocks noGrp="1" noChangeArrowheads="1"/>
          </p:cNvSpPr>
          <p:nvPr>
            <p:ph type="title"/>
          </p:nvPr>
        </p:nvSpPr>
        <p:spPr>
          <a:xfrm>
            <a:off x="4630738" y="528638"/>
            <a:ext cx="4178300" cy="1006475"/>
          </a:xfrm>
        </p:spPr>
        <p:txBody>
          <a:bodyPr/>
          <a:lstStyle/>
          <a:p>
            <a:r>
              <a:rPr lang="en-US" altLang="es-US" dirty="0"/>
              <a:t>RULE 9: Put credit to work for you</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7109" name="Footer Placeholder 5"/>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fontAlgn="base">
              <a:spcBef>
                <a:spcPct val="0"/>
              </a:spcBef>
              <a:spcAft>
                <a:spcPct val="0"/>
              </a:spcAft>
              <a:defRPr sz="2400">
                <a:solidFill>
                  <a:schemeClr val="tx1"/>
                </a:solidFill>
                <a:latin typeface="Arial" panose="020B0604020202020204" pitchFamily="34" charset="0"/>
              </a:defRPr>
            </a:lvl6pPr>
            <a:lvl7pPr marL="2971800" indent="-228600" defTabSz="1217613" fontAlgn="base">
              <a:spcBef>
                <a:spcPct val="0"/>
              </a:spcBef>
              <a:spcAft>
                <a:spcPct val="0"/>
              </a:spcAft>
              <a:defRPr sz="2400">
                <a:solidFill>
                  <a:schemeClr val="tx1"/>
                </a:solidFill>
                <a:latin typeface="Arial" panose="020B0604020202020204" pitchFamily="34" charset="0"/>
              </a:defRPr>
            </a:lvl7pPr>
            <a:lvl8pPr marL="3429000" indent="-228600" defTabSz="1217613" fontAlgn="base">
              <a:spcBef>
                <a:spcPct val="0"/>
              </a:spcBef>
              <a:spcAft>
                <a:spcPct val="0"/>
              </a:spcAft>
              <a:defRPr sz="2400">
                <a:solidFill>
                  <a:schemeClr val="tx1"/>
                </a:solidFill>
                <a:latin typeface="Arial" panose="020B0604020202020204" pitchFamily="34" charset="0"/>
              </a:defRPr>
            </a:lvl8pPr>
            <a:lvl9pPr marL="3886200" indent="-228600" defTabSz="1217613" fontAlgn="base">
              <a:spcBef>
                <a:spcPct val="0"/>
              </a:spcBef>
              <a:spcAft>
                <a:spcPct val="0"/>
              </a:spcAft>
              <a:defRPr sz="2400">
                <a:solidFill>
                  <a:schemeClr val="tx1"/>
                </a:solidFill>
                <a:latin typeface="Arial" panose="020B0604020202020204" pitchFamily="34" charset="0"/>
              </a:defRPr>
            </a:lvl9pPr>
          </a:lstStyle>
          <a:p>
            <a:pPr defTabSz="1217613" fontAlgn="base">
              <a:spcBef>
                <a:spcPct val="0"/>
              </a:spcBef>
              <a:spcAft>
                <a:spcPct val="0"/>
              </a:spcAft>
            </a:pPr>
            <a:r>
              <a:rPr lang="en-US" altLang="es-US" sz="700">
                <a:solidFill>
                  <a:schemeClr val="accent1"/>
                </a:solidFill>
              </a:rPr>
              <a:t>©2017 Experian Information Solutions, Inc. All rights reserved.</a:t>
            </a:r>
            <a:br>
              <a:rPr lang="en-US" altLang="es-US" sz="700">
                <a:solidFill>
                  <a:schemeClr val="accent1"/>
                </a:solidFill>
              </a:rPr>
            </a:br>
            <a:r>
              <a:rPr lang="en-US" altLang="es-US" sz="700" b="1">
                <a:solidFill>
                  <a:schemeClr val="accent1"/>
                </a:solidFill>
              </a:rPr>
              <a:t>Experian Public.</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50838" y="2679700"/>
            <a:ext cx="4178300" cy="1016000"/>
          </a:xfrm>
        </p:spPr>
        <p:txBody>
          <a:bodyPr/>
          <a:lstStyle/>
          <a:p>
            <a:pPr defTabSz="685783" fontAlgn="auto">
              <a:spcAft>
                <a:spcPts val="0"/>
              </a:spcAft>
              <a:buFont typeface="Wingdings" panose="05000000000000000000" pitchFamily="2" charset="2"/>
              <a:buNone/>
              <a:defRPr/>
            </a:pPr>
            <a:r>
              <a:rPr lang="en-US" altLang="es-US" sz="2000" dirty="0"/>
              <a:t>Teach your children </a:t>
            </a:r>
            <a:r>
              <a:rPr lang="en-US" altLang="es-US" sz="2000" dirty="0">
                <a:solidFill>
                  <a:schemeClr val="accent5"/>
                </a:solidFill>
              </a:rPr>
              <a:t>EARLY</a:t>
            </a:r>
            <a:r>
              <a:rPr lang="en-US" altLang="es-US" sz="2000" dirty="0"/>
              <a:t> about </a:t>
            </a:r>
            <a:br>
              <a:rPr lang="en-US" altLang="es-US" sz="2000" dirty="0"/>
            </a:br>
            <a:r>
              <a:rPr lang="en-US" altLang="es-US" sz="2000" dirty="0"/>
              <a:t>the value of money and credit</a:t>
            </a:r>
          </a:p>
        </p:txBody>
      </p:sp>
      <p:sp>
        <p:nvSpPr>
          <p:cNvPr id="49155" name="Rectangle 2"/>
          <p:cNvSpPr>
            <a:spLocks noGrp="1" noChangeArrowheads="1"/>
          </p:cNvSpPr>
          <p:nvPr>
            <p:ph type="title"/>
          </p:nvPr>
        </p:nvSpPr>
        <p:spPr>
          <a:xfrm>
            <a:off x="350838" y="528638"/>
            <a:ext cx="4178300" cy="1006475"/>
          </a:xfrm>
        </p:spPr>
        <p:txBody>
          <a:bodyPr/>
          <a:lstStyle/>
          <a:p>
            <a:r>
              <a:rPr lang="en-US" altLang="es-US" dirty="0"/>
              <a:t>RULE 10: Share your knowledge</a:t>
            </a:r>
          </a:p>
        </p:txBody>
      </p:sp>
      <p:pic>
        <p:nvPicPr>
          <p:cNvPr id="6" name="Picture Placeholder 5"/>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49157"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fontAlgn="base">
              <a:spcBef>
                <a:spcPct val="0"/>
              </a:spcBef>
              <a:spcAft>
                <a:spcPct val="0"/>
              </a:spcAft>
              <a:defRPr sz="2400">
                <a:solidFill>
                  <a:schemeClr val="tx1"/>
                </a:solidFill>
                <a:latin typeface="Arial" panose="020B0604020202020204" pitchFamily="34" charset="0"/>
              </a:defRPr>
            </a:lvl6pPr>
            <a:lvl7pPr marL="2971800" indent="-228600" defTabSz="1217613" fontAlgn="base">
              <a:spcBef>
                <a:spcPct val="0"/>
              </a:spcBef>
              <a:spcAft>
                <a:spcPct val="0"/>
              </a:spcAft>
              <a:defRPr sz="2400">
                <a:solidFill>
                  <a:schemeClr val="tx1"/>
                </a:solidFill>
                <a:latin typeface="Arial" panose="020B0604020202020204" pitchFamily="34" charset="0"/>
              </a:defRPr>
            </a:lvl7pPr>
            <a:lvl8pPr marL="3429000" indent="-228600" defTabSz="1217613" fontAlgn="base">
              <a:spcBef>
                <a:spcPct val="0"/>
              </a:spcBef>
              <a:spcAft>
                <a:spcPct val="0"/>
              </a:spcAft>
              <a:defRPr sz="2400">
                <a:solidFill>
                  <a:schemeClr val="tx1"/>
                </a:solidFill>
                <a:latin typeface="Arial" panose="020B0604020202020204" pitchFamily="34" charset="0"/>
              </a:defRPr>
            </a:lvl8pPr>
            <a:lvl9pPr marL="3886200" indent="-228600" defTabSz="1217613" fontAlgn="base">
              <a:spcBef>
                <a:spcPct val="0"/>
              </a:spcBef>
              <a:spcAft>
                <a:spcPct val="0"/>
              </a:spcAft>
              <a:defRPr sz="2400">
                <a:solidFill>
                  <a:schemeClr val="tx1"/>
                </a:solidFill>
                <a:latin typeface="Arial" panose="020B0604020202020204" pitchFamily="34" charset="0"/>
              </a:defRPr>
            </a:lvl9pPr>
          </a:lstStyle>
          <a:p>
            <a:pPr defTabSz="1217613" fontAlgn="base">
              <a:spcBef>
                <a:spcPct val="0"/>
              </a:spcBef>
              <a:spcAft>
                <a:spcPct val="0"/>
              </a:spcAft>
            </a:pPr>
            <a:r>
              <a:rPr lang="en-US" altLang="es-US" sz="700">
                <a:solidFill>
                  <a:schemeClr val="accent1"/>
                </a:solidFill>
              </a:rPr>
              <a:t>©2017 Experian Information Solutions, Inc. All rights reserved.</a:t>
            </a:r>
            <a:br>
              <a:rPr lang="en-US" altLang="es-US" sz="700">
                <a:solidFill>
                  <a:schemeClr val="accent1"/>
                </a:solidFill>
              </a:rPr>
            </a:br>
            <a:r>
              <a:rPr lang="en-US" altLang="es-US" sz="700" b="1">
                <a:solidFill>
                  <a:schemeClr val="accent1"/>
                </a:solidFill>
              </a:rPr>
              <a:t>Experian Public.</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a:spLocks noChangeArrowheads="1"/>
          </p:cNvSpPr>
          <p:nvPr/>
        </p:nvSpPr>
        <p:spPr bwMode="auto">
          <a:xfrm>
            <a:off x="4933950" y="1196975"/>
            <a:ext cx="3859213" cy="3838575"/>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fontAlgn="base">
              <a:spcBef>
                <a:spcPct val="0"/>
              </a:spcBef>
              <a:spcAft>
                <a:spcPct val="0"/>
              </a:spcAft>
              <a:defRPr sz="2400">
                <a:solidFill>
                  <a:schemeClr val="tx1"/>
                </a:solidFill>
                <a:latin typeface="Arial" panose="020B0604020202020204" pitchFamily="34" charset="0"/>
              </a:defRPr>
            </a:lvl6pPr>
            <a:lvl7pPr marL="2971800" indent="-228600" defTabSz="1217613" fontAlgn="base">
              <a:spcBef>
                <a:spcPct val="0"/>
              </a:spcBef>
              <a:spcAft>
                <a:spcPct val="0"/>
              </a:spcAft>
              <a:defRPr sz="2400">
                <a:solidFill>
                  <a:schemeClr val="tx1"/>
                </a:solidFill>
                <a:latin typeface="Arial" panose="020B0604020202020204" pitchFamily="34" charset="0"/>
              </a:defRPr>
            </a:lvl7pPr>
            <a:lvl8pPr marL="3429000" indent="-228600" defTabSz="1217613" fontAlgn="base">
              <a:spcBef>
                <a:spcPct val="0"/>
              </a:spcBef>
              <a:spcAft>
                <a:spcPct val="0"/>
              </a:spcAft>
              <a:defRPr sz="2400">
                <a:solidFill>
                  <a:schemeClr val="tx1"/>
                </a:solidFill>
                <a:latin typeface="Arial" panose="020B0604020202020204" pitchFamily="34" charset="0"/>
              </a:defRPr>
            </a:lvl8pPr>
            <a:lvl9pPr marL="3886200" indent="-228600" defTabSz="1217613" fontAlgn="base">
              <a:spcBef>
                <a:spcPct val="0"/>
              </a:spcBef>
              <a:spcAft>
                <a:spcPct val="0"/>
              </a:spcAft>
              <a:defRPr sz="2400">
                <a:solidFill>
                  <a:schemeClr val="tx1"/>
                </a:solidFill>
                <a:latin typeface="Arial" panose="020B0604020202020204" pitchFamily="34" charset="0"/>
              </a:defRPr>
            </a:lvl9pPr>
          </a:lstStyle>
          <a:p>
            <a:pPr eaLnBrk="1" hangingPunct="1"/>
            <a:endParaRPr lang="es-US" altLang="es-US"/>
          </a:p>
        </p:txBody>
      </p:sp>
      <p:sp>
        <p:nvSpPr>
          <p:cNvPr id="51203" name="Rectangle 20"/>
          <p:cNvSpPr>
            <a:spLocks noGrp="1" noChangeArrowheads="1"/>
          </p:cNvSpPr>
          <p:nvPr>
            <p:ph type="title"/>
          </p:nvPr>
        </p:nvSpPr>
        <p:spPr/>
        <p:txBody>
          <a:bodyPr/>
          <a:lstStyle/>
          <a:p>
            <a:r>
              <a:rPr lang="en-US" altLang="es-US"/>
              <a:t>Resources</a:t>
            </a:r>
          </a:p>
        </p:txBody>
      </p:sp>
      <p:sp>
        <p:nvSpPr>
          <p:cNvPr id="102421" name="Rectangle 21"/>
          <p:cNvSpPr>
            <a:spLocks noGrp="1" noChangeArrowheads="1"/>
          </p:cNvSpPr>
          <p:nvPr>
            <p:ph type="body" sz="half" idx="1"/>
          </p:nvPr>
        </p:nvSpPr>
        <p:spPr/>
        <p:txBody>
          <a:bodyPr/>
          <a:lstStyle/>
          <a:p>
            <a:pPr defTabSz="685783" fontAlgn="auto">
              <a:spcBef>
                <a:spcPts val="600"/>
              </a:spcBef>
              <a:spcAft>
                <a:spcPts val="600"/>
              </a:spcAft>
              <a:defRPr/>
            </a:pPr>
            <a:r>
              <a:rPr lang="en-US" sz="1000" b="1" dirty="0">
                <a:solidFill>
                  <a:schemeClr val="tx1">
                    <a:lumMod val="50000"/>
                  </a:schemeClr>
                </a:solidFill>
              </a:rPr>
              <a:t>Free annual FACT Act credit report</a:t>
            </a:r>
          </a:p>
          <a:p>
            <a:pPr marL="107997" lvl="1" indent="-107997" defTabSz="685783" fontAlgn="auto">
              <a:lnSpc>
                <a:spcPct val="70000"/>
              </a:lnSpc>
              <a:spcAft>
                <a:spcPts val="600"/>
              </a:spcAft>
              <a:buSzTx/>
              <a:buFont typeface="Wingdings" pitchFamily="2" charset="2"/>
              <a:buChar char="Ø"/>
              <a:defRPr/>
            </a:pPr>
            <a:r>
              <a:rPr lang="en-US" sz="1000" u="sng" dirty="0">
                <a:solidFill>
                  <a:schemeClr val="tx1">
                    <a:lumMod val="50000"/>
                  </a:schemeClr>
                </a:solidFill>
                <a:hlinkClick r:id="rId3"/>
              </a:rPr>
              <a:t>www.AnnualCreditReport.com</a:t>
            </a:r>
            <a:endParaRPr lang="en-US" sz="1000" dirty="0">
              <a:solidFill>
                <a:schemeClr val="tx1">
                  <a:lumMod val="50000"/>
                </a:schemeClr>
              </a:solidFill>
            </a:endParaRPr>
          </a:p>
          <a:p>
            <a:pPr marL="107997" lvl="1" indent="-107997" defTabSz="685783" fontAlgn="auto">
              <a:lnSpc>
                <a:spcPct val="70000"/>
              </a:lnSpc>
              <a:spcAft>
                <a:spcPts val="600"/>
              </a:spcAft>
              <a:buSzTx/>
              <a:defRPr/>
            </a:pPr>
            <a:r>
              <a:rPr lang="en-US" sz="1000" dirty="0">
                <a:solidFill>
                  <a:schemeClr val="tx1">
                    <a:lumMod val="50000"/>
                  </a:schemeClr>
                </a:solidFill>
              </a:rPr>
              <a:t>Access to free report from each of the three credit reporting companies</a:t>
            </a:r>
          </a:p>
          <a:p>
            <a:pPr defTabSz="685783" fontAlgn="auto">
              <a:lnSpc>
                <a:spcPct val="70000"/>
              </a:lnSpc>
              <a:spcBef>
                <a:spcPts val="600"/>
              </a:spcBef>
              <a:spcAft>
                <a:spcPts val="600"/>
              </a:spcAft>
              <a:defRPr/>
            </a:pPr>
            <a:endParaRPr lang="en-US" sz="1000" b="1" dirty="0">
              <a:solidFill>
                <a:schemeClr val="tx1">
                  <a:lumMod val="50000"/>
                </a:schemeClr>
              </a:solidFill>
            </a:endParaRPr>
          </a:p>
          <a:p>
            <a:pPr defTabSz="685783" fontAlgn="auto">
              <a:lnSpc>
                <a:spcPct val="70000"/>
              </a:lnSpc>
              <a:spcBef>
                <a:spcPts val="600"/>
              </a:spcBef>
              <a:spcAft>
                <a:spcPts val="600"/>
              </a:spcAft>
              <a:defRPr/>
            </a:pPr>
            <a:r>
              <a:rPr lang="en-US" sz="1000" b="1" dirty="0">
                <a:solidFill>
                  <a:schemeClr val="tx1">
                    <a:lumMod val="50000"/>
                  </a:schemeClr>
                </a:solidFill>
              </a:rPr>
              <a:t>Experian</a:t>
            </a:r>
          </a:p>
          <a:p>
            <a:pPr marL="107997" lvl="1" indent="-107997" defTabSz="685783" fontAlgn="auto">
              <a:lnSpc>
                <a:spcPct val="70000"/>
              </a:lnSpc>
              <a:spcAft>
                <a:spcPts val="600"/>
              </a:spcAft>
              <a:buSzTx/>
              <a:buFont typeface="Wingdings" pitchFamily="2" charset="2"/>
              <a:buChar char="Ø"/>
              <a:defRPr/>
            </a:pPr>
            <a:r>
              <a:rPr lang="en-US" sz="1000" u="sng" dirty="0">
                <a:solidFill>
                  <a:schemeClr val="tx1">
                    <a:lumMod val="50000"/>
                  </a:schemeClr>
                </a:solidFill>
                <a:hlinkClick r:id="rId4"/>
              </a:rPr>
              <a:t>www.Experian.com credit education</a:t>
            </a:r>
          </a:p>
          <a:p>
            <a:pPr marL="107997" lvl="1" indent="-107997" defTabSz="685783" fontAlgn="auto">
              <a:lnSpc>
                <a:spcPct val="70000"/>
              </a:lnSpc>
              <a:spcAft>
                <a:spcPts val="600"/>
              </a:spcAft>
              <a:buSzTx/>
              <a:defRPr/>
            </a:pPr>
            <a:r>
              <a:rPr lang="en-US" sz="1000" dirty="0">
                <a:solidFill>
                  <a:schemeClr val="tx1">
                    <a:lumMod val="50000"/>
                  </a:schemeClr>
                </a:solidFill>
              </a:rPr>
              <a:t>Ask Experian advice column, sample consumer report, frequently asked questions</a:t>
            </a:r>
          </a:p>
          <a:p>
            <a:pPr marL="107997" lvl="1" indent="-107997" defTabSz="685783" fontAlgn="auto">
              <a:spcAft>
                <a:spcPts val="600"/>
              </a:spcAft>
              <a:buSzPct val="100000"/>
              <a:buFont typeface="Wingdings" pitchFamily="2" charset="2"/>
              <a:buChar char="Ø"/>
              <a:defRPr/>
            </a:pPr>
            <a:r>
              <a:rPr lang="en-US" sz="1000" dirty="0">
                <a:solidFill>
                  <a:srgbClr val="5F5F5F"/>
                </a:solidFill>
                <a:hlinkClick r:id="rId5"/>
              </a:rPr>
              <a:t>Experian Credit Educator</a:t>
            </a:r>
            <a:r>
              <a:rPr lang="en-US" sz="1000" dirty="0">
                <a:solidFill>
                  <a:srgbClr val="009E47"/>
                </a:solidFill>
              </a:rPr>
              <a:t>: </a:t>
            </a:r>
            <a:r>
              <a:rPr lang="en-US" sz="1000" dirty="0">
                <a:solidFill>
                  <a:srgbClr val="008000"/>
                </a:solidFill>
              </a:rPr>
              <a:t>877-901-6909</a:t>
            </a:r>
          </a:p>
          <a:p>
            <a:pPr marL="107997" lvl="1" indent="-107997" defTabSz="685783" fontAlgn="auto">
              <a:lnSpc>
                <a:spcPct val="70000"/>
              </a:lnSpc>
              <a:spcAft>
                <a:spcPts val="600"/>
              </a:spcAft>
              <a:buSzTx/>
              <a:buFont typeface="Wingdings" panose="05000000000000000000" pitchFamily="2" charset="2"/>
              <a:buChar char="§"/>
              <a:defRPr/>
            </a:pPr>
            <a:r>
              <a:rPr lang="en-US" sz="1000" dirty="0">
                <a:solidFill>
                  <a:schemeClr val="tx1">
                    <a:lumMod val="50000"/>
                  </a:schemeClr>
                </a:solidFill>
              </a:rPr>
              <a:t>Personalized review and guidance about your credit report and score by an Experian professional for a nominal fee.</a:t>
            </a:r>
          </a:p>
          <a:p>
            <a:pPr marL="107997" lvl="1" indent="-107997" defTabSz="685783" fontAlgn="auto">
              <a:lnSpc>
                <a:spcPct val="70000"/>
              </a:lnSpc>
              <a:spcAft>
                <a:spcPts val="600"/>
              </a:spcAft>
              <a:buSzTx/>
              <a:buFont typeface="Wingdings" pitchFamily="2" charset="2"/>
              <a:buChar char="Ø"/>
              <a:defRPr/>
            </a:pPr>
            <a:r>
              <a:rPr lang="en-US" sz="1000" dirty="0">
                <a:solidFill>
                  <a:schemeClr val="tx1">
                    <a:lumMod val="50000"/>
                  </a:schemeClr>
                </a:solidFill>
              </a:rPr>
              <a:t> </a:t>
            </a:r>
            <a:r>
              <a:rPr lang="en-US" sz="1000" u="sng" dirty="0">
                <a:solidFill>
                  <a:schemeClr val="tx1">
                    <a:lumMod val="50000"/>
                  </a:schemeClr>
                </a:solidFill>
                <a:hlinkClick r:id="rId6"/>
              </a:rPr>
              <a:t>www.FreeCreditScore.com</a:t>
            </a:r>
            <a:endParaRPr lang="en-US" sz="1000" dirty="0">
              <a:solidFill>
                <a:schemeClr val="tx1">
                  <a:lumMod val="50000"/>
                </a:schemeClr>
              </a:solidFill>
            </a:endParaRPr>
          </a:p>
          <a:p>
            <a:pPr marL="107997" lvl="1" indent="-107997" defTabSz="685783" fontAlgn="auto">
              <a:lnSpc>
                <a:spcPct val="70000"/>
              </a:lnSpc>
              <a:spcAft>
                <a:spcPts val="600"/>
              </a:spcAft>
              <a:buSzTx/>
              <a:buFont typeface="Wingdings" panose="05000000000000000000" pitchFamily="2" charset="2"/>
              <a:buChar char="§"/>
              <a:defRPr/>
            </a:pPr>
            <a:r>
              <a:rPr lang="en-US" sz="1000" dirty="0">
                <a:solidFill>
                  <a:schemeClr val="tx1">
                    <a:lumMod val="50000"/>
                  </a:schemeClr>
                </a:solidFill>
              </a:rPr>
              <a:t>Access to credit monitoring and unlimited Experian credit reports and scores</a:t>
            </a:r>
          </a:p>
          <a:p>
            <a:pPr marL="107997" lvl="1" indent="-107997" defTabSz="685783" fontAlgn="auto">
              <a:lnSpc>
                <a:spcPct val="70000"/>
              </a:lnSpc>
              <a:spcAft>
                <a:spcPts val="600"/>
              </a:spcAft>
              <a:buSzTx/>
              <a:buFont typeface="Wingdings" pitchFamily="2" charset="2"/>
              <a:buChar char="Ø"/>
              <a:defRPr/>
            </a:pPr>
            <a:r>
              <a:rPr lang="en-US" sz="1000" u="sng" dirty="0">
                <a:solidFill>
                  <a:schemeClr val="tx1">
                    <a:lumMod val="50000"/>
                  </a:schemeClr>
                </a:solidFill>
                <a:hlinkClick r:id="rId7"/>
              </a:rPr>
              <a:t>www.VantageScore.experian.com</a:t>
            </a:r>
            <a:endParaRPr lang="en-US" sz="1000" dirty="0">
              <a:solidFill>
                <a:schemeClr val="tx1">
                  <a:lumMod val="50000"/>
                </a:schemeClr>
              </a:solidFill>
            </a:endParaRPr>
          </a:p>
          <a:p>
            <a:pPr marL="107997" lvl="1" indent="-107997" defTabSz="685783" fontAlgn="auto">
              <a:lnSpc>
                <a:spcPct val="70000"/>
              </a:lnSpc>
              <a:spcAft>
                <a:spcPts val="600"/>
              </a:spcAft>
              <a:buSzTx/>
              <a:buFont typeface="Wingdings" panose="05000000000000000000" pitchFamily="2" charset="2"/>
              <a:buChar char="§"/>
              <a:defRPr/>
            </a:pPr>
            <a:r>
              <a:rPr lang="en-US" sz="1000" dirty="0">
                <a:solidFill>
                  <a:schemeClr val="tx1">
                    <a:lumMod val="50000"/>
                  </a:schemeClr>
                </a:solidFill>
              </a:rPr>
              <a:t>Purchase a scored report and learn about scores</a:t>
            </a:r>
          </a:p>
          <a:p>
            <a:pPr marL="107997" lvl="1" indent="-107997" defTabSz="685783" fontAlgn="auto">
              <a:lnSpc>
                <a:spcPct val="70000"/>
              </a:lnSpc>
              <a:spcAft>
                <a:spcPts val="600"/>
              </a:spcAft>
              <a:buSzTx/>
              <a:buFont typeface="Wingdings" pitchFamily="2" charset="2"/>
              <a:buChar char="Ø"/>
              <a:defRPr/>
            </a:pPr>
            <a:r>
              <a:rPr lang="en-US" sz="1000" dirty="0">
                <a:solidFill>
                  <a:schemeClr val="tx1">
                    <a:lumMod val="50000"/>
                  </a:schemeClr>
                </a:solidFill>
                <a:hlinkClick r:id="rId8"/>
              </a:rPr>
              <a:t>www.AutoCheck.com</a:t>
            </a:r>
            <a:endParaRPr lang="en-US" sz="1000" dirty="0">
              <a:solidFill>
                <a:schemeClr val="tx1">
                  <a:lumMod val="50000"/>
                </a:schemeClr>
              </a:solidFill>
            </a:endParaRPr>
          </a:p>
          <a:p>
            <a:pPr marL="107997" lvl="1" indent="-107997" defTabSz="685783" fontAlgn="auto">
              <a:lnSpc>
                <a:spcPct val="70000"/>
              </a:lnSpc>
              <a:spcAft>
                <a:spcPts val="600"/>
              </a:spcAft>
              <a:buSzTx/>
              <a:buFont typeface="Wingdings" panose="05000000000000000000" pitchFamily="2" charset="2"/>
              <a:buChar char="§"/>
              <a:defRPr/>
            </a:pPr>
            <a:r>
              <a:rPr lang="en-US" sz="1000" dirty="0">
                <a:solidFill>
                  <a:schemeClr val="tx1">
                    <a:lumMod val="50000"/>
                  </a:schemeClr>
                </a:solidFill>
              </a:rPr>
              <a:t>Vehicle history reports to help consumers ensure they make good pre-owned auto purchasing decisions</a:t>
            </a:r>
          </a:p>
        </p:txBody>
      </p:sp>
      <p:sp>
        <p:nvSpPr>
          <p:cNvPr id="102422" name="Rectangle 22"/>
          <p:cNvSpPr>
            <a:spLocks noGrp="1" noChangeArrowheads="1"/>
          </p:cNvSpPr>
          <p:nvPr>
            <p:ph sz="quarter" idx="10"/>
          </p:nvPr>
        </p:nvSpPr>
        <p:spPr bwMode="auto">
          <a:xfrm>
            <a:off x="4657725" y="1535113"/>
            <a:ext cx="4094163" cy="4360862"/>
          </a:xfrm>
        </p:spPr>
        <p:txBody>
          <a:bodyPr wrap="square" numCol="1" anchorCtr="1" compatLnSpc="1">
            <a:prstTxWarp prst="textNoShape">
              <a:avLst/>
            </a:prstTxWarp>
            <a:spAutoFit/>
          </a:bodyPr>
          <a:lstStyle/>
          <a:p>
            <a:pPr>
              <a:buFont typeface="Wingdings" panose="05000000000000000000" pitchFamily="2" charset="2"/>
              <a:buNone/>
            </a:pPr>
            <a:r>
              <a:rPr lang="en-US" altLang="es-US" sz="1600" b="1">
                <a:solidFill>
                  <a:schemeClr val="bg1"/>
                </a:solidFill>
              </a:rPr>
              <a:t>Education partners</a:t>
            </a:r>
          </a:p>
          <a:p>
            <a:pPr lvl="1"/>
            <a:r>
              <a:rPr lang="en-US" altLang="es-US" sz="1400">
                <a:solidFill>
                  <a:schemeClr val="bg1"/>
                </a:solidFill>
              </a:rPr>
              <a:t>www.lifesmarts.org</a:t>
            </a:r>
          </a:p>
          <a:p>
            <a:pPr lvl="1"/>
            <a:r>
              <a:rPr lang="en-US" altLang="es-US" sz="1400">
                <a:solidFill>
                  <a:schemeClr val="bg1"/>
                </a:solidFill>
              </a:rPr>
              <a:t>www.jumpstart.org</a:t>
            </a:r>
          </a:p>
        </p:txBody>
      </p:sp>
      <p:pic>
        <p:nvPicPr>
          <p:cNvPr id="102423" name="Picture 23" descr="LifeSmarts_log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651500" y="2752725"/>
            <a:ext cx="24987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4" name="Picture 24" descr="Jump$tart_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67375" y="3443288"/>
            <a:ext cx="2482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1">
                                            <p:txEl>
                                              <p:pRg st="0" end="0"/>
                                            </p:txEl>
                                          </p:spTgt>
                                        </p:tgtEl>
                                        <p:attrNameLst>
                                          <p:attrName>style.visibility</p:attrName>
                                        </p:attrNameLst>
                                      </p:cBhvr>
                                      <p:to>
                                        <p:strVal val="visible"/>
                                      </p:to>
                                    </p:set>
                                    <p:animEffect transition="in" filter="fade">
                                      <p:cBhvr>
                                        <p:cTn id="7" dur="1000"/>
                                        <p:tgtEl>
                                          <p:spTgt spid="1024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21">
                                            <p:txEl>
                                              <p:pRg st="1" end="1"/>
                                            </p:txEl>
                                          </p:spTgt>
                                        </p:tgtEl>
                                        <p:attrNameLst>
                                          <p:attrName>style.visibility</p:attrName>
                                        </p:attrNameLst>
                                      </p:cBhvr>
                                      <p:to>
                                        <p:strVal val="visible"/>
                                      </p:to>
                                    </p:set>
                                    <p:animEffect transition="in" filter="fade">
                                      <p:cBhvr>
                                        <p:cTn id="10" dur="500"/>
                                        <p:tgtEl>
                                          <p:spTgt spid="10242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21">
                                            <p:txEl>
                                              <p:pRg st="2" end="2"/>
                                            </p:txEl>
                                          </p:spTgt>
                                        </p:tgtEl>
                                        <p:attrNameLst>
                                          <p:attrName>style.visibility</p:attrName>
                                        </p:attrNameLst>
                                      </p:cBhvr>
                                      <p:to>
                                        <p:strVal val="visible"/>
                                      </p:to>
                                    </p:set>
                                    <p:animEffect transition="in" filter="fade">
                                      <p:cBhvr>
                                        <p:cTn id="13" dur="500"/>
                                        <p:tgtEl>
                                          <p:spTgt spid="10242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421">
                                            <p:txEl>
                                              <p:pRg st="4" end="4"/>
                                            </p:txEl>
                                          </p:spTgt>
                                        </p:tgtEl>
                                        <p:attrNameLst>
                                          <p:attrName>style.visibility</p:attrName>
                                        </p:attrNameLst>
                                      </p:cBhvr>
                                      <p:to>
                                        <p:strVal val="visible"/>
                                      </p:to>
                                    </p:set>
                                    <p:animEffect transition="in" filter="fade">
                                      <p:cBhvr>
                                        <p:cTn id="18" dur="1000"/>
                                        <p:tgtEl>
                                          <p:spTgt spid="102421">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421">
                                            <p:txEl>
                                              <p:pRg st="5" end="5"/>
                                            </p:txEl>
                                          </p:spTgt>
                                        </p:tgtEl>
                                        <p:attrNameLst>
                                          <p:attrName>style.visibility</p:attrName>
                                        </p:attrNameLst>
                                      </p:cBhvr>
                                      <p:to>
                                        <p:strVal val="visible"/>
                                      </p:to>
                                    </p:set>
                                    <p:animEffect transition="in" filter="fade">
                                      <p:cBhvr>
                                        <p:cTn id="21" dur="500"/>
                                        <p:tgtEl>
                                          <p:spTgt spid="102421">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421">
                                            <p:txEl>
                                              <p:pRg st="6" end="6"/>
                                            </p:txEl>
                                          </p:spTgt>
                                        </p:tgtEl>
                                        <p:attrNameLst>
                                          <p:attrName>style.visibility</p:attrName>
                                        </p:attrNameLst>
                                      </p:cBhvr>
                                      <p:to>
                                        <p:strVal val="visible"/>
                                      </p:to>
                                    </p:set>
                                    <p:animEffect transition="in" filter="fade">
                                      <p:cBhvr>
                                        <p:cTn id="24" dur="500"/>
                                        <p:tgtEl>
                                          <p:spTgt spid="102421">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2421">
                                            <p:txEl>
                                              <p:pRg st="7" end="7"/>
                                            </p:txEl>
                                          </p:spTgt>
                                        </p:tgtEl>
                                        <p:attrNameLst>
                                          <p:attrName>style.visibility</p:attrName>
                                        </p:attrNameLst>
                                      </p:cBhvr>
                                      <p:to>
                                        <p:strVal val="visible"/>
                                      </p:to>
                                    </p:set>
                                    <p:animEffect transition="in" filter="fade">
                                      <p:cBhvr>
                                        <p:cTn id="27" dur="500"/>
                                        <p:tgtEl>
                                          <p:spTgt spid="102421">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2421">
                                            <p:txEl>
                                              <p:pRg st="8" end="8"/>
                                            </p:txEl>
                                          </p:spTgt>
                                        </p:tgtEl>
                                        <p:attrNameLst>
                                          <p:attrName>style.visibility</p:attrName>
                                        </p:attrNameLst>
                                      </p:cBhvr>
                                      <p:to>
                                        <p:strVal val="visible"/>
                                      </p:to>
                                    </p:set>
                                    <p:animEffect transition="in" filter="fade">
                                      <p:cBhvr>
                                        <p:cTn id="30" dur="500"/>
                                        <p:tgtEl>
                                          <p:spTgt spid="102421">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2421">
                                            <p:txEl>
                                              <p:pRg st="9" end="9"/>
                                            </p:txEl>
                                          </p:spTgt>
                                        </p:tgtEl>
                                        <p:attrNameLst>
                                          <p:attrName>style.visibility</p:attrName>
                                        </p:attrNameLst>
                                      </p:cBhvr>
                                      <p:to>
                                        <p:strVal val="visible"/>
                                      </p:to>
                                    </p:set>
                                    <p:animEffect transition="in" filter="fade">
                                      <p:cBhvr>
                                        <p:cTn id="33" dur="500"/>
                                        <p:tgtEl>
                                          <p:spTgt spid="102421">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2421">
                                            <p:txEl>
                                              <p:pRg st="10" end="10"/>
                                            </p:txEl>
                                          </p:spTgt>
                                        </p:tgtEl>
                                        <p:attrNameLst>
                                          <p:attrName>style.visibility</p:attrName>
                                        </p:attrNameLst>
                                      </p:cBhvr>
                                      <p:to>
                                        <p:strVal val="visible"/>
                                      </p:to>
                                    </p:set>
                                    <p:animEffect transition="in" filter="fade">
                                      <p:cBhvr>
                                        <p:cTn id="36" dur="500"/>
                                        <p:tgtEl>
                                          <p:spTgt spid="102421">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2421">
                                            <p:txEl>
                                              <p:pRg st="11" end="11"/>
                                            </p:txEl>
                                          </p:spTgt>
                                        </p:tgtEl>
                                        <p:attrNameLst>
                                          <p:attrName>style.visibility</p:attrName>
                                        </p:attrNameLst>
                                      </p:cBhvr>
                                      <p:to>
                                        <p:strVal val="visible"/>
                                      </p:to>
                                    </p:set>
                                    <p:animEffect transition="in" filter="fade">
                                      <p:cBhvr>
                                        <p:cTn id="39" dur="500"/>
                                        <p:tgtEl>
                                          <p:spTgt spid="102421">
                                            <p:txEl>
                                              <p:pRg st="11" end="1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421">
                                            <p:txEl>
                                              <p:pRg st="12" end="12"/>
                                            </p:txEl>
                                          </p:spTgt>
                                        </p:tgtEl>
                                        <p:attrNameLst>
                                          <p:attrName>style.visibility</p:attrName>
                                        </p:attrNameLst>
                                      </p:cBhvr>
                                      <p:to>
                                        <p:strVal val="visible"/>
                                      </p:to>
                                    </p:set>
                                    <p:animEffect transition="in" filter="fade">
                                      <p:cBhvr>
                                        <p:cTn id="42" dur="500"/>
                                        <p:tgtEl>
                                          <p:spTgt spid="102421">
                                            <p:txEl>
                                              <p:pRg st="12" end="1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2421">
                                            <p:txEl>
                                              <p:pRg st="13" end="13"/>
                                            </p:txEl>
                                          </p:spTgt>
                                        </p:tgtEl>
                                        <p:attrNameLst>
                                          <p:attrName>style.visibility</p:attrName>
                                        </p:attrNameLst>
                                      </p:cBhvr>
                                      <p:to>
                                        <p:strVal val="visible"/>
                                      </p:to>
                                    </p:set>
                                    <p:animEffect transition="in" filter="fade">
                                      <p:cBhvr>
                                        <p:cTn id="45" dur="500"/>
                                        <p:tgtEl>
                                          <p:spTgt spid="102421">
                                            <p:txEl>
                                              <p:pRg st="13" end="1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2421">
                                            <p:txEl>
                                              <p:pRg st="14" end="14"/>
                                            </p:txEl>
                                          </p:spTgt>
                                        </p:tgtEl>
                                        <p:attrNameLst>
                                          <p:attrName>style.visibility</p:attrName>
                                        </p:attrNameLst>
                                      </p:cBhvr>
                                      <p:to>
                                        <p:strVal val="visible"/>
                                      </p:to>
                                    </p:set>
                                    <p:animEffect transition="in" filter="fade">
                                      <p:cBhvr>
                                        <p:cTn id="48" dur="500"/>
                                        <p:tgtEl>
                                          <p:spTgt spid="102421">
                                            <p:txEl>
                                              <p:pRg st="14" end="1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2422">
                                            <p:txEl>
                                              <p:pRg st="0" end="0"/>
                                            </p:txEl>
                                          </p:spTgt>
                                        </p:tgtEl>
                                        <p:attrNameLst>
                                          <p:attrName>style.visibility</p:attrName>
                                        </p:attrNameLst>
                                      </p:cBhvr>
                                      <p:to>
                                        <p:strVal val="visible"/>
                                      </p:to>
                                    </p:set>
                                    <p:animEffect transition="in" filter="fade">
                                      <p:cBhvr>
                                        <p:cTn id="53" dur="1000"/>
                                        <p:tgtEl>
                                          <p:spTgt spid="102422">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childTnLst>
                                </p:cTn>
                              </p:par>
                            </p:childTnLst>
                          </p:cTn>
                        </p:par>
                        <p:par>
                          <p:cTn id="57" fill="hold" nodeType="afterGroup">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102422">
                                            <p:txEl>
                                              <p:pRg st="1" end="1"/>
                                            </p:txEl>
                                          </p:spTgt>
                                        </p:tgtEl>
                                        <p:attrNameLst>
                                          <p:attrName>style.visibility</p:attrName>
                                        </p:attrNameLst>
                                      </p:cBhvr>
                                      <p:to>
                                        <p:strVal val="visible"/>
                                      </p:to>
                                    </p:set>
                                    <p:animEffect transition="in" filter="fade">
                                      <p:cBhvr>
                                        <p:cTn id="60" dur="1000"/>
                                        <p:tgtEl>
                                          <p:spTgt spid="102422">
                                            <p:txEl>
                                              <p:pRg st="1" end="1"/>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02423"/>
                                        </p:tgtEl>
                                        <p:attrNameLst>
                                          <p:attrName>style.visibility</p:attrName>
                                        </p:attrNameLst>
                                      </p:cBhvr>
                                      <p:to>
                                        <p:strVal val="visible"/>
                                      </p:to>
                                    </p:set>
                                    <p:animEffect transition="in" filter="fade">
                                      <p:cBhvr>
                                        <p:cTn id="63" dur="1000"/>
                                        <p:tgtEl>
                                          <p:spTgt spid="102423"/>
                                        </p:tgtEl>
                                      </p:cBhvr>
                                    </p:animEffect>
                                  </p:childTnLst>
                                </p:cTn>
                              </p:par>
                            </p:childTnLst>
                          </p:cTn>
                        </p:par>
                        <p:par>
                          <p:cTn id="64" fill="hold" nodeType="afterGroup">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102422">
                                            <p:txEl>
                                              <p:pRg st="2" end="2"/>
                                            </p:txEl>
                                          </p:spTgt>
                                        </p:tgtEl>
                                        <p:attrNameLst>
                                          <p:attrName>style.visibility</p:attrName>
                                        </p:attrNameLst>
                                      </p:cBhvr>
                                      <p:to>
                                        <p:strVal val="visible"/>
                                      </p:to>
                                    </p:set>
                                    <p:animEffect transition="in" filter="fade">
                                      <p:cBhvr>
                                        <p:cTn id="67" dur="1000"/>
                                        <p:tgtEl>
                                          <p:spTgt spid="102422">
                                            <p:txEl>
                                              <p:pRg st="2" end="2"/>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02424"/>
                                        </p:tgtEl>
                                        <p:attrNameLst>
                                          <p:attrName>style.visibility</p:attrName>
                                        </p:attrNameLst>
                                      </p:cBhvr>
                                      <p:to>
                                        <p:strVal val="visible"/>
                                      </p:to>
                                    </p:set>
                                    <p:animEffect transition="in" filter="fade">
                                      <p:cBhvr>
                                        <p:cTn id="70" dur="1000"/>
                                        <p:tgtEl>
                                          <p:spTgt spid="102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2421" grpId="0" build="p"/>
      <p:bldP spid="1024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50838" y="1700213"/>
            <a:ext cx="7024687" cy="760412"/>
          </a:xfrm>
        </p:spPr>
        <p:txBody>
          <a:bodyPr/>
          <a:lstStyle/>
          <a:p>
            <a:r>
              <a:rPr lang="en-US" altLang="es-US" dirty="0"/>
              <a:t>Disclaimer</a:t>
            </a:r>
          </a:p>
        </p:txBody>
      </p:sp>
      <p:sp>
        <p:nvSpPr>
          <p:cNvPr id="7171" name="Content Placeholder 2"/>
          <p:cNvSpPr>
            <a:spLocks noGrp="1"/>
          </p:cNvSpPr>
          <p:nvPr>
            <p:ph type="subTitle" idx="1"/>
          </p:nvPr>
        </p:nvSpPr>
        <p:spPr>
          <a:xfrm>
            <a:off x="350838" y="2460625"/>
            <a:ext cx="7024687" cy="3045872"/>
          </a:xfrm>
        </p:spPr>
        <p:txBody>
          <a:bodyPr>
            <a:noAutofit/>
          </a:bodyPr>
          <a:lstStyle/>
          <a:p>
            <a:pPr defTabSz="685783" fontAlgn="auto">
              <a:lnSpc>
                <a:spcPct val="150000"/>
              </a:lnSpc>
              <a:spcAft>
                <a:spcPts val="0"/>
              </a:spcAft>
              <a:defRPr/>
            </a:pPr>
            <a:r>
              <a:rPr lang="en-US" altLang="es-US" sz="1400" dirty="0"/>
              <a:t>The purpose of this presentation is to help you better understand credit reporting and credit scoring and to provide general information about how to actively manage your credit history.  </a:t>
            </a:r>
          </a:p>
          <a:p>
            <a:pPr defTabSz="685783" fontAlgn="auto">
              <a:lnSpc>
                <a:spcPct val="150000"/>
              </a:lnSpc>
              <a:spcAft>
                <a:spcPts val="0"/>
              </a:spcAft>
              <a:defRPr/>
            </a:pPr>
            <a:r>
              <a:rPr lang="en-US" altLang="es-US" sz="1400" dirty="0"/>
              <a:t>For legal reasons, I:</a:t>
            </a:r>
          </a:p>
          <a:p>
            <a:pPr marL="285750" indent="-285750" defTabSz="685783" fontAlgn="auto">
              <a:lnSpc>
                <a:spcPct val="150000"/>
              </a:lnSpc>
              <a:spcAft>
                <a:spcPts val="0"/>
              </a:spcAft>
              <a:buFont typeface="Arial" panose="020B0604020202020204" pitchFamily="34" charset="0"/>
              <a:buChar char="•"/>
              <a:defRPr/>
            </a:pPr>
            <a:r>
              <a:rPr lang="en-US" altLang="es-US" sz="1400" b="1" dirty="0"/>
              <a:t>cannot discuss issues specific to your personal credit report</a:t>
            </a:r>
          </a:p>
          <a:p>
            <a:pPr marL="285750" indent="-285750" defTabSz="685783" fontAlgn="auto">
              <a:lnSpc>
                <a:spcPct val="150000"/>
              </a:lnSpc>
              <a:spcAft>
                <a:spcPts val="0"/>
              </a:spcAft>
              <a:buFont typeface="Arial" panose="020B0604020202020204" pitchFamily="34" charset="0"/>
              <a:buChar char="•"/>
              <a:defRPr/>
            </a:pPr>
            <a:r>
              <a:rPr lang="en-US" altLang="es-US" sz="1400" b="1" dirty="0"/>
              <a:t>cannot advise individuals about how to improve their personal credit report or credit scores</a:t>
            </a:r>
          </a:p>
          <a:p>
            <a:pPr marL="285750" indent="-285750" defTabSz="685783" fontAlgn="auto">
              <a:lnSpc>
                <a:spcPct val="150000"/>
              </a:lnSpc>
              <a:spcAft>
                <a:spcPts val="0"/>
              </a:spcAft>
              <a:buFont typeface="Arial" panose="020B0604020202020204" pitchFamily="34" charset="0"/>
              <a:buChar char="•"/>
              <a:defRPr/>
            </a:pPr>
            <a:r>
              <a:rPr lang="en-US" altLang="es-US" sz="1400" b="1" dirty="0"/>
              <a:t>cannot submit disputes regarding your personal credit report on your behalf</a:t>
            </a:r>
          </a:p>
          <a:p>
            <a:pPr defTabSz="685783" fontAlgn="auto">
              <a:lnSpc>
                <a:spcPct val="150000"/>
              </a:lnSpc>
              <a:spcAft>
                <a:spcPts val="0"/>
              </a:spcAft>
              <a:defRPr/>
            </a:pPr>
            <a:r>
              <a:rPr lang="en-US" altLang="es-US" sz="1400" dirty="0"/>
              <a:t>Information regarding Experian policies and processes is current as of the date of this presentation but may change. </a:t>
            </a:r>
          </a:p>
        </p:txBody>
      </p:sp>
      <p:sp>
        <p:nvSpPr>
          <p:cNvPr id="2" name="Footer Placeholder 1"/>
          <p:cNvSpPr>
            <a:spLocks noGrp="1"/>
          </p:cNvSpPr>
          <p:nvPr>
            <p:ph type="ftr" sz="quarter" idx="10"/>
          </p:nvPr>
        </p:nvSpPr>
        <p:spPr/>
        <p:txBody>
          <a:bodyPr/>
          <a:lstStyle/>
          <a:p>
            <a:pPr>
              <a:defRPr/>
            </a:pPr>
            <a:r>
              <a:rPr lang="en-US" altLang="es-US" sz="750" dirty="0"/>
              <a:t>©2017 Experian Information Solutions, Inc. All rights reserved.</a:t>
            </a:r>
            <a:br>
              <a:rPr lang="en-US" altLang="es-US" sz="750" dirty="0"/>
            </a:br>
            <a:r>
              <a:rPr lang="en-US" altLang="es-US" sz="750" dirty="0"/>
              <a:t>Experian Public.</a:t>
            </a:r>
          </a:p>
          <a:p>
            <a:pPr>
              <a:defRPr/>
            </a:pPr>
            <a:endParaRPr lang="en-GB" sz="750" dirty="0"/>
          </a:p>
          <a:p>
            <a:pPr>
              <a:defRPr/>
            </a:pPr>
            <a:endParaRPr lang="en-GB" sz="75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350838" y="1535113"/>
            <a:ext cx="4178300" cy="2624905"/>
          </a:xfrm>
        </p:spPr>
        <p:txBody>
          <a:bodyPr/>
          <a:lstStyle/>
          <a:p>
            <a:pPr marL="285750" indent="-285750" defTabSz="685783" fontAlgn="auto">
              <a:spcAft>
                <a:spcPts val="0"/>
              </a:spcAft>
              <a:buClr>
                <a:schemeClr val="accent5"/>
              </a:buClr>
              <a:buFont typeface="Arial" panose="020B0604020202020204" pitchFamily="34" charset="0"/>
              <a:buChar char="•"/>
              <a:defRPr/>
            </a:pPr>
            <a:r>
              <a:rPr lang="en-US" altLang="es-US" sz="1800" dirty="0"/>
              <a:t>There are </a:t>
            </a:r>
            <a:r>
              <a:rPr lang="en-US" altLang="es-US" sz="1800" dirty="0">
                <a:solidFill>
                  <a:schemeClr val="accent5"/>
                </a:solidFill>
              </a:rPr>
              <a:t>no specific rules </a:t>
            </a:r>
            <a:r>
              <a:rPr lang="en-US" altLang="es-US" sz="1800" dirty="0"/>
              <a:t>that apply to everyone</a:t>
            </a:r>
          </a:p>
          <a:p>
            <a:pPr marL="285750" indent="-285750" defTabSz="685783" fontAlgn="auto">
              <a:spcAft>
                <a:spcPts val="0"/>
              </a:spcAft>
              <a:buClr>
                <a:schemeClr val="accent5"/>
              </a:buClr>
              <a:buFont typeface="Arial" panose="020B0604020202020204" pitchFamily="34" charset="0"/>
              <a:buChar char="•"/>
              <a:defRPr/>
            </a:pPr>
            <a:r>
              <a:rPr lang="en-US" altLang="es-US" sz="1800" dirty="0"/>
              <a:t>However, there are </a:t>
            </a:r>
            <a:r>
              <a:rPr lang="en-US" altLang="es-US" sz="1800" dirty="0">
                <a:solidFill>
                  <a:schemeClr val="accent5"/>
                </a:solidFill>
              </a:rPr>
              <a:t>some general rules</a:t>
            </a:r>
            <a:r>
              <a:rPr lang="en-US" altLang="es-US" sz="1800" dirty="0"/>
              <a:t> for using credit to demonstrate you are a good credit risk</a:t>
            </a:r>
          </a:p>
          <a:p>
            <a:pPr marL="285750" indent="-285750" defTabSz="685783" fontAlgn="auto">
              <a:spcAft>
                <a:spcPts val="0"/>
              </a:spcAft>
              <a:buClr>
                <a:schemeClr val="accent5"/>
              </a:buClr>
              <a:buFont typeface="Arial" panose="020B0604020202020204" pitchFamily="34" charset="0"/>
              <a:buChar char="•"/>
              <a:defRPr/>
            </a:pPr>
            <a:r>
              <a:rPr lang="en-US" altLang="es-US" sz="1800" dirty="0"/>
              <a:t>Following these rules will enable you to </a:t>
            </a:r>
            <a:r>
              <a:rPr lang="en-US" altLang="es-US" sz="1800" dirty="0">
                <a:solidFill>
                  <a:schemeClr val="accent5"/>
                </a:solidFill>
              </a:rPr>
              <a:t>get approved and at the best terms</a:t>
            </a:r>
          </a:p>
        </p:txBody>
      </p:sp>
      <p:sp>
        <p:nvSpPr>
          <p:cNvPr id="26627" name="Rectangle 2"/>
          <p:cNvSpPr>
            <a:spLocks noGrp="1" noChangeArrowheads="1"/>
          </p:cNvSpPr>
          <p:nvPr>
            <p:ph type="title"/>
          </p:nvPr>
        </p:nvSpPr>
        <p:spPr>
          <a:xfrm>
            <a:off x="350838" y="528638"/>
            <a:ext cx="4178300" cy="1006475"/>
          </a:xfrm>
        </p:spPr>
        <p:txBody>
          <a:bodyPr/>
          <a:lstStyle/>
          <a:p>
            <a:r>
              <a:rPr lang="en-US" altLang="es-US" dirty="0"/>
              <a:t>Introduction</a:t>
            </a:r>
          </a:p>
        </p:txBody>
      </p:sp>
      <p:sp>
        <p:nvSpPr>
          <p:cNvPr id="8" name="Footer Placeholder 7"/>
          <p:cNvSpPr>
            <a:spLocks noGrp="1"/>
          </p:cNvSpPr>
          <p:nvPr>
            <p:ph type="ftr" sz="quarter" idx="16"/>
          </p:nvPr>
        </p:nvSpPr>
        <p:spPr/>
        <p:txBody>
          <a:bodyPr/>
          <a:lstStyle/>
          <a:p>
            <a:pPr>
              <a:defRPr/>
            </a:pPr>
            <a:r>
              <a:rPr lang="en-US" altLang="es-US">
                <a:solidFill>
                  <a:schemeClr val="accent1"/>
                </a:solidFill>
              </a:rPr>
              <a:t>©2017 Experian Information Solutions, Inc. All rights reserved.</a:t>
            </a:r>
            <a:br>
              <a:rPr lang="en-US" altLang="es-US">
                <a:solidFill>
                  <a:schemeClr val="accent1"/>
                </a:solidFill>
              </a:rPr>
            </a:br>
            <a:r>
              <a:rPr lang="en-US" altLang="es-US">
                <a:solidFill>
                  <a:schemeClr val="accent1"/>
                </a:solidFill>
              </a:rPr>
              <a:t>Experian Public.</a:t>
            </a:r>
          </a:p>
        </p:txBody>
      </p:sp>
      <p:pic>
        <p:nvPicPr>
          <p:cNvPr id="7" name="Picture Placeholder 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4471516" y="2022475"/>
            <a:ext cx="4337522" cy="2830879"/>
          </a:xfrm>
        </p:spPr>
        <p:txBody>
          <a:bodyPr/>
          <a:lstStyle/>
          <a:p>
            <a:pPr marL="285750" indent="-285750" defTabSz="685783" fontAlgn="auto">
              <a:spcAft>
                <a:spcPts val="0"/>
              </a:spcAft>
              <a:buClr>
                <a:schemeClr val="accent3"/>
              </a:buClr>
              <a:buFont typeface="Arial" panose="020B0604020202020204" pitchFamily="34" charset="0"/>
              <a:buChar char="•"/>
              <a:defRPr/>
            </a:pPr>
            <a:r>
              <a:rPr lang="en-US" altLang="es-US" sz="1800" dirty="0"/>
              <a:t>You need a </a:t>
            </a:r>
            <a:r>
              <a:rPr lang="en-US" altLang="es-US" sz="1800" dirty="0">
                <a:solidFill>
                  <a:schemeClr val="accent3"/>
                </a:solidFill>
              </a:rPr>
              <a:t>credit history </a:t>
            </a:r>
            <a:r>
              <a:rPr lang="en-US" altLang="es-US" sz="1800" dirty="0"/>
              <a:t>to get new credit</a:t>
            </a:r>
          </a:p>
          <a:p>
            <a:pPr marL="285750" indent="-285750" defTabSz="685783" fontAlgn="auto">
              <a:spcAft>
                <a:spcPts val="0"/>
              </a:spcAft>
              <a:buClr>
                <a:schemeClr val="accent3"/>
              </a:buClr>
              <a:buFont typeface="Arial" panose="020B0604020202020204" pitchFamily="34" charset="0"/>
              <a:buChar char="•"/>
              <a:defRPr/>
            </a:pPr>
            <a:r>
              <a:rPr lang="en-US" altLang="es-US" sz="1800" dirty="0"/>
              <a:t>Creditors need </a:t>
            </a:r>
            <a:r>
              <a:rPr lang="en-US" altLang="es-US" sz="1800" dirty="0">
                <a:solidFill>
                  <a:schemeClr val="accent3"/>
                </a:solidFill>
              </a:rPr>
              <a:t>financial references</a:t>
            </a:r>
            <a:r>
              <a:rPr lang="en-US" altLang="es-US" sz="1800" dirty="0"/>
              <a:t>, and that is what a credit report provides</a:t>
            </a:r>
          </a:p>
          <a:p>
            <a:pPr marL="285750" indent="-285750" defTabSz="685783" fontAlgn="auto">
              <a:spcAft>
                <a:spcPts val="0"/>
              </a:spcAft>
              <a:buClr>
                <a:schemeClr val="accent3"/>
              </a:buClr>
              <a:buFont typeface="Arial" panose="020B0604020202020204" pitchFamily="34" charset="0"/>
              <a:buChar char="•"/>
              <a:defRPr/>
            </a:pPr>
            <a:r>
              <a:rPr lang="en-US" altLang="es-US" sz="1800" dirty="0"/>
              <a:t>Potential options for first accounts:</a:t>
            </a:r>
          </a:p>
          <a:p>
            <a:pPr marL="561975" lvl="3" indent="-285750" defTabSz="685783" fontAlgn="auto">
              <a:spcAft>
                <a:spcPts val="0"/>
              </a:spcAft>
              <a:buClr>
                <a:schemeClr val="accent3"/>
              </a:buClr>
              <a:buSzPct val="100000"/>
              <a:buFont typeface="Wingdings" panose="05000000000000000000" pitchFamily="2" charset="2"/>
              <a:buChar char="§"/>
              <a:defRPr/>
            </a:pPr>
            <a:r>
              <a:rPr lang="en-US" altLang="es-US" sz="1800" b="0" dirty="0"/>
              <a:t>Ask your parents to list you as a </a:t>
            </a:r>
            <a:r>
              <a:rPr lang="en-US" altLang="es-US" sz="1800" b="0" dirty="0">
                <a:solidFill>
                  <a:schemeClr val="accent3"/>
                </a:solidFill>
              </a:rPr>
              <a:t>joint user</a:t>
            </a:r>
          </a:p>
          <a:p>
            <a:pPr marL="561975" lvl="3" indent="-285750" defTabSz="685783" fontAlgn="auto">
              <a:spcAft>
                <a:spcPts val="0"/>
              </a:spcAft>
              <a:buClr>
                <a:schemeClr val="accent3"/>
              </a:buClr>
              <a:buSzPct val="100000"/>
              <a:buFont typeface="Wingdings" panose="05000000000000000000" pitchFamily="2" charset="2"/>
              <a:buChar char="§"/>
              <a:defRPr/>
            </a:pPr>
            <a:r>
              <a:rPr lang="en-US" altLang="es-US" sz="1800" b="0" dirty="0"/>
              <a:t>Ask your parents to </a:t>
            </a:r>
            <a:r>
              <a:rPr lang="en-US" altLang="es-US" sz="1800" b="0" dirty="0">
                <a:solidFill>
                  <a:schemeClr val="accent3"/>
                </a:solidFill>
              </a:rPr>
              <a:t>co-sign on a card </a:t>
            </a:r>
            <a:r>
              <a:rPr lang="en-US" altLang="es-US" sz="1800" b="0" dirty="0"/>
              <a:t>or loan in your name</a:t>
            </a:r>
          </a:p>
          <a:p>
            <a:pPr marL="561975" lvl="3" indent="-285750" defTabSz="685783" fontAlgn="auto">
              <a:spcAft>
                <a:spcPts val="0"/>
              </a:spcAft>
              <a:buClr>
                <a:schemeClr val="accent3"/>
              </a:buClr>
              <a:buSzPct val="100000"/>
              <a:buFont typeface="Wingdings" panose="05000000000000000000" pitchFamily="2" charset="2"/>
              <a:buChar char="§"/>
              <a:defRPr/>
            </a:pPr>
            <a:r>
              <a:rPr lang="en-US" altLang="es-US" sz="1800" b="0" dirty="0"/>
              <a:t>Apply with your bank or credit union for a </a:t>
            </a:r>
            <a:r>
              <a:rPr lang="en-US" altLang="es-US" sz="1800" b="0" dirty="0">
                <a:solidFill>
                  <a:schemeClr val="accent3"/>
                </a:solidFill>
              </a:rPr>
              <a:t>secured card</a:t>
            </a:r>
          </a:p>
        </p:txBody>
      </p:sp>
      <p:sp>
        <p:nvSpPr>
          <p:cNvPr id="28675" name="Rectangle 2"/>
          <p:cNvSpPr>
            <a:spLocks noGrp="1" noChangeArrowheads="1"/>
          </p:cNvSpPr>
          <p:nvPr>
            <p:ph type="title"/>
          </p:nvPr>
        </p:nvSpPr>
        <p:spPr>
          <a:xfrm>
            <a:off x="347663" y="528638"/>
            <a:ext cx="7027862" cy="1006475"/>
          </a:xfrm>
        </p:spPr>
        <p:txBody>
          <a:bodyPr/>
          <a:lstStyle/>
          <a:p>
            <a:r>
              <a:rPr lang="en-US" altLang="es-US" dirty="0"/>
              <a:t>RULE 1:  Establish a credit report</a:t>
            </a:r>
          </a:p>
        </p:txBody>
      </p:sp>
      <p:sp>
        <p:nvSpPr>
          <p:cNvPr id="4" name="Footer Placeholder 3"/>
          <p:cNvSpPr>
            <a:spLocks noGrp="1"/>
          </p:cNvSpPr>
          <p:nvPr>
            <p:ph type="ftr" sz="quarter" idx="14"/>
          </p:nvPr>
        </p:nvSpPr>
        <p:spPr/>
        <p:txBody>
          <a:bodyPr/>
          <a:lstStyle/>
          <a:p>
            <a:pPr>
              <a:defRPr/>
            </a:pPr>
            <a:r>
              <a:rPr lang="en-US" altLang="es-US">
                <a:solidFill>
                  <a:schemeClr val="accent1"/>
                </a:solidFill>
              </a:rPr>
              <a:t>©2017 Experian Information Solutions, Inc. All rights reserved.</a:t>
            </a:r>
            <a:br>
              <a:rPr lang="en-US" altLang="es-US">
                <a:solidFill>
                  <a:schemeClr val="accent1"/>
                </a:solidFill>
              </a:rPr>
            </a:br>
            <a:r>
              <a:rPr lang="en-US" altLang="es-US">
                <a:solidFill>
                  <a:schemeClr val="accent1"/>
                </a:solidFill>
              </a:rPr>
              <a:t>Experian Public.</a:t>
            </a:r>
          </a:p>
        </p:txBody>
      </p:sp>
      <p:pic>
        <p:nvPicPr>
          <p:cNvPr id="3" name="Picture Placeholder 2"/>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630738" y="2022475"/>
            <a:ext cx="4178300" cy="3722688"/>
          </a:xfrm>
        </p:spPr>
        <p:txBody>
          <a:bodyPr/>
          <a:lstStyle/>
          <a:p>
            <a:pPr marL="285750" indent="-285750" defTabSz="685783" fontAlgn="auto">
              <a:spcAft>
                <a:spcPts val="0"/>
              </a:spcAft>
              <a:buFont typeface="Arial" panose="020B0604020202020204" pitchFamily="34" charset="0"/>
              <a:buChar char="•"/>
              <a:defRPr/>
            </a:pPr>
            <a:r>
              <a:rPr lang="en-US" altLang="es-US" sz="1800" dirty="0">
                <a:solidFill>
                  <a:schemeClr val="accent4"/>
                </a:solidFill>
              </a:rPr>
              <a:t>Get a copy of your report(s)</a:t>
            </a:r>
            <a:r>
              <a:rPr lang="en-US" altLang="es-US" sz="1800" dirty="0"/>
              <a:t> soon after you begin using credit</a:t>
            </a:r>
          </a:p>
          <a:p>
            <a:pPr marL="285750" indent="-285750" defTabSz="685783" fontAlgn="auto">
              <a:spcAft>
                <a:spcPts val="0"/>
              </a:spcAft>
              <a:buFont typeface="Arial" panose="020B0604020202020204" pitchFamily="34" charset="0"/>
              <a:buChar char="•"/>
              <a:defRPr/>
            </a:pPr>
            <a:r>
              <a:rPr lang="en-US" altLang="es-US" sz="1800" dirty="0">
                <a:solidFill>
                  <a:schemeClr val="accent4"/>
                </a:solidFill>
              </a:rPr>
              <a:t>Check your report annually </a:t>
            </a:r>
            <a:r>
              <a:rPr lang="en-US" altLang="es-US" sz="1800" dirty="0"/>
              <a:t>or after opening new accounts</a:t>
            </a:r>
          </a:p>
          <a:p>
            <a:pPr marL="285750" indent="-285750" defTabSz="685783" fontAlgn="auto">
              <a:spcAft>
                <a:spcPts val="0"/>
              </a:spcAft>
              <a:buClr>
                <a:schemeClr val="accent4"/>
              </a:buClr>
              <a:buFont typeface="Arial" panose="020B0604020202020204" pitchFamily="34" charset="0"/>
              <a:buChar char="•"/>
              <a:defRPr/>
            </a:pPr>
            <a:r>
              <a:rPr lang="en-US" altLang="es-US" sz="1800" dirty="0"/>
              <a:t>Check your credit history </a:t>
            </a:r>
            <a:r>
              <a:rPr lang="en-US" altLang="es-US" sz="1800" dirty="0">
                <a:solidFill>
                  <a:schemeClr val="accent4"/>
                </a:solidFill>
              </a:rPr>
              <a:t>three to six months </a:t>
            </a:r>
            <a:r>
              <a:rPr lang="en-US" altLang="es-US" sz="1800" dirty="0"/>
              <a:t>before applying for a major credit transaction</a:t>
            </a:r>
          </a:p>
          <a:p>
            <a:pPr marL="285750" indent="-285750" defTabSz="685783" fontAlgn="auto">
              <a:spcAft>
                <a:spcPts val="0"/>
              </a:spcAft>
              <a:buClr>
                <a:schemeClr val="accent4"/>
              </a:buClr>
              <a:buFont typeface="Arial" panose="020B0604020202020204" pitchFamily="34" charset="0"/>
              <a:buChar char="•"/>
              <a:defRPr/>
            </a:pPr>
            <a:r>
              <a:rPr lang="en-US" altLang="es-US" sz="1800" dirty="0"/>
              <a:t>Consider a </a:t>
            </a:r>
            <a:r>
              <a:rPr lang="en-US" altLang="es-US" sz="1800" dirty="0">
                <a:solidFill>
                  <a:schemeClr val="accent4"/>
                </a:solidFill>
              </a:rPr>
              <a:t>monitoring service</a:t>
            </a:r>
          </a:p>
        </p:txBody>
      </p:sp>
      <p:sp>
        <p:nvSpPr>
          <p:cNvPr id="30723" name="Rectangle 2"/>
          <p:cNvSpPr>
            <a:spLocks noGrp="1" noChangeArrowheads="1"/>
          </p:cNvSpPr>
          <p:nvPr>
            <p:ph type="title"/>
          </p:nvPr>
        </p:nvSpPr>
        <p:spPr>
          <a:xfrm>
            <a:off x="4630738" y="528638"/>
            <a:ext cx="4178300" cy="1006475"/>
          </a:xfrm>
        </p:spPr>
        <p:txBody>
          <a:bodyPr/>
          <a:lstStyle/>
          <a:p>
            <a:r>
              <a:rPr lang="en-US" altLang="es-US" sz="2400" dirty="0"/>
              <a:t>A credit report is an important financial tool for you, so don’t ignore it!</a:t>
            </a:r>
          </a:p>
        </p:txBody>
      </p:sp>
      <p:sp>
        <p:nvSpPr>
          <p:cNvPr id="4" name="Footer Placeholder 3"/>
          <p:cNvSpPr>
            <a:spLocks noGrp="1"/>
          </p:cNvSpPr>
          <p:nvPr>
            <p:ph type="ftr" sz="quarter" idx="15"/>
          </p:nvPr>
        </p:nvSpPr>
        <p:spPr/>
        <p:txBody>
          <a:bodyPr/>
          <a:lstStyle/>
          <a:p>
            <a:pPr>
              <a:defRPr/>
            </a:pPr>
            <a:r>
              <a:rPr lang="en-US" altLang="es-US">
                <a:solidFill>
                  <a:schemeClr val="accent1"/>
                </a:solidFill>
              </a:rPr>
              <a:t>©2017 Experian Information Solutions, Inc. All rights reserved.</a:t>
            </a:r>
            <a:br>
              <a:rPr lang="en-US" altLang="es-US">
                <a:solidFill>
                  <a:schemeClr val="accent1"/>
                </a:solidFill>
              </a:rPr>
            </a:br>
            <a:r>
              <a:rPr lang="en-US" altLang="es-US">
                <a:solidFill>
                  <a:schemeClr val="accent1"/>
                </a:solidFill>
              </a:rPr>
              <a:t>Experian Public.</a:t>
            </a:r>
          </a:p>
        </p:txBody>
      </p:sp>
      <p:pic>
        <p:nvPicPr>
          <p:cNvPr id="3" name="Picture Placeholder 2"/>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105400" y="2708275"/>
            <a:ext cx="1933575" cy="366713"/>
          </a:xfrm>
          <a:prstGeom prst="rect">
            <a:avLst/>
          </a:prstGeom>
          <a:noFill/>
          <a:ln w="9525">
            <a:noFill/>
            <a:miter lim="800000"/>
            <a:headEnd/>
            <a:tailEnd/>
          </a:ln>
          <a:effectLst/>
        </p:spPr>
        <p:txBody>
          <a:bodyPr>
            <a:spAutoFit/>
          </a:bodyPr>
          <a:lstStyle/>
          <a:p>
            <a:pPr algn="r" defTabSz="1219170" eaLnBrk="1" fontAlgn="auto" hangingPunct="1">
              <a:spcBef>
                <a:spcPct val="50000"/>
              </a:spcBef>
              <a:spcAft>
                <a:spcPts val="0"/>
              </a:spcAft>
              <a:defRPr/>
            </a:pPr>
            <a:endParaRPr lang="en-US" b="1">
              <a:effectLst>
                <a:outerShdw blurRad="38100" dist="38100" dir="2700000" algn="tl">
                  <a:srgbClr val="C0C0C0"/>
                </a:outerShdw>
              </a:effectLst>
              <a:latin typeface="Times New Roman" pitchFamily="18" charset="0"/>
            </a:endParaRPr>
          </a:p>
        </p:txBody>
      </p:sp>
      <p:sp>
        <p:nvSpPr>
          <p:cNvPr id="11267" name="Rectangle 4"/>
          <p:cNvSpPr>
            <a:spLocks noGrp="1" noChangeArrowheads="1"/>
          </p:cNvSpPr>
          <p:nvPr>
            <p:ph idx="1"/>
          </p:nvPr>
        </p:nvSpPr>
        <p:spPr>
          <a:xfrm>
            <a:off x="347663" y="2022475"/>
            <a:ext cx="4173537" cy="3600450"/>
          </a:xfrm>
        </p:spPr>
        <p:txBody>
          <a:bodyPr/>
          <a:lstStyle/>
          <a:p>
            <a:pPr marL="285750" indent="-285750" defTabSz="685783" fontAlgn="auto">
              <a:spcAft>
                <a:spcPts val="0"/>
              </a:spcAft>
              <a:buClr>
                <a:schemeClr val="accent4"/>
              </a:buClr>
              <a:buFont typeface="Arial" panose="020B0604020202020204" pitchFamily="34" charset="0"/>
              <a:buChar char="•"/>
              <a:defRPr/>
            </a:pPr>
            <a:r>
              <a:rPr lang="en-US" altLang="es-US" sz="1800" dirty="0"/>
              <a:t>Delinquency will </a:t>
            </a:r>
            <a:r>
              <a:rPr lang="en-US" altLang="es-US" sz="1800" dirty="0">
                <a:solidFill>
                  <a:schemeClr val="accent4"/>
                </a:solidFill>
              </a:rPr>
              <a:t>negatively impact </a:t>
            </a:r>
            <a:r>
              <a:rPr lang="en-US" altLang="es-US" sz="1800" dirty="0"/>
              <a:t>your ability to get credit</a:t>
            </a:r>
          </a:p>
          <a:p>
            <a:pPr marL="285750" indent="-285750" defTabSz="685783" fontAlgn="auto">
              <a:spcAft>
                <a:spcPts val="0"/>
              </a:spcAft>
              <a:buClr>
                <a:schemeClr val="accent4"/>
              </a:buClr>
              <a:buFont typeface="Arial" panose="020B0604020202020204" pitchFamily="34" charset="0"/>
              <a:buChar char="•"/>
              <a:defRPr/>
            </a:pPr>
            <a:r>
              <a:rPr lang="en-US" altLang="es-US" sz="1800" dirty="0"/>
              <a:t>It matters:</a:t>
            </a:r>
          </a:p>
          <a:p>
            <a:pPr marL="669925" lvl="3" indent="-285750" defTabSz="685783" fontAlgn="auto">
              <a:spcAft>
                <a:spcPts val="0"/>
              </a:spcAft>
              <a:buClr>
                <a:schemeClr val="accent4"/>
              </a:buClr>
              <a:buSzPct val="100000"/>
              <a:buFont typeface="Wingdings" panose="05000000000000000000" pitchFamily="2" charset="2"/>
              <a:buChar char="§"/>
              <a:defRPr/>
            </a:pPr>
            <a:r>
              <a:rPr lang="en-US" altLang="es-US" sz="1800" b="0" dirty="0"/>
              <a:t>How </a:t>
            </a:r>
            <a:r>
              <a:rPr lang="en-US" altLang="es-US" sz="1800" b="0" dirty="0">
                <a:solidFill>
                  <a:schemeClr val="accent4"/>
                </a:solidFill>
              </a:rPr>
              <a:t>many payments </a:t>
            </a:r>
            <a:r>
              <a:rPr lang="en-US" altLang="es-US" sz="1800" b="0" dirty="0"/>
              <a:t>did you miss?</a:t>
            </a:r>
          </a:p>
          <a:p>
            <a:pPr marL="669925" lvl="3" indent="-285750" defTabSz="685783" fontAlgn="auto">
              <a:spcAft>
                <a:spcPts val="0"/>
              </a:spcAft>
              <a:buClr>
                <a:schemeClr val="accent4"/>
              </a:buClr>
              <a:buSzPct val="100000"/>
              <a:buFont typeface="Wingdings" panose="05000000000000000000" pitchFamily="2" charset="2"/>
              <a:buChar char="§"/>
              <a:defRPr/>
            </a:pPr>
            <a:r>
              <a:rPr lang="en-US" altLang="es-US" sz="1800" b="0" dirty="0"/>
              <a:t>How </a:t>
            </a:r>
            <a:r>
              <a:rPr lang="en-US" altLang="es-US" sz="1800" b="0" dirty="0">
                <a:solidFill>
                  <a:schemeClr val="accent4"/>
                </a:solidFill>
              </a:rPr>
              <a:t>long ago </a:t>
            </a:r>
            <a:r>
              <a:rPr lang="en-US" altLang="es-US" sz="1800" b="0" dirty="0"/>
              <a:t>did you miss a payment? </a:t>
            </a:r>
          </a:p>
          <a:p>
            <a:pPr marL="669925" lvl="3" indent="-285750" defTabSz="685783" fontAlgn="auto">
              <a:spcAft>
                <a:spcPts val="0"/>
              </a:spcAft>
              <a:buClr>
                <a:schemeClr val="accent4"/>
              </a:buClr>
              <a:buSzPct val="100000"/>
              <a:buFont typeface="Wingdings" panose="05000000000000000000" pitchFamily="2" charset="2"/>
              <a:buChar char="§"/>
              <a:defRPr/>
            </a:pPr>
            <a:r>
              <a:rPr lang="en-US" altLang="es-US" sz="1800" b="0" dirty="0"/>
              <a:t>Did you </a:t>
            </a:r>
            <a:r>
              <a:rPr lang="en-US" altLang="es-US" sz="1800" b="0" dirty="0">
                <a:solidFill>
                  <a:schemeClr val="accent4"/>
                </a:solidFill>
              </a:rPr>
              <a:t>totally fail to pay</a:t>
            </a:r>
            <a:r>
              <a:rPr lang="en-US" altLang="es-US" sz="1800" b="0" dirty="0"/>
              <a:t>?</a:t>
            </a:r>
          </a:p>
        </p:txBody>
      </p:sp>
      <p:sp>
        <p:nvSpPr>
          <p:cNvPr id="32772" name="Rectangle 3"/>
          <p:cNvSpPr>
            <a:spLocks noGrp="1" noChangeArrowheads="1"/>
          </p:cNvSpPr>
          <p:nvPr>
            <p:ph type="title"/>
          </p:nvPr>
        </p:nvSpPr>
        <p:spPr>
          <a:xfrm>
            <a:off x="355600" y="528638"/>
            <a:ext cx="7019925" cy="1006475"/>
          </a:xfrm>
        </p:spPr>
        <p:txBody>
          <a:bodyPr/>
          <a:lstStyle/>
          <a:p>
            <a:r>
              <a:rPr lang="en-US" altLang="es-US" dirty="0"/>
              <a:t>RULE 2: Always pay as agreed</a:t>
            </a:r>
          </a:p>
        </p:txBody>
      </p:sp>
      <p:sp>
        <p:nvSpPr>
          <p:cNvPr id="6" name="Footer Placeholder 5"/>
          <p:cNvSpPr>
            <a:spLocks noGrp="1"/>
          </p:cNvSpPr>
          <p:nvPr>
            <p:ph type="ftr" sz="quarter" idx="14"/>
          </p:nvPr>
        </p:nvSpPr>
        <p:spPr/>
        <p:txBody>
          <a:bodyPr/>
          <a:lstStyle/>
          <a:p>
            <a:pPr>
              <a:defRPr/>
            </a:pPr>
            <a:r>
              <a:rPr lang="en-US" altLang="es-US">
                <a:solidFill>
                  <a:schemeClr val="accent1"/>
                </a:solidFill>
              </a:rPr>
              <a:t>©2017 Experian Information Solutions, Inc. All rights reserved.</a:t>
            </a:r>
            <a:br>
              <a:rPr lang="en-US" altLang="es-US">
                <a:solidFill>
                  <a:schemeClr val="accent1"/>
                </a:solidFill>
              </a:rPr>
            </a:br>
            <a:r>
              <a:rPr lang="en-US" altLang="es-US">
                <a:solidFill>
                  <a:schemeClr val="accent1"/>
                </a:solidFill>
              </a:rPr>
              <a:t>Experian Public.</a:t>
            </a:r>
          </a:p>
        </p:txBody>
      </p:sp>
      <p:pic>
        <p:nvPicPr>
          <p:cNvPr id="5" name="Picture Placeholder 4"/>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637088" y="2022475"/>
            <a:ext cx="4171950" cy="3600450"/>
          </a:xfrm>
        </p:spPr>
        <p:txBody>
          <a:bodyPr>
            <a:normAutofit fontScale="92500"/>
          </a:bodyPr>
          <a:lstStyle/>
          <a:p>
            <a:pPr marL="285750" indent="-285750" defTabSz="685783" fontAlgn="auto">
              <a:spcAft>
                <a:spcPts val="0"/>
              </a:spcAft>
              <a:buClr>
                <a:schemeClr val="accent3"/>
              </a:buClr>
              <a:buFont typeface="Arial" panose="020B0604020202020204" pitchFamily="34" charset="0"/>
              <a:buChar char="•"/>
              <a:defRPr/>
            </a:pPr>
            <a:r>
              <a:rPr lang="en-US" altLang="es-US" sz="1800" dirty="0"/>
              <a:t>Car loans and mortgages are important, but </a:t>
            </a:r>
            <a:r>
              <a:rPr lang="en-US" altLang="es-US" sz="1800" dirty="0">
                <a:solidFill>
                  <a:schemeClr val="accent3"/>
                </a:solidFill>
              </a:rPr>
              <a:t>revolving credit tells more about you</a:t>
            </a:r>
          </a:p>
          <a:p>
            <a:pPr marL="285750" indent="-285750" defTabSz="685783" fontAlgn="auto">
              <a:spcAft>
                <a:spcPts val="0"/>
              </a:spcAft>
              <a:buClr>
                <a:schemeClr val="accent3"/>
              </a:buClr>
              <a:buFont typeface="Arial" panose="020B0604020202020204" pitchFamily="34" charset="0"/>
              <a:buChar char="•"/>
              <a:defRPr/>
            </a:pPr>
            <a:r>
              <a:rPr lang="en-US" altLang="es-US" sz="1800" b="1" dirty="0">
                <a:solidFill>
                  <a:schemeClr val="accent3"/>
                </a:solidFill>
              </a:rPr>
              <a:t>YOU</a:t>
            </a:r>
            <a:r>
              <a:rPr lang="en-US" altLang="es-US" sz="1800" dirty="0"/>
              <a:t> must manage yourself:</a:t>
            </a:r>
          </a:p>
          <a:p>
            <a:pPr marL="669925" lvl="3" indent="-285750" defTabSz="685783" fontAlgn="auto">
              <a:spcAft>
                <a:spcPts val="0"/>
              </a:spcAft>
              <a:buClr>
                <a:schemeClr val="accent3"/>
              </a:buClr>
              <a:buSzPct val="100000"/>
              <a:buFont typeface="Wingdings" panose="05000000000000000000" pitchFamily="2" charset="2"/>
              <a:buChar char="§"/>
              <a:defRPr/>
            </a:pPr>
            <a:r>
              <a:rPr lang="en-US" altLang="es-US" sz="1800" b="0" dirty="0"/>
              <a:t>Is your balance </a:t>
            </a:r>
            <a:r>
              <a:rPr lang="en-US" altLang="es-US" sz="1800" b="0" dirty="0">
                <a:solidFill>
                  <a:schemeClr val="accent3"/>
                </a:solidFill>
              </a:rPr>
              <a:t>growing </a:t>
            </a:r>
            <a:r>
              <a:rPr lang="en-US" altLang="es-US" sz="1800" b="0" dirty="0"/>
              <a:t>each month?</a:t>
            </a:r>
          </a:p>
          <a:p>
            <a:pPr marL="669925" lvl="3" indent="-285750" defTabSz="685783" fontAlgn="auto">
              <a:spcAft>
                <a:spcPts val="0"/>
              </a:spcAft>
              <a:buClr>
                <a:schemeClr val="accent3"/>
              </a:buClr>
              <a:buSzPct val="100000"/>
              <a:buFont typeface="Wingdings" panose="05000000000000000000" pitchFamily="2" charset="2"/>
              <a:buChar char="§"/>
              <a:defRPr/>
            </a:pPr>
            <a:r>
              <a:rPr lang="en-US" altLang="es-US" sz="1800" b="0" dirty="0"/>
              <a:t>Have you “</a:t>
            </a:r>
            <a:r>
              <a:rPr lang="en-US" altLang="es-US" sz="1800" b="0" dirty="0">
                <a:solidFill>
                  <a:schemeClr val="accent3"/>
                </a:solidFill>
              </a:rPr>
              <a:t>charged to the max</a:t>
            </a:r>
            <a:r>
              <a:rPr lang="en-US" altLang="es-US" sz="1800" b="0" dirty="0"/>
              <a:t>” against your limits?</a:t>
            </a:r>
          </a:p>
          <a:p>
            <a:pPr marL="669925" lvl="3" indent="-285750" defTabSz="685783" fontAlgn="auto">
              <a:spcAft>
                <a:spcPts val="0"/>
              </a:spcAft>
              <a:buClr>
                <a:schemeClr val="accent3"/>
              </a:buClr>
              <a:buSzPct val="100000"/>
              <a:buFont typeface="Wingdings" panose="05000000000000000000" pitchFamily="2" charset="2"/>
              <a:buChar char="§"/>
              <a:defRPr/>
            </a:pPr>
            <a:r>
              <a:rPr lang="en-US" altLang="es-US" sz="1800" b="0" dirty="0"/>
              <a:t>Do you make </a:t>
            </a:r>
            <a:r>
              <a:rPr lang="en-US" altLang="es-US" sz="1800" b="0" dirty="0">
                <a:solidFill>
                  <a:schemeClr val="accent3"/>
                </a:solidFill>
              </a:rPr>
              <a:t>all </a:t>
            </a:r>
            <a:r>
              <a:rPr lang="en-US" altLang="es-US" sz="1800" b="0" dirty="0"/>
              <a:t>payments on time?</a:t>
            </a:r>
          </a:p>
          <a:p>
            <a:pPr marL="669925" lvl="3" indent="-285750" defTabSz="685783" fontAlgn="auto">
              <a:spcAft>
                <a:spcPts val="0"/>
              </a:spcAft>
              <a:buClr>
                <a:schemeClr val="accent3"/>
              </a:buClr>
              <a:buSzPct val="100000"/>
              <a:buFont typeface="Wingdings" panose="05000000000000000000" pitchFamily="2" charset="2"/>
              <a:buChar char="§"/>
              <a:defRPr/>
            </a:pPr>
            <a:r>
              <a:rPr lang="en-US" altLang="es-US" sz="1800" b="0" dirty="0"/>
              <a:t>Are all of the payments at least the </a:t>
            </a:r>
            <a:r>
              <a:rPr lang="en-US" altLang="es-US" sz="1800" b="0" dirty="0">
                <a:solidFill>
                  <a:schemeClr val="accent3"/>
                </a:solidFill>
              </a:rPr>
              <a:t>minimum due</a:t>
            </a:r>
            <a:r>
              <a:rPr lang="en-US" altLang="es-US" sz="1800" b="0" dirty="0"/>
              <a:t>, even though the payment amount might vary?</a:t>
            </a:r>
          </a:p>
        </p:txBody>
      </p:sp>
      <p:sp>
        <p:nvSpPr>
          <p:cNvPr id="34819" name="Rectangle 2"/>
          <p:cNvSpPr>
            <a:spLocks noGrp="1" noChangeArrowheads="1"/>
          </p:cNvSpPr>
          <p:nvPr>
            <p:ph type="title"/>
          </p:nvPr>
        </p:nvSpPr>
        <p:spPr>
          <a:xfrm>
            <a:off x="347663" y="528638"/>
            <a:ext cx="7027862" cy="1006475"/>
          </a:xfrm>
        </p:spPr>
        <p:txBody>
          <a:bodyPr/>
          <a:lstStyle/>
          <a:p>
            <a:r>
              <a:rPr lang="en-US" altLang="es-US" dirty="0"/>
              <a:t>RULE 3: Get a credit card</a:t>
            </a:r>
          </a:p>
        </p:txBody>
      </p:sp>
      <p:sp>
        <p:nvSpPr>
          <p:cNvPr id="4" name="Footer Placeholder 3"/>
          <p:cNvSpPr>
            <a:spLocks noGrp="1"/>
          </p:cNvSpPr>
          <p:nvPr>
            <p:ph type="ftr" sz="quarter" idx="14"/>
          </p:nvPr>
        </p:nvSpPr>
        <p:spPr/>
        <p:txBody>
          <a:bodyPr/>
          <a:lstStyle/>
          <a:p>
            <a:pPr>
              <a:defRPr/>
            </a:pPr>
            <a:r>
              <a:rPr lang="en-US" altLang="es-US">
                <a:solidFill>
                  <a:schemeClr val="accent1"/>
                </a:solidFill>
              </a:rPr>
              <a:t>©2017 Experian Information Solutions, Inc. All rights reserved.</a:t>
            </a:r>
            <a:br>
              <a:rPr lang="en-US" altLang="es-US">
                <a:solidFill>
                  <a:schemeClr val="accent1"/>
                </a:solidFill>
              </a:rPr>
            </a:br>
            <a:r>
              <a:rPr lang="en-US" altLang="es-US">
                <a:solidFill>
                  <a:schemeClr val="accent1"/>
                </a:solidFill>
              </a:rPr>
              <a:t>Experian Public.</a:t>
            </a:r>
          </a:p>
        </p:txBody>
      </p:sp>
      <p:pic>
        <p:nvPicPr>
          <p:cNvPr id="3" name="Picture Placeholder 2"/>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47663" y="2029075"/>
            <a:ext cx="4643438" cy="3885950"/>
          </a:xfrm>
        </p:spPr>
        <p:txBody>
          <a:bodyPr>
            <a:noAutofit/>
          </a:bodyPr>
          <a:lstStyle/>
          <a:p>
            <a:pPr marL="285750" indent="-285750" defTabSz="685783" fontAlgn="auto">
              <a:lnSpc>
                <a:spcPct val="110000"/>
              </a:lnSpc>
              <a:spcAft>
                <a:spcPts val="0"/>
              </a:spcAft>
              <a:buClr>
                <a:schemeClr val="accent4"/>
              </a:buClr>
              <a:buFont typeface="Arial" panose="020B0604020202020204" pitchFamily="34" charset="0"/>
              <a:buChar char="•"/>
              <a:defRPr/>
            </a:pPr>
            <a:r>
              <a:rPr lang="en-US" altLang="es-US" sz="1700" dirty="0"/>
              <a:t>Closing unused accounts </a:t>
            </a:r>
            <a:r>
              <a:rPr lang="en-US" altLang="es-US" sz="1700" dirty="0">
                <a:solidFill>
                  <a:schemeClr val="accent5"/>
                </a:solidFill>
              </a:rPr>
              <a:t>isn’t always a good thing</a:t>
            </a:r>
          </a:p>
          <a:p>
            <a:pPr marL="285750" indent="-285750" defTabSz="685783" fontAlgn="auto">
              <a:lnSpc>
                <a:spcPct val="110000"/>
              </a:lnSpc>
              <a:spcAft>
                <a:spcPts val="0"/>
              </a:spcAft>
              <a:buClr>
                <a:schemeClr val="accent4"/>
              </a:buClr>
              <a:buFont typeface="Arial" panose="020B0604020202020204" pitchFamily="34" charset="0"/>
              <a:buChar char="•"/>
              <a:defRPr/>
            </a:pPr>
            <a:r>
              <a:rPr lang="en-US" altLang="es-US" sz="1700" dirty="0"/>
              <a:t>When deciding whether to close an account, </a:t>
            </a:r>
            <a:r>
              <a:rPr lang="en-US" altLang="es-US" sz="1700" dirty="0">
                <a:solidFill>
                  <a:schemeClr val="accent5"/>
                </a:solidFill>
              </a:rPr>
              <a:t>consider</a:t>
            </a:r>
            <a:r>
              <a:rPr lang="en-US" altLang="es-US" sz="1700" dirty="0"/>
              <a:t>: </a:t>
            </a:r>
          </a:p>
          <a:p>
            <a:pPr marL="669925" lvl="3" indent="-285750" defTabSz="685783" fontAlgn="auto">
              <a:lnSpc>
                <a:spcPct val="110000"/>
              </a:lnSpc>
              <a:spcAft>
                <a:spcPts val="0"/>
              </a:spcAft>
              <a:buClr>
                <a:schemeClr val="accent4"/>
              </a:buClr>
              <a:buFont typeface="Wingdings" panose="05000000000000000000" pitchFamily="2" charset="2"/>
              <a:buChar char="§"/>
              <a:defRPr/>
            </a:pPr>
            <a:r>
              <a:rPr lang="en-US" altLang="es-US" sz="1500" b="0" dirty="0"/>
              <a:t>The effect on your </a:t>
            </a:r>
            <a:r>
              <a:rPr lang="en-US" altLang="es-US" sz="1500" b="0" dirty="0">
                <a:solidFill>
                  <a:schemeClr val="accent5"/>
                </a:solidFill>
              </a:rPr>
              <a:t>total balance to limit</a:t>
            </a:r>
            <a:r>
              <a:rPr lang="en-US" altLang="es-US" sz="1500" b="0" dirty="0"/>
              <a:t> ratio</a:t>
            </a:r>
          </a:p>
          <a:p>
            <a:pPr marL="669925" lvl="3" indent="-285750" defTabSz="685783" fontAlgn="auto">
              <a:lnSpc>
                <a:spcPct val="110000"/>
              </a:lnSpc>
              <a:spcAft>
                <a:spcPts val="0"/>
              </a:spcAft>
              <a:buClr>
                <a:schemeClr val="accent4"/>
              </a:buClr>
              <a:buFont typeface="Wingdings" panose="05000000000000000000" pitchFamily="2" charset="2"/>
              <a:buChar char="§"/>
              <a:defRPr/>
            </a:pPr>
            <a:r>
              <a:rPr lang="en-US" altLang="es-US" sz="1500" b="0" dirty="0"/>
              <a:t>Negative payment history remains for </a:t>
            </a:r>
            <a:r>
              <a:rPr lang="en-US" altLang="es-US" sz="1500" b="0" dirty="0">
                <a:solidFill>
                  <a:schemeClr val="accent5"/>
                </a:solidFill>
              </a:rPr>
              <a:t>seven years</a:t>
            </a:r>
            <a:r>
              <a:rPr lang="en-US" altLang="es-US" sz="1500" b="0" dirty="0"/>
              <a:t>, even if an account is closed</a:t>
            </a:r>
          </a:p>
          <a:p>
            <a:pPr marL="669925" lvl="3" indent="-285750" defTabSz="685783" fontAlgn="auto">
              <a:lnSpc>
                <a:spcPct val="110000"/>
              </a:lnSpc>
              <a:spcAft>
                <a:spcPts val="0"/>
              </a:spcAft>
              <a:buClr>
                <a:schemeClr val="accent4"/>
              </a:buClr>
              <a:buFont typeface="Wingdings" panose="05000000000000000000" pitchFamily="2" charset="2"/>
              <a:buChar char="§"/>
              <a:defRPr/>
            </a:pPr>
            <a:r>
              <a:rPr lang="en-US" altLang="es-US" sz="1500" b="0" dirty="0"/>
              <a:t>A long, stable history is a </a:t>
            </a:r>
            <a:r>
              <a:rPr lang="en-US" altLang="es-US" sz="1500" b="0" dirty="0">
                <a:solidFill>
                  <a:schemeClr val="accent5"/>
                </a:solidFill>
              </a:rPr>
              <a:t>good thing </a:t>
            </a:r>
            <a:r>
              <a:rPr lang="en-US" altLang="es-US" sz="1500" b="0" dirty="0"/>
              <a:t>– positive, open accounts stay in your history </a:t>
            </a:r>
            <a:r>
              <a:rPr lang="en-US" altLang="es-US" sz="1500" b="0" dirty="0">
                <a:solidFill>
                  <a:schemeClr val="accent5"/>
                </a:solidFill>
              </a:rPr>
              <a:t>forever</a:t>
            </a:r>
          </a:p>
          <a:p>
            <a:pPr marL="669925" lvl="3" indent="-285750" defTabSz="685783" fontAlgn="auto">
              <a:lnSpc>
                <a:spcPct val="110000"/>
              </a:lnSpc>
              <a:spcAft>
                <a:spcPts val="0"/>
              </a:spcAft>
              <a:buClr>
                <a:schemeClr val="accent4"/>
              </a:buClr>
              <a:buFont typeface="Wingdings" panose="05000000000000000000" pitchFamily="2" charset="2"/>
              <a:buChar char="§"/>
              <a:defRPr/>
            </a:pPr>
            <a:r>
              <a:rPr lang="en-US" altLang="es-US" sz="1500" b="0" dirty="0"/>
              <a:t>Your </a:t>
            </a:r>
            <a:r>
              <a:rPr lang="en-US" altLang="es-US" sz="1500" b="0" dirty="0">
                <a:solidFill>
                  <a:schemeClr val="accent5"/>
                </a:solidFill>
              </a:rPr>
              <a:t>ability to resist the temptation </a:t>
            </a:r>
            <a:r>
              <a:rPr lang="en-US" altLang="es-US" sz="1500" b="0" dirty="0"/>
              <a:t>of overcharging if you don’t close the account</a:t>
            </a:r>
          </a:p>
        </p:txBody>
      </p:sp>
      <p:sp>
        <p:nvSpPr>
          <p:cNvPr id="36867" name="Rectangle 2"/>
          <p:cNvSpPr>
            <a:spLocks noGrp="1" noChangeArrowheads="1"/>
          </p:cNvSpPr>
          <p:nvPr>
            <p:ph type="title"/>
          </p:nvPr>
        </p:nvSpPr>
        <p:spPr>
          <a:xfrm>
            <a:off x="355600" y="528638"/>
            <a:ext cx="7019925" cy="1006475"/>
          </a:xfrm>
        </p:spPr>
        <p:txBody>
          <a:bodyPr/>
          <a:lstStyle/>
          <a:p>
            <a:r>
              <a:rPr lang="en-US" altLang="es-US" dirty="0"/>
              <a:t>RULE 4: Use caution in closing accounts</a:t>
            </a:r>
          </a:p>
        </p:txBody>
      </p:sp>
      <p:pic>
        <p:nvPicPr>
          <p:cNvPr id="7" name="Picture Placeholder 6"/>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8" name="Footer Placeholder 7"/>
          <p:cNvSpPr>
            <a:spLocks noGrp="1"/>
          </p:cNvSpPr>
          <p:nvPr>
            <p:ph type="ftr" sz="quarter" idx="14"/>
          </p:nvPr>
        </p:nvSpPr>
        <p:spPr/>
        <p:txBody>
          <a:bodyPr/>
          <a:lstStyle/>
          <a:p>
            <a:pPr>
              <a:defRPr/>
            </a:pPr>
            <a:r>
              <a:rPr lang="en-US" altLang="es-US" sz="700">
                <a:solidFill>
                  <a:schemeClr val="accent1"/>
                </a:solidFill>
              </a:rPr>
              <a:t>©2017 Experian Information Solutions, Inc. All rights reserved.</a:t>
            </a:r>
            <a:br>
              <a:rPr lang="en-US" altLang="es-US" sz="700">
                <a:solidFill>
                  <a:schemeClr val="accent1"/>
                </a:solidFill>
              </a:rPr>
            </a:br>
            <a:r>
              <a:rPr lang="en-US" altLang="es-US" sz="700" b="1">
                <a:solidFill>
                  <a:schemeClr val="accent1"/>
                </a:solidFill>
              </a:rPr>
              <a:t>Experian Public.</a:t>
            </a:r>
          </a:p>
          <a:p>
            <a:pPr>
              <a:defRPr/>
            </a:pPr>
            <a:endParaRPr lang="en-GB"/>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23850" y="5969885"/>
            <a:ext cx="7299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1125" indent="-111125">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fontAlgn="base">
              <a:spcBef>
                <a:spcPct val="0"/>
              </a:spcBef>
              <a:spcAft>
                <a:spcPct val="0"/>
              </a:spcAft>
              <a:defRPr sz="2400">
                <a:solidFill>
                  <a:schemeClr val="tx1"/>
                </a:solidFill>
                <a:latin typeface="Arial" panose="020B0604020202020204" pitchFamily="34" charset="0"/>
              </a:defRPr>
            </a:lvl6pPr>
            <a:lvl7pPr marL="2971800" indent="-228600" defTabSz="1217613" fontAlgn="base">
              <a:spcBef>
                <a:spcPct val="0"/>
              </a:spcBef>
              <a:spcAft>
                <a:spcPct val="0"/>
              </a:spcAft>
              <a:defRPr sz="2400">
                <a:solidFill>
                  <a:schemeClr val="tx1"/>
                </a:solidFill>
                <a:latin typeface="Arial" panose="020B0604020202020204" pitchFamily="34" charset="0"/>
              </a:defRPr>
            </a:lvl7pPr>
            <a:lvl8pPr marL="3429000" indent="-228600" defTabSz="1217613" fontAlgn="base">
              <a:spcBef>
                <a:spcPct val="0"/>
              </a:spcBef>
              <a:spcAft>
                <a:spcPct val="0"/>
              </a:spcAft>
              <a:defRPr sz="2400">
                <a:solidFill>
                  <a:schemeClr val="tx1"/>
                </a:solidFill>
                <a:latin typeface="Arial" panose="020B0604020202020204" pitchFamily="34" charset="0"/>
              </a:defRPr>
            </a:lvl8pPr>
            <a:lvl9pPr marL="3886200" indent="-228600" defTabSz="1217613" fontAlgn="base">
              <a:spcBef>
                <a:spcPct val="0"/>
              </a:spcBef>
              <a:spcAft>
                <a:spcPct val="0"/>
              </a:spcAft>
              <a:defRPr sz="2400">
                <a:solidFill>
                  <a:schemeClr val="tx1"/>
                </a:solidFill>
                <a:latin typeface="Arial" panose="020B0604020202020204" pitchFamily="34" charset="0"/>
              </a:defRPr>
            </a:lvl9pPr>
          </a:lstStyle>
          <a:p>
            <a:pPr eaLnBrk="1" hangingPunct="1"/>
            <a:r>
              <a:rPr lang="en-US" altLang="es-US" sz="1050" dirty="0"/>
              <a:t>*	While inquiries are often listed as a risk factor, they are </a:t>
            </a:r>
            <a:r>
              <a:rPr lang="en-US" altLang="es-US" sz="1050" dirty="0">
                <a:solidFill>
                  <a:schemeClr val="accent1"/>
                </a:solidFill>
              </a:rPr>
              <a:t>rarely significant</a:t>
            </a:r>
            <a:r>
              <a:rPr lang="en-US" altLang="es-US" sz="1050" dirty="0"/>
              <a:t> unless other risk factors are present</a:t>
            </a:r>
          </a:p>
        </p:txBody>
      </p:sp>
      <p:sp>
        <p:nvSpPr>
          <p:cNvPr id="14339" name="Rectangle 4"/>
          <p:cNvSpPr>
            <a:spLocks noGrp="1" noChangeArrowheads="1"/>
          </p:cNvSpPr>
          <p:nvPr>
            <p:ph idx="1"/>
          </p:nvPr>
        </p:nvSpPr>
        <p:spPr>
          <a:xfrm>
            <a:off x="4630738" y="2022475"/>
            <a:ext cx="4178300" cy="3006725"/>
          </a:xfrm>
        </p:spPr>
        <p:txBody>
          <a:bodyPr/>
          <a:lstStyle/>
          <a:p>
            <a:pPr marL="285750" indent="-285750" defTabSz="685783" fontAlgn="auto">
              <a:spcAft>
                <a:spcPts val="0"/>
              </a:spcAft>
              <a:buClr>
                <a:schemeClr val="accent1"/>
              </a:buClr>
              <a:buFont typeface="Arial" panose="020B0604020202020204" pitchFamily="34" charset="0"/>
              <a:buChar char="•"/>
              <a:defRPr/>
            </a:pPr>
            <a:r>
              <a:rPr lang="en-US" altLang="es-US" sz="1800" dirty="0"/>
              <a:t>Do not apply for </a:t>
            </a:r>
            <a:r>
              <a:rPr lang="en-US" altLang="es-US" sz="1800" dirty="0">
                <a:solidFill>
                  <a:schemeClr val="accent1"/>
                </a:solidFill>
              </a:rPr>
              <a:t>multiple accounts</a:t>
            </a:r>
            <a:r>
              <a:rPr lang="en-US" altLang="es-US" sz="1800" dirty="0"/>
              <a:t> within a short period of time</a:t>
            </a:r>
          </a:p>
          <a:p>
            <a:pPr marL="285750" indent="-285750" defTabSz="685783" fontAlgn="auto">
              <a:spcAft>
                <a:spcPts val="0"/>
              </a:spcAft>
              <a:buClr>
                <a:schemeClr val="accent1"/>
              </a:buClr>
              <a:buFont typeface="Arial" panose="020B0604020202020204" pitchFamily="34" charset="0"/>
              <a:buChar char="•"/>
              <a:defRPr/>
            </a:pPr>
            <a:r>
              <a:rPr lang="en-US" altLang="es-US" sz="1800" dirty="0"/>
              <a:t>Recent inquiries</a:t>
            </a:r>
            <a:r>
              <a:rPr lang="en-US" altLang="es-US" sz="1800" dirty="0">
                <a:solidFill>
                  <a:schemeClr val="accent1"/>
                </a:solidFill>
              </a:rPr>
              <a:t>*</a:t>
            </a:r>
            <a:r>
              <a:rPr lang="en-US" altLang="es-US" sz="1800" dirty="0"/>
              <a:t> represent </a:t>
            </a:r>
            <a:r>
              <a:rPr lang="en-US" altLang="es-US" sz="1800" dirty="0">
                <a:solidFill>
                  <a:schemeClr val="accent1"/>
                </a:solidFill>
              </a:rPr>
              <a:t>increased risk </a:t>
            </a:r>
            <a:r>
              <a:rPr lang="en-US" altLang="es-US" sz="1800" dirty="0"/>
              <a:t>because they:</a:t>
            </a:r>
          </a:p>
          <a:p>
            <a:pPr lvl="4" defTabSz="685783" fontAlgn="auto">
              <a:spcAft>
                <a:spcPts val="0"/>
              </a:spcAft>
              <a:buClr>
                <a:schemeClr val="accent1"/>
              </a:buClr>
              <a:buFont typeface="Wingdings" panose="05000000000000000000" pitchFamily="2" charset="2"/>
              <a:buChar char="§"/>
              <a:defRPr/>
            </a:pPr>
            <a:r>
              <a:rPr lang="en-US" altLang="es-US" sz="1800" b="0" dirty="0"/>
              <a:t>Indicate that you </a:t>
            </a:r>
            <a:r>
              <a:rPr lang="en-US" altLang="es-US" sz="1800" b="0" dirty="0">
                <a:solidFill>
                  <a:schemeClr val="accent1"/>
                </a:solidFill>
              </a:rPr>
              <a:t>opened new debt </a:t>
            </a:r>
            <a:br>
              <a:rPr lang="en-US" altLang="es-US" sz="1800" b="0" dirty="0"/>
            </a:br>
            <a:r>
              <a:rPr lang="en-US" altLang="es-US" sz="1800" b="0" dirty="0"/>
              <a:t>which hasn’t yet been reported</a:t>
            </a:r>
          </a:p>
          <a:p>
            <a:pPr lvl="4" defTabSz="685783" fontAlgn="auto">
              <a:spcAft>
                <a:spcPts val="0"/>
              </a:spcAft>
              <a:buClr>
                <a:schemeClr val="accent1"/>
              </a:buClr>
              <a:buFont typeface="Wingdings" panose="05000000000000000000" pitchFamily="2" charset="2"/>
              <a:buChar char="§"/>
              <a:defRPr/>
            </a:pPr>
            <a:r>
              <a:rPr lang="en-US" altLang="es-US" sz="1800" b="0" dirty="0"/>
              <a:t>Suggest you might have </a:t>
            </a:r>
            <a:r>
              <a:rPr lang="en-US" altLang="es-US" sz="1800" b="0" dirty="0">
                <a:solidFill>
                  <a:schemeClr val="accent1"/>
                </a:solidFill>
              </a:rPr>
              <a:t>cash flow </a:t>
            </a:r>
            <a:br>
              <a:rPr lang="en-US" altLang="es-US" sz="1800" b="0" dirty="0">
                <a:solidFill>
                  <a:schemeClr val="accent1"/>
                </a:solidFill>
              </a:rPr>
            </a:br>
            <a:r>
              <a:rPr lang="en-US" altLang="es-US" sz="1800" b="0" dirty="0">
                <a:solidFill>
                  <a:schemeClr val="accent1"/>
                </a:solidFill>
              </a:rPr>
              <a:t>problems </a:t>
            </a:r>
            <a:r>
              <a:rPr lang="en-US" altLang="es-US" sz="1800" b="0" dirty="0"/>
              <a:t>and are seeking new </a:t>
            </a:r>
            <a:br>
              <a:rPr lang="en-US" altLang="es-US" sz="1800" b="0" dirty="0"/>
            </a:br>
            <a:r>
              <a:rPr lang="en-US" altLang="es-US" sz="1800" b="0" dirty="0"/>
              <a:t>credit to support your spending</a:t>
            </a:r>
          </a:p>
        </p:txBody>
      </p:sp>
      <p:sp>
        <p:nvSpPr>
          <p:cNvPr id="38916" name="Rectangle 3"/>
          <p:cNvSpPr>
            <a:spLocks noGrp="1" noChangeArrowheads="1"/>
          </p:cNvSpPr>
          <p:nvPr>
            <p:ph type="title"/>
          </p:nvPr>
        </p:nvSpPr>
        <p:spPr>
          <a:xfrm>
            <a:off x="4630738" y="528638"/>
            <a:ext cx="4178300" cy="1006475"/>
          </a:xfrm>
        </p:spPr>
        <p:txBody>
          <a:bodyPr/>
          <a:lstStyle/>
          <a:p>
            <a:r>
              <a:rPr lang="en-US" altLang="es-US" dirty="0"/>
              <a:t>RULE 5: Apply for credit judiciously</a:t>
            </a:r>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8918" name="Footer Placeholder 6"/>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fontAlgn="base">
              <a:spcBef>
                <a:spcPct val="0"/>
              </a:spcBef>
              <a:spcAft>
                <a:spcPct val="0"/>
              </a:spcAft>
              <a:defRPr sz="2400">
                <a:solidFill>
                  <a:schemeClr val="tx1"/>
                </a:solidFill>
                <a:latin typeface="Arial" panose="020B0604020202020204" pitchFamily="34" charset="0"/>
              </a:defRPr>
            </a:lvl6pPr>
            <a:lvl7pPr marL="2971800" indent="-228600" defTabSz="1217613" fontAlgn="base">
              <a:spcBef>
                <a:spcPct val="0"/>
              </a:spcBef>
              <a:spcAft>
                <a:spcPct val="0"/>
              </a:spcAft>
              <a:defRPr sz="2400">
                <a:solidFill>
                  <a:schemeClr val="tx1"/>
                </a:solidFill>
                <a:latin typeface="Arial" panose="020B0604020202020204" pitchFamily="34" charset="0"/>
              </a:defRPr>
            </a:lvl7pPr>
            <a:lvl8pPr marL="3429000" indent="-228600" defTabSz="1217613" fontAlgn="base">
              <a:spcBef>
                <a:spcPct val="0"/>
              </a:spcBef>
              <a:spcAft>
                <a:spcPct val="0"/>
              </a:spcAft>
              <a:defRPr sz="2400">
                <a:solidFill>
                  <a:schemeClr val="tx1"/>
                </a:solidFill>
                <a:latin typeface="Arial" panose="020B0604020202020204" pitchFamily="34" charset="0"/>
              </a:defRPr>
            </a:lvl8pPr>
            <a:lvl9pPr marL="3886200" indent="-228600" defTabSz="1217613" fontAlgn="base">
              <a:spcBef>
                <a:spcPct val="0"/>
              </a:spcBef>
              <a:spcAft>
                <a:spcPct val="0"/>
              </a:spcAft>
              <a:defRPr sz="2400">
                <a:solidFill>
                  <a:schemeClr val="tx1"/>
                </a:solidFill>
                <a:latin typeface="Arial" panose="020B0604020202020204" pitchFamily="34" charset="0"/>
              </a:defRPr>
            </a:lvl9pPr>
          </a:lstStyle>
          <a:p>
            <a:pPr defTabSz="1217613" fontAlgn="base">
              <a:spcBef>
                <a:spcPct val="0"/>
              </a:spcBef>
              <a:spcAft>
                <a:spcPct val="0"/>
              </a:spcAft>
            </a:pPr>
            <a:r>
              <a:rPr lang="en-US" altLang="es-US" sz="700">
                <a:solidFill>
                  <a:schemeClr val="accent1"/>
                </a:solidFill>
              </a:rPr>
              <a:t>©2017 Experian Information Solutions, Inc. All rights reserved.</a:t>
            </a:r>
            <a:br>
              <a:rPr lang="en-US" altLang="es-US" sz="700">
                <a:solidFill>
                  <a:schemeClr val="accent1"/>
                </a:solidFill>
              </a:rPr>
            </a:br>
            <a:r>
              <a:rPr lang="en-US" altLang="es-US" sz="700" b="1">
                <a:solidFill>
                  <a:schemeClr val="accent1"/>
                </a:solidFill>
              </a:rPr>
              <a:t>Experian Public.</a:t>
            </a:r>
          </a:p>
        </p:txBody>
      </p:sp>
    </p:spTree>
  </p:cSld>
  <p:clrMapOvr>
    <a:masterClrMapping/>
  </p:clrMapOvr>
  <p:transition spd="med">
    <p:fade/>
  </p:transition>
</p:sld>
</file>

<file path=ppt/theme/theme1.xml><?xml version="1.0" encoding="utf-8"?>
<a:theme xmlns:a="http://schemas.openxmlformats.org/drawingml/2006/main" name="Theme1">
  <a:themeElements>
    <a:clrScheme name="Experian">
      <a:dk1>
        <a:srgbClr val="575756"/>
      </a:dk1>
      <a:lt1>
        <a:srgbClr val="FFFFFF"/>
      </a:lt1>
      <a:dk2>
        <a:srgbClr val="000000"/>
      </a:dk2>
      <a:lt2>
        <a:srgbClr val="FFFFFF"/>
      </a:lt2>
      <a:accent1>
        <a:srgbClr val="26478D"/>
      </a:accent1>
      <a:accent2>
        <a:srgbClr val="632678"/>
      </a:accent2>
      <a:accent3>
        <a:srgbClr val="406EB3"/>
      </a:accent3>
      <a:accent4>
        <a:srgbClr val="BA2F7D"/>
      </a:accent4>
      <a:accent5>
        <a:srgbClr val="BB0048"/>
      </a:accent5>
      <a:accent6>
        <a:srgbClr val="E2A23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spcCol="151200" rtlCol="0">
        <a:spAutoFit/>
      </a:bodyPr>
      <a:lstStyle>
        <a:defPPr>
          <a:defRPr sz="1200" dirty="0" smtClean="0"/>
        </a:defPPr>
      </a:lstStyle>
    </a:txDef>
  </a:objectDefaults>
  <a:extraClrSchemeLst/>
  <a:extLst>
    <a:ext uri="{05A4C25C-085E-4340-85A3-A5531E510DB2}">
      <thm15:themeFamily xmlns:thm15="http://schemas.microsoft.com/office/thememl/2012/main" name="Theme1" id="{E8960840-0F57-44E8-93B7-66891C3A58E8}" vid="{30139214-6E34-4BAA-8051-720634083775}"/>
    </a:ext>
  </a:extLst>
</a:theme>
</file>

<file path=ppt/theme/theme2.xml><?xml version="1.0" encoding="utf-8"?>
<a:theme xmlns:a="http://schemas.openxmlformats.org/drawingml/2006/main" name="Office Theme">
  <a:themeElements>
    <a:clrScheme name="Experian-6-12-2009">
      <a:dk1>
        <a:srgbClr val="FFFFFF"/>
      </a:dk1>
      <a:lt1>
        <a:srgbClr val="5F5F5F"/>
      </a:lt1>
      <a:dk2>
        <a:srgbClr val="ED1951"/>
      </a:dk2>
      <a:lt2>
        <a:srgbClr val="015CAE"/>
      </a:lt2>
      <a:accent1>
        <a:srgbClr val="70567A"/>
      </a:accent1>
      <a:accent2>
        <a:srgbClr val="7A854D"/>
      </a:accent2>
      <a:accent3>
        <a:srgbClr val="0095DA"/>
      </a:accent3>
      <a:accent4>
        <a:srgbClr val="BE8851"/>
      </a:accent4>
      <a:accent5>
        <a:srgbClr val="D3AB07"/>
      </a:accent5>
      <a:accent6>
        <a:srgbClr val="477B84"/>
      </a:accent6>
      <a:hlink>
        <a:srgbClr val="387C2C"/>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xperian-6-12-2009">
      <a:dk1>
        <a:srgbClr val="FFFFFF"/>
      </a:dk1>
      <a:lt1>
        <a:srgbClr val="5F5F5F"/>
      </a:lt1>
      <a:dk2>
        <a:srgbClr val="ED1951"/>
      </a:dk2>
      <a:lt2>
        <a:srgbClr val="015CAE"/>
      </a:lt2>
      <a:accent1>
        <a:srgbClr val="70567A"/>
      </a:accent1>
      <a:accent2>
        <a:srgbClr val="7A854D"/>
      </a:accent2>
      <a:accent3>
        <a:srgbClr val="0095DA"/>
      </a:accent3>
      <a:accent4>
        <a:srgbClr val="BE8851"/>
      </a:accent4>
      <a:accent5>
        <a:srgbClr val="D3AB07"/>
      </a:accent5>
      <a:accent6>
        <a:srgbClr val="477B84"/>
      </a:accent6>
      <a:hlink>
        <a:srgbClr val="387C2C"/>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138</TotalTime>
  <Words>2324</Words>
  <Application>Microsoft Office PowerPoint</Application>
  <PresentationFormat>On-screen Show (4:3)</PresentationFormat>
  <Paragraphs>174</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Wingdings</vt:lpstr>
      <vt:lpstr>Calibri</vt:lpstr>
      <vt:lpstr>Times New Roman</vt:lpstr>
      <vt:lpstr>Theme1</vt:lpstr>
      <vt:lpstr>Managing your credit report</vt:lpstr>
      <vt:lpstr>Disclaimer</vt:lpstr>
      <vt:lpstr>Introduction</vt:lpstr>
      <vt:lpstr>RULE 1:  Establish a credit report</vt:lpstr>
      <vt:lpstr>A credit report is an important financial tool for you, so don’t ignore it!</vt:lpstr>
      <vt:lpstr>RULE 2: Always pay as agreed</vt:lpstr>
      <vt:lpstr>RULE 3: Get a credit card</vt:lpstr>
      <vt:lpstr>RULE 4: Use caution in closing accounts</vt:lpstr>
      <vt:lpstr>RULE 5: Apply for credit judiciously</vt:lpstr>
      <vt:lpstr>RULE 6: Time is key</vt:lpstr>
      <vt:lpstr>RULE 7: Demonstrate stability   </vt:lpstr>
      <vt:lpstr>RULE 8: Have a plan</vt:lpstr>
      <vt:lpstr>RULE 9: Put credit to work for you</vt:lpstr>
      <vt:lpstr>RULE 10: Share your knowledge</vt:lpstr>
      <vt:lpstr>Resources</vt:lpstr>
      <vt:lpstr>PowerPoint Presentation</vt:lpstr>
    </vt:vector>
  </TitlesOfParts>
  <Company>Experian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your credit report</dc:title>
  <dc:creator>Rod Griffin</dc:creator>
  <cp:lastModifiedBy>Smith, Stacy</cp:lastModifiedBy>
  <cp:revision>28</cp:revision>
  <dcterms:created xsi:type="dcterms:W3CDTF">2011-05-11T20:26:10Z</dcterms:created>
  <dcterms:modified xsi:type="dcterms:W3CDTF">2017-07-17T23:07:05Z</dcterms:modified>
</cp:coreProperties>
</file>