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7"/>
  </p:notesMasterIdLst>
  <p:handoutMasterIdLst>
    <p:handoutMasterId r:id="rId28"/>
  </p:handoutMasterIdLst>
  <p:sldIdLst>
    <p:sldId id="261" r:id="rId5"/>
    <p:sldId id="258" r:id="rId6"/>
    <p:sldId id="259" r:id="rId7"/>
    <p:sldId id="274" r:id="rId8"/>
    <p:sldId id="275" r:id="rId9"/>
    <p:sldId id="276" r:id="rId10"/>
    <p:sldId id="277" r:id="rId11"/>
    <p:sldId id="278" r:id="rId12"/>
    <p:sldId id="279" r:id="rId13"/>
    <p:sldId id="280" r:id="rId14"/>
    <p:sldId id="282" r:id="rId15"/>
    <p:sldId id="281" r:id="rId16"/>
    <p:sldId id="283" r:id="rId17"/>
    <p:sldId id="284" r:id="rId18"/>
    <p:sldId id="285" r:id="rId19"/>
    <p:sldId id="286" r:id="rId20"/>
    <p:sldId id="287" r:id="rId21"/>
    <p:sldId id="289" r:id="rId22"/>
    <p:sldId id="291" r:id="rId23"/>
    <p:sldId id="292" r:id="rId24"/>
    <p:sldId id="293" r:id="rId25"/>
    <p:sldId id="262" r:id="rId26"/>
  </p:sldIdLst>
  <p:sldSz cx="12192000" cy="9144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82B1"/>
    <a:srgbClr val="8CA8D1"/>
    <a:srgbClr val="A17DAE"/>
    <a:srgbClr val="7D91BB"/>
    <a:srgbClr val="F1D5E5"/>
    <a:srgbClr val="D9E2F0"/>
    <a:srgbClr val="E0D4E4"/>
    <a:srgbClr val="D4DAE8"/>
    <a:srgbClr val="C85997"/>
    <a:srgbClr val="668B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91" autoAdjust="0"/>
    <p:restoredTop sz="95652" autoAdjust="0"/>
  </p:normalViewPr>
  <p:slideViewPr>
    <p:cSldViewPr snapToGrid="0" showGuides="1">
      <p:cViewPr varScale="1">
        <p:scale>
          <a:sx n="72" d="100"/>
          <a:sy n="72" d="100"/>
        </p:scale>
        <p:origin x="1296" y="72"/>
      </p:cViewPr>
      <p:guideLst>
        <p:guide orient="horz" pos="2880"/>
        <p:guide pos="3840"/>
      </p:guideLst>
    </p:cSldViewPr>
  </p:slideViewPr>
  <p:outlineViewPr>
    <p:cViewPr>
      <p:scale>
        <a:sx n="33" d="100"/>
        <a:sy n="33" d="100"/>
      </p:scale>
      <p:origin x="0" y="-8784"/>
    </p:cViewPr>
  </p:outlineViewPr>
  <p:notesTextViewPr>
    <p:cViewPr>
      <p:scale>
        <a:sx n="1" d="1"/>
        <a:sy n="1" d="1"/>
      </p:scale>
      <p:origin x="0" y="0"/>
    </p:cViewPr>
  </p:notesTextViewPr>
  <p:sorterViewPr>
    <p:cViewPr>
      <p:scale>
        <a:sx n="100" d="100"/>
        <a:sy n="100" d="100"/>
      </p:scale>
      <p:origin x="0" y="-3600"/>
    </p:cViewPr>
  </p:sorterViewPr>
  <p:notesViewPr>
    <p:cSldViewPr snapToGrid="0" showGuides="1">
      <p:cViewPr varScale="1">
        <p:scale>
          <a:sx n="80" d="100"/>
          <a:sy n="80" d="100"/>
        </p:scale>
        <p:origin x="199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D1F7E9-EE9F-4EAC-9738-25639A81C8AA}" type="datetimeFigureOut">
              <a:rPr lang="en-GB" smtClean="0"/>
              <a:t>19/07/2017</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3ABE09-0D43-4644-A857-553AFEF2309C}" type="slidenum">
              <a:rPr lang="en-GB" smtClean="0"/>
              <a:t>‹#›</a:t>
            </a:fld>
            <a:endParaRPr lang="en-GB"/>
          </a:p>
        </p:txBody>
      </p:sp>
    </p:spTree>
    <p:extLst>
      <p:ext uri="{BB962C8B-B14F-4D97-AF65-F5344CB8AC3E}">
        <p14:creationId xmlns:p14="http://schemas.microsoft.com/office/powerpoint/2010/main" val="23710957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9BD0DE-58B2-4BE5-9870-8E7FE93CF5D8}" type="datetimeFigureOut">
              <a:rPr lang="en-GB" smtClean="0"/>
              <a:t>19/07/2017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958377-8945-4A29-AA61-C5A798FE2322}" type="slidenum">
              <a:rPr lang="en-GB" smtClean="0"/>
              <a:t>‹#›</a:t>
            </a:fld>
            <a:endParaRPr lang="en-GB"/>
          </a:p>
        </p:txBody>
      </p:sp>
    </p:spTree>
    <p:extLst>
      <p:ext uri="{BB962C8B-B14F-4D97-AF65-F5344CB8AC3E}">
        <p14:creationId xmlns:p14="http://schemas.microsoft.com/office/powerpoint/2010/main" val="2012573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experian.com/freez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experian.com/freeze.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D958377-8945-4A29-AA61-C5A798FE2322}" type="slidenum">
              <a:rPr lang="en-GB" smtClean="0"/>
              <a:t>1</a:t>
            </a:fld>
            <a:endParaRPr lang="en-GB"/>
          </a:p>
        </p:txBody>
      </p:sp>
    </p:spTree>
    <p:extLst>
      <p:ext uri="{BB962C8B-B14F-4D97-AF65-F5344CB8AC3E}">
        <p14:creationId xmlns:p14="http://schemas.microsoft.com/office/powerpoint/2010/main" val="4219416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Aft>
                <a:spcPct val="50000"/>
              </a:spcAft>
            </a:pPr>
            <a:r>
              <a:rPr lang="en-US" altLang="en-US" dirty="0"/>
              <a:t>If you do become a victim, it is very important to contact law enforcement to file a police report, the FTC to file a fraud report, and the creditors who have also been victimized by the fraudsters to complete affidavits.</a:t>
            </a:r>
          </a:p>
          <a:p>
            <a:pPr eaLnBrk="1" hangingPunct="1">
              <a:spcAft>
                <a:spcPct val="50000"/>
              </a:spcAft>
            </a:pPr>
            <a:r>
              <a:rPr lang="en-US" altLang="en-US" dirty="0"/>
              <a:t>Because an identity theft report is required for many of the credit report consumer assistance services, this step is very important for real victims, as you will see as we discuss the assistance process.</a:t>
            </a:r>
          </a:p>
          <a:p>
            <a:endParaRPr lang="en-US" dirty="0"/>
          </a:p>
        </p:txBody>
      </p:sp>
      <p:sp>
        <p:nvSpPr>
          <p:cNvPr id="4" name="Slide Number Placeholder 3"/>
          <p:cNvSpPr>
            <a:spLocks noGrp="1"/>
          </p:cNvSpPr>
          <p:nvPr>
            <p:ph type="sldNum" sz="quarter" idx="10"/>
          </p:nvPr>
        </p:nvSpPr>
        <p:spPr/>
        <p:txBody>
          <a:bodyPr/>
          <a:lstStyle/>
          <a:p>
            <a:fld id="{5D958377-8945-4A29-AA61-C5A798FE2322}" type="slidenum">
              <a:rPr lang="en-GB" smtClean="0"/>
              <a:t>11</a:t>
            </a:fld>
            <a:endParaRPr lang="en-GB"/>
          </a:p>
        </p:txBody>
      </p:sp>
    </p:spTree>
    <p:extLst>
      <p:ext uri="{BB962C8B-B14F-4D97-AF65-F5344CB8AC3E}">
        <p14:creationId xmlns:p14="http://schemas.microsoft.com/office/powerpoint/2010/main" val="1881904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first step in receiving fraud assistance is adding a temporary security alert to your credit report. With just one contact an initial consumer alert will be added to the credit reports provided by each of the national credit reporting companies.</a:t>
            </a:r>
            <a:endParaRPr lang="en-US" altLang="en-US"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5D958377-8945-4A29-AA61-C5A798FE2322}" type="slidenum">
              <a:rPr lang="en-GB" smtClean="0"/>
              <a:t>12</a:t>
            </a:fld>
            <a:endParaRPr lang="en-GB"/>
          </a:p>
        </p:txBody>
      </p:sp>
    </p:spTree>
    <p:extLst>
      <p:ext uri="{BB962C8B-B14F-4D97-AF65-F5344CB8AC3E}">
        <p14:creationId xmlns:p14="http://schemas.microsoft.com/office/powerpoint/2010/main" val="3576134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Aft>
                <a:spcPct val="50000"/>
              </a:spcAft>
            </a:pPr>
            <a:r>
              <a:rPr lang="en-US" altLang="en-US" dirty="0"/>
              <a:t>When you add an initial security alert Experian automatically removes your name from prescreened mailing lists for six months.</a:t>
            </a:r>
          </a:p>
          <a:p>
            <a:pPr eaLnBrk="1" hangingPunct="1">
              <a:spcAft>
                <a:spcPct val="50000"/>
              </a:spcAft>
            </a:pPr>
            <a:r>
              <a:rPr lang="en-US" altLang="en-US" dirty="0"/>
              <a:t>You also can request a free copy of your credit report and will receive specialized fraud recovery information and assistance.</a:t>
            </a:r>
          </a:p>
          <a:p>
            <a:pPr eaLnBrk="1" hangingPunct="1">
              <a:spcAft>
                <a:spcPct val="50000"/>
              </a:spcAft>
            </a:pPr>
            <a:r>
              <a:rPr lang="en-US" altLang="en-US" dirty="0"/>
              <a:t>Experian shares the alert with the other national credit reporting companies, Trans Union and Equifax. Each will add the alert and offer you a free copy of your report for review.</a:t>
            </a:r>
          </a:p>
          <a:p>
            <a:endParaRPr lang="en-US" dirty="0"/>
          </a:p>
        </p:txBody>
      </p:sp>
      <p:sp>
        <p:nvSpPr>
          <p:cNvPr id="4" name="Slide Number Placeholder 3"/>
          <p:cNvSpPr>
            <a:spLocks noGrp="1"/>
          </p:cNvSpPr>
          <p:nvPr>
            <p:ph type="sldNum" sz="quarter" idx="10"/>
          </p:nvPr>
        </p:nvSpPr>
        <p:spPr/>
        <p:txBody>
          <a:bodyPr/>
          <a:lstStyle/>
          <a:p>
            <a:fld id="{5D958377-8945-4A29-AA61-C5A798FE2322}" type="slidenum">
              <a:rPr lang="en-GB" smtClean="0"/>
              <a:t>13</a:t>
            </a:fld>
            <a:endParaRPr lang="en-GB"/>
          </a:p>
        </p:txBody>
      </p:sp>
    </p:spTree>
    <p:extLst>
      <p:ext uri="{BB962C8B-B14F-4D97-AF65-F5344CB8AC3E}">
        <p14:creationId xmlns:p14="http://schemas.microsoft.com/office/powerpoint/2010/main" val="3281946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Aft>
                <a:spcPct val="50000"/>
              </a:spcAft>
            </a:pPr>
            <a:r>
              <a:rPr lang="en-US" altLang="en-US" dirty="0"/>
              <a:t>It is important for you to understand that you don’t want to just “fix” your credit report.  You need to make sure the account information is accurate with the company that holds the account and reports it to the credit reporting companies.</a:t>
            </a:r>
          </a:p>
          <a:p>
            <a:pPr eaLnBrk="1" hangingPunct="1">
              <a:spcAft>
                <a:spcPct val="50000"/>
              </a:spcAft>
            </a:pPr>
            <a:r>
              <a:rPr lang="en-US" altLang="en-US" dirty="0"/>
              <a:t>When fraud is involved, often the best way to correct the reporting company’s records is to contact the creditor directly to see what documentation they need or if additional information can be provided to help them clear up their records and investigate the fraud.</a:t>
            </a:r>
          </a:p>
          <a:p>
            <a:endParaRPr lang="en-US" dirty="0"/>
          </a:p>
        </p:txBody>
      </p:sp>
      <p:sp>
        <p:nvSpPr>
          <p:cNvPr id="4" name="Slide Number Placeholder 3"/>
          <p:cNvSpPr>
            <a:spLocks noGrp="1"/>
          </p:cNvSpPr>
          <p:nvPr>
            <p:ph type="sldNum" sz="quarter" idx="10"/>
          </p:nvPr>
        </p:nvSpPr>
        <p:spPr/>
        <p:txBody>
          <a:bodyPr/>
          <a:lstStyle/>
          <a:p>
            <a:fld id="{5D958377-8945-4A29-AA61-C5A798FE2322}" type="slidenum">
              <a:rPr lang="en-GB" smtClean="0"/>
              <a:t>14</a:t>
            </a:fld>
            <a:endParaRPr lang="en-GB"/>
          </a:p>
        </p:txBody>
      </p:sp>
    </p:spTree>
    <p:extLst>
      <p:ext uri="{BB962C8B-B14F-4D97-AF65-F5344CB8AC3E}">
        <p14:creationId xmlns:p14="http://schemas.microsoft.com/office/powerpoint/2010/main" val="677191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Aft>
                <a:spcPct val="50000"/>
              </a:spcAft>
            </a:pPr>
            <a:r>
              <a:rPr lang="en-US" altLang="en-US" dirty="0"/>
              <a:t>If fraud is confirmed, the next step is to add an extended fraud victim statement, which remains for seven years or until removal is requested in writing with </a:t>
            </a:r>
            <a:r>
              <a:rPr lang="en-US" sz="1200" kern="1200" dirty="0">
                <a:solidFill>
                  <a:schemeClr val="tx1"/>
                </a:solidFill>
                <a:effectLst/>
                <a:latin typeface="+mn-lt"/>
                <a:ea typeface="+mn-ea"/>
                <a:cs typeface="+mn-cs"/>
              </a:rPr>
              <a:t>documentation showing proof of identity</a:t>
            </a:r>
            <a:r>
              <a:rPr lang="en-US" altLang="en-US" dirty="0"/>
              <a:t>.</a:t>
            </a:r>
          </a:p>
          <a:p>
            <a:pPr eaLnBrk="1" hangingPunct="1">
              <a:spcAft>
                <a:spcPct val="50000"/>
              </a:spcAft>
            </a:pPr>
            <a:r>
              <a:rPr lang="en-US" altLang="en-US" dirty="0"/>
              <a:t>Additional reports also are available to help bring peace of mind that there has been no additional activity.</a:t>
            </a:r>
          </a:p>
          <a:p>
            <a:pPr eaLnBrk="1" hangingPunct="1">
              <a:spcAft>
                <a:spcPct val="50000"/>
              </a:spcAft>
            </a:pPr>
            <a:r>
              <a:rPr lang="en-US" altLang="en-US" dirty="0"/>
              <a:t>Note: some state laws allow for more than two reports after adding the victim statement. California, for example, allows the consumer to request one additional report each month for 12 months.</a:t>
            </a:r>
          </a:p>
        </p:txBody>
      </p:sp>
      <p:sp>
        <p:nvSpPr>
          <p:cNvPr id="4" name="Slide Number Placeholder 3"/>
          <p:cNvSpPr>
            <a:spLocks noGrp="1"/>
          </p:cNvSpPr>
          <p:nvPr>
            <p:ph type="sldNum" sz="quarter" idx="10"/>
          </p:nvPr>
        </p:nvSpPr>
        <p:spPr/>
        <p:txBody>
          <a:bodyPr/>
          <a:lstStyle/>
          <a:p>
            <a:fld id="{5D958377-8945-4A29-AA61-C5A798FE2322}" type="slidenum">
              <a:rPr lang="en-GB" smtClean="0"/>
              <a:t>15</a:t>
            </a:fld>
            <a:endParaRPr lang="en-GB"/>
          </a:p>
        </p:txBody>
      </p:sp>
    </p:spTree>
    <p:extLst>
      <p:ext uri="{BB962C8B-B14F-4D97-AF65-F5344CB8AC3E}">
        <p14:creationId xmlns:p14="http://schemas.microsoft.com/office/powerpoint/2010/main" val="1249285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The initial alert can be added immediately online and a free report requested.  That gives you an opportunity to check for evidence of fraud. </a:t>
            </a:r>
          </a:p>
          <a:p>
            <a:pPr eaLnBrk="1" hangingPunct="1"/>
            <a:r>
              <a:rPr lang="en-US" altLang="en-US" dirty="0"/>
              <a:t>The extended alert should be added only if you are an actual victim.  Doing so requires a police report or valid ID theft report.</a:t>
            </a:r>
          </a:p>
          <a:p>
            <a:pPr eaLnBrk="1" hangingPunct="1"/>
            <a:r>
              <a:rPr lang="en-US" altLang="en-US" dirty="0"/>
              <a:t>Because creditors are required</a:t>
            </a:r>
            <a:r>
              <a:rPr lang="en-US" altLang="en-US" b="1" dirty="0">
                <a:solidFill>
                  <a:srgbClr val="FF0000"/>
                </a:solidFill>
              </a:rPr>
              <a:t> </a:t>
            </a:r>
            <a:r>
              <a:rPr lang="en-US" altLang="en-US" dirty="0"/>
              <a:t>to take additional precautions in checking identity, it often takes the application process out of the automated system and makes it a manual process, which can delay the approval process.</a:t>
            </a:r>
          </a:p>
          <a:p>
            <a:pPr eaLnBrk="1" hangingPunct="1"/>
            <a:r>
              <a:rPr lang="en-US" altLang="en-US" dirty="0"/>
              <a:t>Active duty alert is designed to protect military service personnel stationed overseas.</a:t>
            </a:r>
          </a:p>
          <a:p>
            <a:pPr eaLnBrk="1" hangingPunct="1"/>
            <a:r>
              <a:rPr lang="en-US" altLang="en-US" dirty="0"/>
              <a:t>Note that the alert remains only 12 months so that their credit activity can return to normal after the overseas tour of duty.</a:t>
            </a:r>
          </a:p>
          <a:p>
            <a:endParaRPr lang="en-US" dirty="0"/>
          </a:p>
        </p:txBody>
      </p:sp>
      <p:sp>
        <p:nvSpPr>
          <p:cNvPr id="4" name="Slide Number Placeholder 3"/>
          <p:cNvSpPr>
            <a:spLocks noGrp="1"/>
          </p:cNvSpPr>
          <p:nvPr>
            <p:ph type="sldNum" sz="quarter" idx="10"/>
          </p:nvPr>
        </p:nvSpPr>
        <p:spPr/>
        <p:txBody>
          <a:bodyPr/>
          <a:lstStyle/>
          <a:p>
            <a:fld id="{5D958377-8945-4A29-AA61-C5A798FE2322}" type="slidenum">
              <a:rPr lang="en-GB" smtClean="0"/>
              <a:t>16</a:t>
            </a:fld>
            <a:endParaRPr lang="en-GB"/>
          </a:p>
        </p:txBody>
      </p:sp>
    </p:spTree>
    <p:extLst>
      <p:ext uri="{BB962C8B-B14F-4D97-AF65-F5344CB8AC3E}">
        <p14:creationId xmlns:p14="http://schemas.microsoft.com/office/powerpoint/2010/main" val="2627010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dirty="0">
                <a:latin typeface="Arial" charset="0"/>
              </a:rPr>
              <a:t>Experian and the other national credit reporting companies made credit file security freezes available nationwide in 2007.</a:t>
            </a:r>
          </a:p>
          <a:p>
            <a:pPr eaLnBrk="1" hangingPunct="1">
              <a:defRPr/>
            </a:pPr>
            <a:r>
              <a:rPr lang="en-US" dirty="0">
                <a:latin typeface="Arial" charset="0"/>
              </a:rPr>
              <a:t>Freezing your credit file is an extreme measure that should be given careful thought. Doing so removes you from the credit marketplace. While file freezing sounds like a good idea, many people who do so change their mind when they discover how often access to their credit report is necessary or desired and experience the inconvenience of having their credit file frozen.</a:t>
            </a:r>
          </a:p>
          <a:p>
            <a:pPr eaLnBrk="1" hangingPunct="1">
              <a:defRPr/>
            </a:pPr>
            <a:r>
              <a:rPr lang="en-US" dirty="0">
                <a:latin typeface="Arial" charset="0"/>
              </a:rPr>
              <a:t>For example losing the assigned PIN can delay mortgage processing  while a new PIN is issued. In that time interest rates can increase, costing the consumer thousands of dollars during the life of the loan.</a:t>
            </a:r>
          </a:p>
          <a:p>
            <a:pPr eaLnBrk="1" hangingPunct="1">
              <a:defRPr/>
            </a:pPr>
            <a:r>
              <a:rPr lang="en-US" dirty="0">
                <a:latin typeface="Arial" charset="0"/>
              </a:rPr>
              <a:t>Losing a cellular telephone can cause unanticipated problems. If you don’t have your PIN with you, the service provider cannot access your credit report and so may not provide you with a new phone or reestablish your account. If you are traveling, that can be a tremendous inconvenience.</a:t>
            </a:r>
          </a:p>
          <a:p>
            <a:pPr eaLnBrk="1" hangingPunct="1">
              <a:defRPr/>
            </a:pPr>
            <a:r>
              <a:rPr lang="en-US" dirty="0">
                <a:latin typeface="Arial" charset="0"/>
              </a:rPr>
              <a:t>A consumer may plan ahead and unfreeze to buy a car, but will they remember that credit reports are also used for utility service, insurance,  government licenses, and to activate cellular telephone service?</a:t>
            </a:r>
          </a:p>
          <a:p>
            <a:pPr eaLnBrk="1" hangingPunct="1">
              <a:defRPr/>
            </a:pPr>
            <a:r>
              <a:rPr lang="en-US" dirty="0">
                <a:latin typeface="Arial" charset="0"/>
              </a:rPr>
              <a:t>Further, a frozen file will not prevent fraudulent activity that does not require a credit report to be accessed.</a:t>
            </a:r>
          </a:p>
        </p:txBody>
      </p:sp>
      <p:sp>
        <p:nvSpPr>
          <p:cNvPr id="4" name="Slide Number Placeholder 3"/>
          <p:cNvSpPr>
            <a:spLocks noGrp="1"/>
          </p:cNvSpPr>
          <p:nvPr>
            <p:ph type="sldNum" sz="quarter" idx="10"/>
          </p:nvPr>
        </p:nvSpPr>
        <p:spPr/>
        <p:txBody>
          <a:bodyPr/>
          <a:lstStyle/>
          <a:p>
            <a:fld id="{5D958377-8945-4A29-AA61-C5A798FE2322}" type="slidenum">
              <a:rPr lang="en-GB" smtClean="0"/>
              <a:t>17</a:t>
            </a:fld>
            <a:endParaRPr lang="en-GB"/>
          </a:p>
        </p:txBody>
      </p:sp>
    </p:spTree>
    <p:extLst>
      <p:ext uri="{BB962C8B-B14F-4D97-AF65-F5344CB8AC3E}">
        <p14:creationId xmlns:p14="http://schemas.microsoft.com/office/powerpoint/2010/main" val="517220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You can place a freeze on your Experian credit file via the Internet, by telephone or by mail, depending on your state of residence.</a:t>
            </a:r>
          </a:p>
          <a:p>
            <a:pPr eaLnBrk="1" hangingPunct="1"/>
            <a:r>
              <a:rPr lang="en-US" altLang="en-US" dirty="0"/>
              <a:t>Information specific to your state can be found on Experian’s web site, www.experian.com/freeze.</a:t>
            </a:r>
          </a:p>
          <a:p>
            <a:pPr eaLnBrk="1" hangingPunct="1"/>
            <a:r>
              <a:rPr lang="en-US" altLang="en-US" dirty="0"/>
              <a:t>By automating the file freezing process, Experian has made it as fast, easy and convenient as possible. But, if you prefer to mail documents, that option is still available. Some state laws may require you to mail documentation in order to freeze or thaw your credit file. You can find details for your state at </a:t>
            </a:r>
            <a:r>
              <a:rPr lang="en-US" altLang="en-US" dirty="0">
                <a:hlinkClick r:id="rId3"/>
              </a:rPr>
              <a:t>www.experian.com/freeze</a:t>
            </a:r>
            <a:r>
              <a:rPr lang="en-US" altLang="en-US" dirty="0"/>
              <a:t>. </a:t>
            </a:r>
          </a:p>
          <a:p>
            <a:pPr eaLnBrk="1" hangingPunct="1"/>
            <a:r>
              <a:rPr lang="en-US" altLang="en-US" dirty="0"/>
              <a:t>You can also lift the freeze instantly online or by telephone, so your lenders can have access to your report when necessary.</a:t>
            </a:r>
          </a:p>
        </p:txBody>
      </p:sp>
      <p:sp>
        <p:nvSpPr>
          <p:cNvPr id="4" name="Slide Number Placeholder 3"/>
          <p:cNvSpPr>
            <a:spLocks noGrp="1"/>
          </p:cNvSpPr>
          <p:nvPr>
            <p:ph type="sldNum" sz="quarter" idx="10"/>
          </p:nvPr>
        </p:nvSpPr>
        <p:spPr/>
        <p:txBody>
          <a:bodyPr/>
          <a:lstStyle/>
          <a:p>
            <a:fld id="{5D958377-8945-4A29-AA61-C5A798FE2322}" type="slidenum">
              <a:rPr lang="en-GB" smtClean="0"/>
              <a:t>18</a:t>
            </a:fld>
            <a:endParaRPr lang="en-GB"/>
          </a:p>
        </p:txBody>
      </p:sp>
    </p:spTree>
    <p:extLst>
      <p:ext uri="{BB962C8B-B14F-4D97-AF65-F5344CB8AC3E}">
        <p14:creationId xmlns:p14="http://schemas.microsoft.com/office/powerpoint/2010/main" val="629324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You also can find detailed information about removing a freeze in your state by visiting </a:t>
            </a:r>
            <a:r>
              <a:rPr lang="en-US" altLang="en-US" dirty="0">
                <a:hlinkClick r:id="rId3"/>
              </a:rPr>
              <a:t>http://www.experian.com/freeze.html</a:t>
            </a:r>
            <a:r>
              <a:rPr lang="en-US" altLang="en-US" dirty="0"/>
              <a:t>. </a:t>
            </a:r>
          </a:p>
          <a:p>
            <a:pPr eaLnBrk="1" hangingPunct="1"/>
            <a:r>
              <a:rPr lang="en-US" altLang="en-US" dirty="0"/>
              <a:t>Select your state in the drop down box at the bottom of the page.</a:t>
            </a:r>
          </a:p>
          <a:p>
            <a:endParaRPr lang="en-US" dirty="0"/>
          </a:p>
        </p:txBody>
      </p:sp>
      <p:sp>
        <p:nvSpPr>
          <p:cNvPr id="4" name="Slide Number Placeholder 3"/>
          <p:cNvSpPr>
            <a:spLocks noGrp="1"/>
          </p:cNvSpPr>
          <p:nvPr>
            <p:ph type="sldNum" sz="quarter" idx="10"/>
          </p:nvPr>
        </p:nvSpPr>
        <p:spPr/>
        <p:txBody>
          <a:bodyPr/>
          <a:lstStyle/>
          <a:p>
            <a:fld id="{5D958377-8945-4A29-AA61-C5A798FE2322}" type="slidenum">
              <a:rPr lang="en-GB" smtClean="0"/>
              <a:t>19</a:t>
            </a:fld>
            <a:endParaRPr lang="en-GB"/>
          </a:p>
        </p:txBody>
      </p:sp>
    </p:spTree>
    <p:extLst>
      <p:ext uri="{BB962C8B-B14F-4D97-AF65-F5344CB8AC3E}">
        <p14:creationId xmlns:p14="http://schemas.microsoft.com/office/powerpoint/2010/main" val="2088450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Experian enables anyone to freeze their credit file, and all states have now enacted file freeze legislation. Fees for freezing and unfreezing a credit file vary depending on state laws. Security freezes are available to fraud victims at no charge when a valid police report is provided. Victims can also thaw their files at no charge.</a:t>
            </a:r>
          </a:p>
          <a:p>
            <a:pPr eaLnBrk="1" hangingPunct="1"/>
            <a:r>
              <a:rPr lang="en-US" altLang="en-US" dirty="0"/>
              <a:t>Some state laws allow senior citizens to freeze their credit files at no charge, as well.</a:t>
            </a:r>
          </a:p>
          <a:p>
            <a:pPr eaLnBrk="1" hangingPunct="1"/>
            <a:r>
              <a:rPr lang="en-US" altLang="en-US" dirty="0"/>
              <a:t>For non-victims, there is usually a nominal fee to freeze the credit file and to thaw it when they need it to be available. Fees vary depending on state laws.</a:t>
            </a:r>
          </a:p>
          <a:p>
            <a:endParaRPr lang="en-US" dirty="0"/>
          </a:p>
        </p:txBody>
      </p:sp>
      <p:sp>
        <p:nvSpPr>
          <p:cNvPr id="4" name="Slide Number Placeholder 3"/>
          <p:cNvSpPr>
            <a:spLocks noGrp="1"/>
          </p:cNvSpPr>
          <p:nvPr>
            <p:ph type="sldNum" sz="quarter" idx="10"/>
          </p:nvPr>
        </p:nvSpPr>
        <p:spPr/>
        <p:txBody>
          <a:bodyPr/>
          <a:lstStyle/>
          <a:p>
            <a:fld id="{5D958377-8945-4A29-AA61-C5A798FE2322}" type="slidenum">
              <a:rPr lang="en-GB" smtClean="0"/>
              <a:t>20</a:t>
            </a:fld>
            <a:endParaRPr lang="en-GB"/>
          </a:p>
        </p:txBody>
      </p:sp>
    </p:spTree>
    <p:extLst>
      <p:ext uri="{BB962C8B-B14F-4D97-AF65-F5344CB8AC3E}">
        <p14:creationId xmlns:p14="http://schemas.microsoft.com/office/powerpoint/2010/main" val="2108536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D958377-8945-4A29-AA61-C5A798FE2322}" type="slidenum">
              <a:rPr lang="en-GB" smtClean="0"/>
              <a:t>2</a:t>
            </a:fld>
            <a:endParaRPr lang="en-GB"/>
          </a:p>
        </p:txBody>
      </p:sp>
    </p:spTree>
    <p:extLst>
      <p:ext uri="{BB962C8B-B14F-4D97-AF65-F5344CB8AC3E}">
        <p14:creationId xmlns:p14="http://schemas.microsoft.com/office/powerpoint/2010/main" val="3474579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Experian believes in the power of partnerships and works with all of these entities in a variety of ways, trying to find preventative solutions and to improve victim assistance processes.</a:t>
            </a:r>
          </a:p>
          <a:p>
            <a:endParaRPr lang="en-US" dirty="0"/>
          </a:p>
        </p:txBody>
      </p:sp>
      <p:sp>
        <p:nvSpPr>
          <p:cNvPr id="4" name="Slide Number Placeholder 3"/>
          <p:cNvSpPr>
            <a:spLocks noGrp="1"/>
          </p:cNvSpPr>
          <p:nvPr>
            <p:ph type="sldNum" sz="quarter" idx="10"/>
          </p:nvPr>
        </p:nvSpPr>
        <p:spPr/>
        <p:txBody>
          <a:bodyPr/>
          <a:lstStyle/>
          <a:p>
            <a:fld id="{5D958377-8945-4A29-AA61-C5A798FE2322}" type="slidenum">
              <a:rPr lang="en-GB" smtClean="0"/>
              <a:t>21</a:t>
            </a:fld>
            <a:endParaRPr lang="en-GB"/>
          </a:p>
        </p:txBody>
      </p:sp>
    </p:spTree>
    <p:extLst>
      <p:ext uri="{BB962C8B-B14F-4D97-AF65-F5344CB8AC3E}">
        <p14:creationId xmlns:p14="http://schemas.microsoft.com/office/powerpoint/2010/main" val="1985828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b="1" dirty="0">
                <a:latin typeface="Arial" panose="020B0604020202020204" pitchFamily="34" charset="0"/>
                <a:cs typeface="Arial" panose="020B0604020202020204" pitchFamily="34" charset="0"/>
              </a:rPr>
              <a:t>Closing slide </a:t>
            </a:r>
            <a:r>
              <a:rPr lang="en-GB" dirty="0">
                <a:latin typeface="Arial" panose="020B0604020202020204" pitchFamily="34" charset="0"/>
                <a:cs typeface="Arial" panose="020B0604020202020204" pitchFamily="34" charset="0"/>
              </a:rPr>
              <a:t>[uses Holding Slide layout]</a:t>
            </a:r>
          </a:p>
          <a:p>
            <a:r>
              <a:rPr lang="en-GB" dirty="0">
                <a:latin typeface="Arial" panose="020B0604020202020204" pitchFamily="34" charset="0"/>
                <a:cs typeface="Arial" panose="020B0604020202020204" pitchFamily="34" charset="0"/>
              </a:rPr>
              <a:t>This slide can be used as a ‘closing’ slide and should not include any additional text or graphics. The same slide layout is used as a presentation</a:t>
            </a:r>
            <a:r>
              <a:rPr lang="en-GB" baseline="0" dirty="0">
                <a:latin typeface="Arial" panose="020B0604020202020204" pitchFamily="34" charset="0"/>
                <a:cs typeface="Arial" panose="020B0604020202020204" pitchFamily="34" charset="0"/>
              </a:rPr>
              <a:t> opening slide. The brand mark and data art graphic on this slide layout are set up at the correct size and position and should not be altered.</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D958377-8945-4A29-AA61-C5A798FE2322}" type="slidenum">
              <a:rPr lang="en-GB" smtClean="0"/>
              <a:t>22</a:t>
            </a:fld>
            <a:endParaRPr lang="en-GB"/>
          </a:p>
        </p:txBody>
      </p:sp>
    </p:spTree>
    <p:extLst>
      <p:ext uri="{BB962C8B-B14F-4D97-AF65-F5344CB8AC3E}">
        <p14:creationId xmlns:p14="http://schemas.microsoft.com/office/powerpoint/2010/main" val="2714292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D958377-8945-4A29-AA61-C5A798FE2322}" type="slidenum">
              <a:rPr lang="en-GB" smtClean="0"/>
              <a:t>3</a:t>
            </a:fld>
            <a:endParaRPr lang="en-GB"/>
          </a:p>
        </p:txBody>
      </p:sp>
    </p:spTree>
    <p:extLst>
      <p:ext uri="{BB962C8B-B14F-4D97-AF65-F5344CB8AC3E}">
        <p14:creationId xmlns:p14="http://schemas.microsoft.com/office/powerpoint/2010/main" val="2654621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When people talk about identity theft, they often lump in all sorts of fraud.</a:t>
            </a:r>
          </a:p>
          <a:p>
            <a:pPr eaLnBrk="1" hangingPunct="1"/>
            <a:r>
              <a:rPr lang="en-US" altLang="en-US" dirty="0"/>
              <a:t>Government documents/benefits fraud was the most reported type of identity theft reported to the Federal Trade Commission’s Consumer Sentinel Network It includes tax or wage related fraud, government benefits applied for or received, driver's license issued or forged, and any other  government documents issued or forged. </a:t>
            </a:r>
          </a:p>
          <a:p>
            <a:pPr eaLnBrk="1" hangingPunct="1"/>
            <a:r>
              <a:rPr lang="en-US" altLang="en-US" dirty="0"/>
              <a:t>Many other kinds of fraud begin with the theft of a person’s identity, but do not involve a credit report. Check fraud, benefits fraud, payday loan fraud and online auction fraud are examples.</a:t>
            </a:r>
          </a:p>
          <a:p>
            <a:pPr eaLnBrk="1" hangingPunct="1"/>
            <a:r>
              <a:rPr lang="en-US" altLang="en-US" dirty="0"/>
              <a:t>Even when someone steals your account number they aren’t stealing your identity, and a credit report will not be accessed. They just want to make purchases and disappear with the goods, leaving you to dispute the charges with your creditor. This type of credit card fraud was the second most reported type of identity theft.</a:t>
            </a:r>
          </a:p>
        </p:txBody>
      </p:sp>
      <p:sp>
        <p:nvSpPr>
          <p:cNvPr id="4" name="Slide Number Placeholder 3"/>
          <p:cNvSpPr>
            <a:spLocks noGrp="1"/>
          </p:cNvSpPr>
          <p:nvPr>
            <p:ph type="sldNum" sz="quarter" idx="10"/>
          </p:nvPr>
        </p:nvSpPr>
        <p:spPr/>
        <p:txBody>
          <a:bodyPr/>
          <a:lstStyle/>
          <a:p>
            <a:fld id="{5D958377-8945-4A29-AA61-C5A798FE2322}" type="slidenum">
              <a:rPr lang="en-GB" smtClean="0"/>
              <a:t>5</a:t>
            </a:fld>
            <a:endParaRPr lang="en-GB"/>
          </a:p>
        </p:txBody>
      </p:sp>
    </p:spTree>
    <p:extLst>
      <p:ext uri="{BB962C8B-B14F-4D97-AF65-F5344CB8AC3E}">
        <p14:creationId xmlns:p14="http://schemas.microsoft.com/office/powerpoint/2010/main" val="1830244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You often read about data breaches, and a good deal of legislation has been passed as a result, but fraud resulting from data breaches is in fact quite rare. Some statistics about data breaches:</a:t>
            </a:r>
          </a:p>
          <a:p>
            <a:pPr marL="336550" lvl="1" indent="-168275" eaLnBrk="1" hangingPunct="1">
              <a:buFontTx/>
              <a:buChar char="•"/>
            </a:pPr>
            <a:r>
              <a:rPr lang="en-US" altLang="en-US" dirty="0"/>
              <a:t>The percentage of consumers who go on to suffer a fraud as a result of a data breach is only 0.8%, or 8 out of every 1000  </a:t>
            </a:r>
          </a:p>
          <a:p>
            <a:pPr marL="336550" lvl="1" indent="-168275" eaLnBrk="1" hangingPunct="1">
              <a:buFontTx/>
              <a:buChar char="•"/>
            </a:pPr>
            <a:r>
              <a:rPr lang="en-US" altLang="en-US" dirty="0"/>
              <a:t>Data breaches generate only 6% of ID Theft</a:t>
            </a:r>
          </a:p>
          <a:p>
            <a:pPr eaLnBrk="1" hangingPunct="1"/>
            <a:r>
              <a:rPr lang="en-US" altLang="en-US" dirty="0"/>
              <a:t>According to the Better Business Bureau, “The truth…is that most ‘garden variety’ identity theft doesn't involve cyberspace. Today, most identity thieves still rely on tried-and-true methods to get their hands on your paper records - real documents that can serve as the basis for their dirty work.”  </a:t>
            </a:r>
          </a:p>
          <a:p>
            <a:pPr eaLnBrk="1" hangingPunct="1"/>
            <a:r>
              <a:rPr lang="en-US" altLang="en-US" dirty="0"/>
              <a:t>You are in fact at greater risk of identity theft as a result of dumpster diving or a relative stealing your account numbers than you are as the result of a of data breach. </a:t>
            </a:r>
            <a:endParaRPr lang="en-US" dirty="0"/>
          </a:p>
        </p:txBody>
      </p:sp>
      <p:sp>
        <p:nvSpPr>
          <p:cNvPr id="4" name="Slide Number Placeholder 3"/>
          <p:cNvSpPr>
            <a:spLocks noGrp="1"/>
          </p:cNvSpPr>
          <p:nvPr>
            <p:ph type="sldNum" sz="quarter" idx="10"/>
          </p:nvPr>
        </p:nvSpPr>
        <p:spPr/>
        <p:txBody>
          <a:bodyPr/>
          <a:lstStyle/>
          <a:p>
            <a:fld id="{5D958377-8945-4A29-AA61-C5A798FE2322}" type="slidenum">
              <a:rPr lang="en-GB" smtClean="0"/>
              <a:t>6</a:t>
            </a:fld>
            <a:endParaRPr lang="en-GB"/>
          </a:p>
        </p:txBody>
      </p:sp>
    </p:spTree>
    <p:extLst>
      <p:ext uri="{BB962C8B-B14F-4D97-AF65-F5344CB8AC3E}">
        <p14:creationId xmlns:p14="http://schemas.microsoft.com/office/powerpoint/2010/main" val="2348154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US" altLang="en-US" dirty="0"/>
              <a:t>Knowing how to help protect yourself from fraud is important. Unfortunately, many times victims of fraud and identity theft have done nothing wrong. Organized crime rings, documents stolen from dumpsters, computer hacking and computer hardware theft are beyond the control of consumers.</a:t>
            </a:r>
          </a:p>
          <a:p>
            <a:pPr eaLnBrk="1" hangingPunct="1">
              <a:lnSpc>
                <a:spcPct val="90000"/>
              </a:lnSpc>
            </a:pPr>
            <a:r>
              <a:rPr lang="en-US" altLang="en-US" dirty="0"/>
              <a:t>Often, access to Social Security numbers is blamed for ID theft, and proposals are made by lawmakers to restrict access to SSNs as an identity theft solution. Unfortunately, doing so could increase the prevalence of ID theft, not reduce the crime.</a:t>
            </a:r>
          </a:p>
          <a:p>
            <a:pPr eaLnBrk="1" hangingPunct="1">
              <a:lnSpc>
                <a:spcPct val="90000"/>
              </a:lnSpc>
            </a:pPr>
            <a:r>
              <a:rPr lang="en-US" altLang="en-US" dirty="0"/>
              <a:t>In credit reporting, the SSN is critical for accuracy and security of the information in a person’s credit report. If Experian could not use the SSN, it would be far more difficult to maintain the accuracy of the report and to ensure only the true subject of the report had access to it, not an identity thief.</a:t>
            </a:r>
          </a:p>
          <a:p>
            <a:pPr eaLnBrk="1" hangingPunct="1">
              <a:lnSpc>
                <a:spcPct val="90000"/>
              </a:lnSpc>
            </a:pPr>
            <a:r>
              <a:rPr lang="en-US" altLang="en-US" dirty="0"/>
              <a:t>If the SSN is not used as part of the required identifying information, all a criminal would need would be your name and address to get your credit report. That information is available through the telephone book or a simple online search.</a:t>
            </a:r>
          </a:p>
          <a:p>
            <a:pPr eaLnBrk="1" hangingPunct="1">
              <a:lnSpc>
                <a:spcPct val="90000"/>
              </a:lnSpc>
            </a:pPr>
            <a:r>
              <a:rPr lang="en-US" altLang="en-US" dirty="0"/>
              <a:t>Although there are situations where there may be nothing you can do to prevent the crime, there are a number of common sense things you can do to minimize your risk of identity theft. The key is to minimize inappropriate exposure of all of your personally identifying information and account numbers.</a:t>
            </a:r>
          </a:p>
        </p:txBody>
      </p:sp>
      <p:sp>
        <p:nvSpPr>
          <p:cNvPr id="4" name="Slide Number Placeholder 3"/>
          <p:cNvSpPr>
            <a:spLocks noGrp="1"/>
          </p:cNvSpPr>
          <p:nvPr>
            <p:ph type="sldNum" sz="quarter" idx="10"/>
          </p:nvPr>
        </p:nvSpPr>
        <p:spPr/>
        <p:txBody>
          <a:bodyPr/>
          <a:lstStyle/>
          <a:p>
            <a:fld id="{5D958377-8945-4A29-AA61-C5A798FE2322}" type="slidenum">
              <a:rPr lang="en-GB" smtClean="0"/>
              <a:t>7</a:t>
            </a:fld>
            <a:endParaRPr lang="en-GB"/>
          </a:p>
        </p:txBody>
      </p:sp>
    </p:spTree>
    <p:extLst>
      <p:ext uri="{BB962C8B-B14F-4D97-AF65-F5344CB8AC3E}">
        <p14:creationId xmlns:p14="http://schemas.microsoft.com/office/powerpoint/2010/main" val="4116399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US" altLang="en-US" dirty="0"/>
              <a:t>Our increasing interaction by telephone and especially online poses additional challenges.</a:t>
            </a:r>
          </a:p>
          <a:p>
            <a:pPr eaLnBrk="1" hangingPunct="1">
              <a:lnSpc>
                <a:spcPct val="90000"/>
              </a:lnSpc>
            </a:pPr>
            <a:r>
              <a:rPr lang="en-US" altLang="en-US" dirty="0"/>
              <a:t>Minimizing access to personally identifying information and ensuring online activities are safe is becoming increasingly difficult. But, like life in the paper world, there are some simple steps you can do to protect yourself from cyber-fraud.</a:t>
            </a:r>
          </a:p>
          <a:p>
            <a:pPr eaLnBrk="1" hangingPunct="1">
              <a:lnSpc>
                <a:spcPct val="90000"/>
              </a:lnSpc>
            </a:pPr>
            <a:r>
              <a:rPr lang="en-US" altLang="en-US" dirty="0"/>
              <a:t>Only conduct transactions on secured sites. If the website address does not start with “http</a:t>
            </a:r>
            <a:r>
              <a:rPr lang="en-US" altLang="en-US" b="1" u="sng" dirty="0"/>
              <a:t>s</a:t>
            </a:r>
            <a:r>
              <a:rPr lang="en-US" altLang="en-US" dirty="0"/>
              <a:t>” don’t share any information.</a:t>
            </a:r>
          </a:p>
          <a:p>
            <a:pPr eaLnBrk="1" hangingPunct="1">
              <a:lnSpc>
                <a:spcPct val="90000"/>
              </a:lnSpc>
            </a:pPr>
            <a:r>
              <a:rPr lang="en-US" altLang="en-US" dirty="0"/>
              <a:t>Never respond to unsolicited e-mails, particularly if they request personal identification or sensitive information such as account number or your Social Security number.</a:t>
            </a:r>
          </a:p>
          <a:p>
            <a:pPr eaLnBrk="1" hangingPunct="1">
              <a:lnSpc>
                <a:spcPct val="90000"/>
              </a:lnSpc>
            </a:pPr>
            <a:r>
              <a:rPr lang="en-US" altLang="en-US" dirty="0"/>
              <a:t>While it is very tempting, don’t share any personal information on social networking sites. </a:t>
            </a:r>
          </a:p>
          <a:p>
            <a:pPr eaLnBrk="1" hangingPunct="1">
              <a:lnSpc>
                <a:spcPct val="90000"/>
              </a:lnSpc>
            </a:pPr>
            <a:r>
              <a:rPr lang="en-US" altLang="en-US" dirty="0"/>
              <a:t>And, don’t give identifying information over the telephone unless you initiated the call.</a:t>
            </a:r>
            <a:endParaRPr lang="en-US" dirty="0"/>
          </a:p>
        </p:txBody>
      </p:sp>
      <p:sp>
        <p:nvSpPr>
          <p:cNvPr id="4" name="Slide Number Placeholder 3"/>
          <p:cNvSpPr>
            <a:spLocks noGrp="1"/>
          </p:cNvSpPr>
          <p:nvPr>
            <p:ph type="sldNum" sz="quarter" idx="10"/>
          </p:nvPr>
        </p:nvSpPr>
        <p:spPr/>
        <p:txBody>
          <a:bodyPr/>
          <a:lstStyle/>
          <a:p>
            <a:fld id="{5D958377-8945-4A29-AA61-C5A798FE2322}" type="slidenum">
              <a:rPr lang="en-GB" smtClean="0"/>
              <a:t>8</a:t>
            </a:fld>
            <a:endParaRPr lang="en-GB"/>
          </a:p>
        </p:txBody>
      </p:sp>
    </p:spTree>
    <p:extLst>
      <p:ext uri="{BB962C8B-B14F-4D97-AF65-F5344CB8AC3E}">
        <p14:creationId xmlns:p14="http://schemas.microsoft.com/office/powerpoint/2010/main" val="1982602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Credit reporting companies have no connection to identity theft unless the identity thief applies for new credit and the application information is used to request a credit report from Experian.</a:t>
            </a:r>
          </a:p>
          <a:p>
            <a:pPr eaLnBrk="1" hangingPunct="1"/>
            <a:r>
              <a:rPr lang="en-US" altLang="en-US" dirty="0"/>
              <a:t>Experian has developed fraud detection and prevention services that help creditors reduce the incidence of new account fraud. The services alert creditors to elements that indicate high fraud risk or that are associated with known fraudulent activity, enabling them to stop the application process so that they can verify the identity of the applicant or take other appropriate action.</a:t>
            </a:r>
          </a:p>
          <a:p>
            <a:endParaRPr lang="en-US" dirty="0"/>
          </a:p>
        </p:txBody>
      </p:sp>
      <p:sp>
        <p:nvSpPr>
          <p:cNvPr id="4" name="Slide Number Placeholder 3"/>
          <p:cNvSpPr>
            <a:spLocks noGrp="1"/>
          </p:cNvSpPr>
          <p:nvPr>
            <p:ph type="sldNum" sz="quarter" idx="10"/>
          </p:nvPr>
        </p:nvSpPr>
        <p:spPr/>
        <p:txBody>
          <a:bodyPr/>
          <a:lstStyle/>
          <a:p>
            <a:fld id="{5D958377-8945-4A29-AA61-C5A798FE2322}" type="slidenum">
              <a:rPr lang="en-GB" smtClean="0"/>
              <a:t>9</a:t>
            </a:fld>
            <a:endParaRPr lang="en-GB"/>
          </a:p>
        </p:txBody>
      </p:sp>
    </p:spTree>
    <p:extLst>
      <p:ext uri="{BB962C8B-B14F-4D97-AF65-F5344CB8AC3E}">
        <p14:creationId xmlns:p14="http://schemas.microsoft.com/office/powerpoint/2010/main" val="1872937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Everyone should check their credit reports at least once a year. It’s free, and can be one of the best ways of discovering new credit account fraud. It’s better to discover a potential fraud problem through an alert than by receiving a declination notice from a creditor because your credit report has been damaged by fraud.</a:t>
            </a:r>
          </a:p>
          <a:p>
            <a:pPr eaLnBrk="1" hangingPunct="1"/>
            <a:r>
              <a:rPr lang="en-US" altLang="en-US" dirty="0"/>
              <a:t>In many cases, you will discover fraud first because you get a billing statement from a company with which you have never done business.</a:t>
            </a:r>
          </a:p>
          <a:p>
            <a:pPr eaLnBrk="1" hangingPunct="1"/>
            <a:r>
              <a:rPr lang="en-US" altLang="en-US" dirty="0"/>
              <a:t>Calls from collection agencies and creditors might also be an unwelcome alert that you are an identity theft victim.</a:t>
            </a:r>
          </a:p>
          <a:p>
            <a:pPr eaLnBrk="1" hangingPunct="1"/>
            <a:r>
              <a:rPr lang="en-US" altLang="en-US" dirty="0"/>
              <a:t>To be alerted of potential fraud quickly, you might consider subscribing to a credit monitoring service, like Experian’s ProtectMyID.com.</a:t>
            </a:r>
          </a:p>
          <a:p>
            <a:endParaRPr lang="en-US" dirty="0"/>
          </a:p>
        </p:txBody>
      </p:sp>
      <p:sp>
        <p:nvSpPr>
          <p:cNvPr id="4" name="Slide Number Placeholder 3"/>
          <p:cNvSpPr>
            <a:spLocks noGrp="1"/>
          </p:cNvSpPr>
          <p:nvPr>
            <p:ph type="sldNum" sz="quarter" idx="10"/>
          </p:nvPr>
        </p:nvSpPr>
        <p:spPr/>
        <p:txBody>
          <a:bodyPr/>
          <a:lstStyle/>
          <a:p>
            <a:fld id="{5D958377-8945-4A29-AA61-C5A798FE2322}" type="slidenum">
              <a:rPr lang="en-GB" smtClean="0"/>
              <a:t>10</a:t>
            </a:fld>
            <a:endParaRPr lang="en-GB"/>
          </a:p>
        </p:txBody>
      </p:sp>
    </p:spTree>
    <p:extLst>
      <p:ext uri="{BB962C8B-B14F-4D97-AF65-F5344CB8AC3E}">
        <p14:creationId xmlns:p14="http://schemas.microsoft.com/office/powerpoint/2010/main" val="33129082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Holding Slide">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5BDC507-51D3-404E-910F-95A8683C5D34}" type="datetime1">
              <a:rPr lang="en-GB" smtClean="0"/>
              <a:t>19/07/2017</a:t>
            </a:fld>
            <a:endParaRPr lang="en-GB" dirty="0"/>
          </a:p>
        </p:txBody>
      </p:sp>
      <p:sp>
        <p:nvSpPr>
          <p:cNvPr id="5" name="Footer Placeholder 4"/>
          <p:cNvSpPr>
            <a:spLocks noGrp="1"/>
          </p:cNvSpPr>
          <p:nvPr>
            <p:ph type="ftr" sz="quarter" idx="11"/>
          </p:nvPr>
        </p:nvSpPr>
        <p:spPr/>
        <p:txBody>
          <a:bodyPr/>
          <a:lstStyle/>
          <a:p>
            <a:r>
              <a:rPr lang="en-GB"/>
              <a:t>Identity fraud</a:t>
            </a:r>
            <a:endParaRPr lang="en-GB" dirty="0"/>
          </a:p>
        </p:txBody>
      </p:sp>
      <p:pic>
        <p:nvPicPr>
          <p:cNvPr id="6" name="Picture 5"/>
          <p:cNvPicPr>
            <a:picLocks noChangeAspect="1"/>
          </p:cNvPicPr>
          <p:nvPr userDrawn="1"/>
        </p:nvPicPr>
        <p:blipFill>
          <a:blip r:embed="rId2"/>
          <a:stretch>
            <a:fillRect/>
          </a:stretch>
        </p:blipFill>
        <p:spPr>
          <a:xfrm>
            <a:off x="4637924" y="3584447"/>
            <a:ext cx="6648075" cy="217165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655" t="16451"/>
          <a:stretch/>
        </p:blipFill>
        <p:spPr>
          <a:xfrm>
            <a:off x="0" y="0"/>
            <a:ext cx="6276088" cy="1671638"/>
          </a:xfrm>
          <a:prstGeom prst="rect">
            <a:avLst/>
          </a:prstGeom>
        </p:spPr>
      </p:pic>
    </p:spTree>
    <p:extLst>
      <p:ext uri="{BB962C8B-B14F-4D97-AF65-F5344CB8AC3E}">
        <p14:creationId xmlns:p14="http://schemas.microsoft.com/office/powerpoint/2010/main" val="2307860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and Quote">
    <p:spTree>
      <p:nvGrpSpPr>
        <p:cNvPr id="1" name=""/>
        <p:cNvGrpSpPr/>
        <p:nvPr/>
      </p:nvGrpSpPr>
      <p:grpSpPr>
        <a:xfrm>
          <a:off x="0" y="0"/>
          <a:ext cx="0" cy="0"/>
          <a:chOff x="0" y="0"/>
          <a:chExt cx="0" cy="0"/>
        </a:xfrm>
      </p:grpSpPr>
      <p:sp>
        <p:nvSpPr>
          <p:cNvPr id="3" name="Content Placeholder 2"/>
          <p:cNvSpPr>
            <a:spLocks noGrp="1"/>
          </p:cNvSpPr>
          <p:nvPr>
            <p:ph idx="1"/>
          </p:nvPr>
        </p:nvSpPr>
        <p:spPr>
          <a:xfrm>
            <a:off x="6658378" y="755653"/>
            <a:ext cx="5087537" cy="6085415"/>
          </a:xfrm>
        </p:spPr>
        <p:txBody>
          <a:bodyPr anchor="ctr" anchorCtr="0"/>
          <a:lstStyle>
            <a:lvl1pPr marL="128588" indent="-128588">
              <a:lnSpc>
                <a:spcPct val="95000"/>
              </a:lnSpc>
              <a:spcBef>
                <a:spcPts val="0"/>
              </a:spcBef>
              <a:defRPr sz="2400">
                <a:solidFill>
                  <a:schemeClr val="accent1"/>
                </a:solidFill>
              </a:defRPr>
            </a:lvl1pPr>
            <a:lvl2pPr marL="128588" indent="-128588">
              <a:lnSpc>
                <a:spcPct val="95000"/>
              </a:lnSpc>
              <a:spcBef>
                <a:spcPts val="0"/>
              </a:spcBef>
              <a:buNone/>
              <a:defRPr sz="2400" b="0">
                <a:solidFill>
                  <a:schemeClr val="accent1"/>
                </a:solidFill>
              </a:defRPr>
            </a:lvl2pPr>
            <a:lvl3pPr marL="128588" indent="-128588">
              <a:lnSpc>
                <a:spcPct val="95000"/>
              </a:lnSpc>
              <a:spcBef>
                <a:spcPts val="0"/>
              </a:spcBef>
              <a:buNone/>
              <a:defRPr sz="2400" b="0">
                <a:solidFill>
                  <a:schemeClr val="accent1"/>
                </a:solidFill>
              </a:defRPr>
            </a:lvl3pPr>
            <a:lvl4pPr marL="128588" indent="-128588">
              <a:lnSpc>
                <a:spcPct val="95000"/>
              </a:lnSpc>
              <a:spcBef>
                <a:spcPts val="0"/>
              </a:spcBef>
              <a:buNone/>
              <a:defRPr sz="2400" b="0">
                <a:solidFill>
                  <a:schemeClr val="accent1"/>
                </a:solidFill>
              </a:defRPr>
            </a:lvl4pPr>
            <a:lvl5pPr marL="128588" indent="-128588">
              <a:lnSpc>
                <a:spcPct val="95000"/>
              </a:lnSpc>
              <a:spcBef>
                <a:spcPts val="0"/>
              </a:spcBef>
              <a:buNone/>
              <a:defRPr sz="2400" b="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BF03C7EC-2AA0-4DBA-B9BC-F24E1A4B453A}" type="datetime1">
              <a:rPr lang="en-GB" smtClean="0"/>
              <a:t>19/07/2017</a:t>
            </a:fld>
            <a:endParaRPr lang="en-GB"/>
          </a:p>
        </p:txBody>
      </p:sp>
      <p:sp>
        <p:nvSpPr>
          <p:cNvPr id="5" name="Footer Placeholder 4"/>
          <p:cNvSpPr>
            <a:spLocks noGrp="1"/>
          </p:cNvSpPr>
          <p:nvPr>
            <p:ph type="ftr" sz="quarter" idx="11"/>
          </p:nvPr>
        </p:nvSpPr>
        <p:spPr/>
        <p:txBody>
          <a:bodyPr/>
          <a:lstStyle/>
          <a:p>
            <a:r>
              <a:rPr lang="en-GB"/>
              <a:t>Identity fraud</a:t>
            </a:r>
          </a:p>
        </p:txBody>
      </p:sp>
      <p:sp>
        <p:nvSpPr>
          <p:cNvPr id="6" name="Picture Placeholder 9"/>
          <p:cNvSpPr>
            <a:spLocks noGrp="1"/>
          </p:cNvSpPr>
          <p:nvPr>
            <p:ph type="pic" sz="quarter" idx="13"/>
          </p:nvPr>
        </p:nvSpPr>
        <p:spPr>
          <a:xfrm>
            <a:off x="-12879" y="-6765"/>
            <a:ext cx="5762927" cy="7666788"/>
          </a:xfrm>
          <a:custGeom>
            <a:avLst/>
            <a:gdLst>
              <a:gd name="connsiteX0" fmla="*/ 0 w 5749052"/>
              <a:gd name="connsiteY0" fmla="*/ 2044535 h 5749051"/>
              <a:gd name="connsiteX1" fmla="*/ 2044535 w 5749052"/>
              <a:gd name="connsiteY1" fmla="*/ 0 h 5749051"/>
              <a:gd name="connsiteX2" fmla="*/ 3704517 w 5749052"/>
              <a:gd name="connsiteY2" fmla="*/ 0 h 5749051"/>
              <a:gd name="connsiteX3" fmla="*/ 5749052 w 5749052"/>
              <a:gd name="connsiteY3" fmla="*/ 2044535 h 5749051"/>
              <a:gd name="connsiteX4" fmla="*/ 5749052 w 5749052"/>
              <a:gd name="connsiteY4" fmla="*/ 3704516 h 5749051"/>
              <a:gd name="connsiteX5" fmla="*/ 3704517 w 5749052"/>
              <a:gd name="connsiteY5" fmla="*/ 5749051 h 5749051"/>
              <a:gd name="connsiteX6" fmla="*/ 2044535 w 5749052"/>
              <a:gd name="connsiteY6" fmla="*/ 5749051 h 5749051"/>
              <a:gd name="connsiteX7" fmla="*/ 0 w 5749052"/>
              <a:gd name="connsiteY7" fmla="*/ 3704516 h 5749051"/>
              <a:gd name="connsiteX8" fmla="*/ 0 w 5749052"/>
              <a:gd name="connsiteY8"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235331 w 5984383"/>
              <a:gd name="connsiteY0" fmla="*/ 2044535 h 5749051"/>
              <a:gd name="connsiteX1" fmla="*/ 0 w 5984383"/>
              <a:gd name="connsiteY1" fmla="*/ 17953 h 5749051"/>
              <a:gd name="connsiteX2" fmla="*/ 2279866 w 5984383"/>
              <a:gd name="connsiteY2" fmla="*/ 0 h 5749051"/>
              <a:gd name="connsiteX3" fmla="*/ 3939848 w 5984383"/>
              <a:gd name="connsiteY3" fmla="*/ 0 h 5749051"/>
              <a:gd name="connsiteX4" fmla="*/ 5984383 w 5984383"/>
              <a:gd name="connsiteY4" fmla="*/ 2044535 h 5749051"/>
              <a:gd name="connsiteX5" fmla="*/ 5984383 w 5984383"/>
              <a:gd name="connsiteY5" fmla="*/ 3704516 h 5749051"/>
              <a:gd name="connsiteX6" fmla="*/ 3939848 w 5984383"/>
              <a:gd name="connsiteY6" fmla="*/ 5749051 h 5749051"/>
              <a:gd name="connsiteX7" fmla="*/ 2279866 w 5984383"/>
              <a:gd name="connsiteY7" fmla="*/ 5749051 h 5749051"/>
              <a:gd name="connsiteX8" fmla="*/ 235331 w 5984383"/>
              <a:gd name="connsiteY8" fmla="*/ 3704516 h 5749051"/>
              <a:gd name="connsiteX9" fmla="*/ 235331 w 5984383"/>
              <a:gd name="connsiteY9"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753402 w 5753402"/>
              <a:gd name="connsiteY4" fmla="*/ 2044535 h 5749051"/>
              <a:gd name="connsiteX5" fmla="*/ 5753402 w 5753402"/>
              <a:gd name="connsiteY5" fmla="*/ 3704516 h 5749051"/>
              <a:gd name="connsiteX6" fmla="*/ 3708867 w 5753402"/>
              <a:gd name="connsiteY6" fmla="*/ 5749051 h 5749051"/>
              <a:gd name="connsiteX7" fmla="*/ 2048885 w 5753402"/>
              <a:gd name="connsiteY7" fmla="*/ 5749051 h 5749051"/>
              <a:gd name="connsiteX8" fmla="*/ 4350 w 5753402"/>
              <a:gd name="connsiteY8" fmla="*/ 3704516 h 5749051"/>
              <a:gd name="connsiteX9" fmla="*/ 4350 w 5753402"/>
              <a:gd name="connsiteY9"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5783"/>
              <a:gd name="connsiteY0" fmla="*/ 2044535 h 5749051"/>
              <a:gd name="connsiteX1" fmla="*/ 0 w 5755783"/>
              <a:gd name="connsiteY1" fmla="*/ 1284 h 5749051"/>
              <a:gd name="connsiteX2" fmla="*/ 2048885 w 5755783"/>
              <a:gd name="connsiteY2" fmla="*/ 0 h 5749051"/>
              <a:gd name="connsiteX3" fmla="*/ 3708867 w 5755783"/>
              <a:gd name="connsiteY3" fmla="*/ 0 h 5749051"/>
              <a:gd name="connsiteX4" fmla="*/ 5755783 w 5755783"/>
              <a:gd name="connsiteY4" fmla="*/ 7455 h 5749051"/>
              <a:gd name="connsiteX5" fmla="*/ 5753402 w 5755783"/>
              <a:gd name="connsiteY5" fmla="*/ 2044535 h 5749051"/>
              <a:gd name="connsiteX6" fmla="*/ 5753402 w 5755783"/>
              <a:gd name="connsiteY6" fmla="*/ 3704516 h 5749051"/>
              <a:gd name="connsiteX7" fmla="*/ 3708867 w 5755783"/>
              <a:gd name="connsiteY7" fmla="*/ 5749051 h 5749051"/>
              <a:gd name="connsiteX8" fmla="*/ 2048885 w 5755783"/>
              <a:gd name="connsiteY8" fmla="*/ 5749051 h 5749051"/>
              <a:gd name="connsiteX9" fmla="*/ 4350 w 5755783"/>
              <a:gd name="connsiteY9" fmla="*/ 3704516 h 5749051"/>
              <a:gd name="connsiteX10" fmla="*/ 4350 w 5755783"/>
              <a:gd name="connsiteY10"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4350 w 5758165"/>
              <a:gd name="connsiteY9" fmla="*/ 3704516 h 5749051"/>
              <a:gd name="connsiteX10" fmla="*/ 4350 w 5758165"/>
              <a:gd name="connsiteY10"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656823 w 5758165"/>
              <a:gd name="connsiteY9" fmla="*/ 5195260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656823 w 5758165"/>
              <a:gd name="connsiteY9" fmla="*/ 5195260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656823 w 5758165"/>
              <a:gd name="connsiteY9" fmla="*/ 5195260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656823 w 5758165"/>
              <a:gd name="connsiteY9" fmla="*/ 5195260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4361 w 5758165"/>
              <a:gd name="connsiteY9" fmla="*/ 5738185 h 5749051"/>
              <a:gd name="connsiteX10" fmla="*/ 4350 w 5758165"/>
              <a:gd name="connsiteY10" fmla="*/ 3704516 h 5749051"/>
              <a:gd name="connsiteX11" fmla="*/ 4350 w 5758165"/>
              <a:gd name="connsiteY11" fmla="*/ 2044535 h 5749051"/>
              <a:gd name="connsiteX0" fmla="*/ 4350 w 5758165"/>
              <a:gd name="connsiteY0" fmla="*/ 2044535 h 5750091"/>
              <a:gd name="connsiteX1" fmla="*/ 0 w 5758165"/>
              <a:gd name="connsiteY1" fmla="*/ 1284 h 5750091"/>
              <a:gd name="connsiteX2" fmla="*/ 2048885 w 5758165"/>
              <a:gd name="connsiteY2" fmla="*/ 0 h 5750091"/>
              <a:gd name="connsiteX3" fmla="*/ 3708867 w 5758165"/>
              <a:gd name="connsiteY3" fmla="*/ 0 h 5750091"/>
              <a:gd name="connsiteX4" fmla="*/ 5758165 w 5758165"/>
              <a:gd name="connsiteY4" fmla="*/ 311 h 5750091"/>
              <a:gd name="connsiteX5" fmla="*/ 5753402 w 5758165"/>
              <a:gd name="connsiteY5" fmla="*/ 2044535 h 5750091"/>
              <a:gd name="connsiteX6" fmla="*/ 5753402 w 5758165"/>
              <a:gd name="connsiteY6" fmla="*/ 3704516 h 5750091"/>
              <a:gd name="connsiteX7" fmla="*/ 3708867 w 5758165"/>
              <a:gd name="connsiteY7" fmla="*/ 5749051 h 5750091"/>
              <a:gd name="connsiteX8" fmla="*/ 2048885 w 5758165"/>
              <a:gd name="connsiteY8" fmla="*/ 5749051 h 5750091"/>
              <a:gd name="connsiteX9" fmla="*/ 6743 w 5758165"/>
              <a:gd name="connsiteY9" fmla="*/ 5750091 h 5750091"/>
              <a:gd name="connsiteX10" fmla="*/ 4350 w 5758165"/>
              <a:gd name="connsiteY10" fmla="*/ 3704516 h 5750091"/>
              <a:gd name="connsiteX11" fmla="*/ 4350 w 5758165"/>
              <a:gd name="connsiteY11" fmla="*/ 2044535 h 5750091"/>
              <a:gd name="connsiteX0" fmla="*/ 4350 w 5758165"/>
              <a:gd name="connsiteY0" fmla="*/ 2044535 h 5763339"/>
              <a:gd name="connsiteX1" fmla="*/ 0 w 5758165"/>
              <a:gd name="connsiteY1" fmla="*/ 1284 h 5763339"/>
              <a:gd name="connsiteX2" fmla="*/ 2048885 w 5758165"/>
              <a:gd name="connsiteY2" fmla="*/ 0 h 5763339"/>
              <a:gd name="connsiteX3" fmla="*/ 3708867 w 5758165"/>
              <a:gd name="connsiteY3" fmla="*/ 0 h 5763339"/>
              <a:gd name="connsiteX4" fmla="*/ 5758165 w 5758165"/>
              <a:gd name="connsiteY4" fmla="*/ 311 h 5763339"/>
              <a:gd name="connsiteX5" fmla="*/ 5753402 w 5758165"/>
              <a:gd name="connsiteY5" fmla="*/ 2044535 h 5763339"/>
              <a:gd name="connsiteX6" fmla="*/ 5753402 w 5758165"/>
              <a:gd name="connsiteY6" fmla="*/ 3704516 h 5763339"/>
              <a:gd name="connsiteX7" fmla="*/ 3194517 w 5758165"/>
              <a:gd name="connsiteY7" fmla="*/ 5763339 h 5763339"/>
              <a:gd name="connsiteX8" fmla="*/ 2048885 w 5758165"/>
              <a:gd name="connsiteY8" fmla="*/ 5749051 h 5763339"/>
              <a:gd name="connsiteX9" fmla="*/ 6743 w 5758165"/>
              <a:gd name="connsiteY9" fmla="*/ 5750091 h 5763339"/>
              <a:gd name="connsiteX10" fmla="*/ 4350 w 5758165"/>
              <a:gd name="connsiteY10" fmla="*/ 3704516 h 5763339"/>
              <a:gd name="connsiteX11" fmla="*/ 4350 w 5758165"/>
              <a:gd name="connsiteY11" fmla="*/ 2044535 h 5763339"/>
              <a:gd name="connsiteX0" fmla="*/ 4350 w 5772452"/>
              <a:gd name="connsiteY0" fmla="*/ 2044535 h 5763339"/>
              <a:gd name="connsiteX1" fmla="*/ 0 w 5772452"/>
              <a:gd name="connsiteY1" fmla="*/ 1284 h 5763339"/>
              <a:gd name="connsiteX2" fmla="*/ 2048885 w 5772452"/>
              <a:gd name="connsiteY2" fmla="*/ 0 h 5763339"/>
              <a:gd name="connsiteX3" fmla="*/ 3708867 w 5772452"/>
              <a:gd name="connsiteY3" fmla="*/ 0 h 5763339"/>
              <a:gd name="connsiteX4" fmla="*/ 5758165 w 5772452"/>
              <a:gd name="connsiteY4" fmla="*/ 311 h 5763339"/>
              <a:gd name="connsiteX5" fmla="*/ 5753402 w 5772452"/>
              <a:gd name="connsiteY5" fmla="*/ 2044535 h 5763339"/>
              <a:gd name="connsiteX6" fmla="*/ 5772452 w 5772452"/>
              <a:gd name="connsiteY6" fmla="*/ 3890254 h 5763339"/>
              <a:gd name="connsiteX7" fmla="*/ 3194517 w 5772452"/>
              <a:gd name="connsiteY7" fmla="*/ 5763339 h 5763339"/>
              <a:gd name="connsiteX8" fmla="*/ 2048885 w 5772452"/>
              <a:gd name="connsiteY8" fmla="*/ 5749051 h 5763339"/>
              <a:gd name="connsiteX9" fmla="*/ 6743 w 5772452"/>
              <a:gd name="connsiteY9" fmla="*/ 5750091 h 5763339"/>
              <a:gd name="connsiteX10" fmla="*/ 4350 w 5772452"/>
              <a:gd name="connsiteY10" fmla="*/ 3704516 h 5763339"/>
              <a:gd name="connsiteX11" fmla="*/ 4350 w 5772452"/>
              <a:gd name="connsiteY11" fmla="*/ 2044535 h 5763339"/>
              <a:gd name="connsiteX0" fmla="*/ 4350 w 5762927"/>
              <a:gd name="connsiteY0" fmla="*/ 2044535 h 5763339"/>
              <a:gd name="connsiteX1" fmla="*/ 0 w 5762927"/>
              <a:gd name="connsiteY1" fmla="*/ 1284 h 5763339"/>
              <a:gd name="connsiteX2" fmla="*/ 2048885 w 5762927"/>
              <a:gd name="connsiteY2" fmla="*/ 0 h 5763339"/>
              <a:gd name="connsiteX3" fmla="*/ 3708867 w 5762927"/>
              <a:gd name="connsiteY3" fmla="*/ 0 h 5763339"/>
              <a:gd name="connsiteX4" fmla="*/ 5758165 w 5762927"/>
              <a:gd name="connsiteY4" fmla="*/ 311 h 5763339"/>
              <a:gd name="connsiteX5" fmla="*/ 5753402 w 5762927"/>
              <a:gd name="connsiteY5" fmla="*/ 2044535 h 5763339"/>
              <a:gd name="connsiteX6" fmla="*/ 5762927 w 5762927"/>
              <a:gd name="connsiteY6" fmla="*/ 3883111 h 5763339"/>
              <a:gd name="connsiteX7" fmla="*/ 3194517 w 5762927"/>
              <a:gd name="connsiteY7" fmla="*/ 5763339 h 5763339"/>
              <a:gd name="connsiteX8" fmla="*/ 2048885 w 5762927"/>
              <a:gd name="connsiteY8" fmla="*/ 5749051 h 5763339"/>
              <a:gd name="connsiteX9" fmla="*/ 6743 w 5762927"/>
              <a:gd name="connsiteY9" fmla="*/ 5750091 h 5763339"/>
              <a:gd name="connsiteX10" fmla="*/ 4350 w 5762927"/>
              <a:gd name="connsiteY10" fmla="*/ 3704516 h 5763339"/>
              <a:gd name="connsiteX11" fmla="*/ 4350 w 5762927"/>
              <a:gd name="connsiteY11" fmla="*/ 2044535 h 5763339"/>
              <a:gd name="connsiteX0" fmla="*/ 4350 w 5762927"/>
              <a:gd name="connsiteY0" fmla="*/ 2044535 h 5750091"/>
              <a:gd name="connsiteX1" fmla="*/ 0 w 5762927"/>
              <a:gd name="connsiteY1" fmla="*/ 1284 h 5750091"/>
              <a:gd name="connsiteX2" fmla="*/ 2048885 w 5762927"/>
              <a:gd name="connsiteY2" fmla="*/ 0 h 5750091"/>
              <a:gd name="connsiteX3" fmla="*/ 3708867 w 5762927"/>
              <a:gd name="connsiteY3" fmla="*/ 0 h 5750091"/>
              <a:gd name="connsiteX4" fmla="*/ 5758165 w 5762927"/>
              <a:gd name="connsiteY4" fmla="*/ 311 h 5750091"/>
              <a:gd name="connsiteX5" fmla="*/ 5753402 w 5762927"/>
              <a:gd name="connsiteY5" fmla="*/ 2044535 h 5750091"/>
              <a:gd name="connsiteX6" fmla="*/ 5762927 w 5762927"/>
              <a:gd name="connsiteY6" fmla="*/ 3883111 h 5750091"/>
              <a:gd name="connsiteX7" fmla="*/ 3270717 w 5762927"/>
              <a:gd name="connsiteY7" fmla="*/ 5741908 h 5750091"/>
              <a:gd name="connsiteX8" fmla="*/ 2048885 w 5762927"/>
              <a:gd name="connsiteY8" fmla="*/ 5749051 h 5750091"/>
              <a:gd name="connsiteX9" fmla="*/ 6743 w 5762927"/>
              <a:gd name="connsiteY9" fmla="*/ 5750091 h 5750091"/>
              <a:gd name="connsiteX10" fmla="*/ 4350 w 5762927"/>
              <a:gd name="connsiteY10" fmla="*/ 3704516 h 5750091"/>
              <a:gd name="connsiteX11" fmla="*/ 4350 w 5762927"/>
              <a:gd name="connsiteY11" fmla="*/ 2044535 h 5750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62927" h="5750091">
                <a:moveTo>
                  <a:pt x="4350" y="2044535"/>
                </a:moveTo>
                <a:lnTo>
                  <a:pt x="0" y="1284"/>
                </a:lnTo>
                <a:lnTo>
                  <a:pt x="2048885" y="0"/>
                </a:lnTo>
                <a:lnTo>
                  <a:pt x="3708867" y="0"/>
                </a:lnTo>
                <a:lnTo>
                  <a:pt x="5758165" y="311"/>
                </a:lnTo>
                <a:cubicBezTo>
                  <a:pt x="5757371" y="679338"/>
                  <a:pt x="5754196" y="1365508"/>
                  <a:pt x="5753402" y="2044535"/>
                </a:cubicBezTo>
                <a:lnTo>
                  <a:pt x="5762927" y="3883111"/>
                </a:lnTo>
                <a:cubicBezTo>
                  <a:pt x="5762927" y="5012277"/>
                  <a:pt x="4399883" y="5741908"/>
                  <a:pt x="3270717" y="5741908"/>
                </a:cubicBezTo>
                <a:lnTo>
                  <a:pt x="2048885" y="5749051"/>
                </a:lnTo>
                <a:lnTo>
                  <a:pt x="6743" y="5750091"/>
                </a:lnTo>
                <a:cubicBezTo>
                  <a:pt x="6739" y="5072201"/>
                  <a:pt x="4354" y="4382406"/>
                  <a:pt x="4350" y="3704516"/>
                </a:cubicBezTo>
                <a:lnTo>
                  <a:pt x="4350" y="2044535"/>
                </a:lnTo>
                <a:close/>
              </a:path>
            </a:pathLst>
          </a:custGeom>
          <a:noFill/>
        </p:spPr>
        <p:txBody>
          <a:bodyPr/>
          <a:lstStyle/>
          <a:p>
            <a:r>
              <a:rPr lang="en-US"/>
              <a:t>Drag picture to placeholder or click icon to add</a:t>
            </a:r>
            <a:endParaRPr lang="en-GB"/>
          </a:p>
        </p:txBody>
      </p:sp>
    </p:spTree>
    <p:extLst>
      <p:ext uri="{BB962C8B-B14F-4D97-AF65-F5344CB8AC3E}">
        <p14:creationId xmlns:p14="http://schemas.microsoft.com/office/powerpoint/2010/main" val="1648884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15" name="Picture Placeholder 14"/>
          <p:cNvSpPr>
            <a:spLocks noGrp="1" noChangeAspect="1"/>
          </p:cNvSpPr>
          <p:nvPr>
            <p:ph type="pic" sz="quarter" idx="12"/>
          </p:nvPr>
        </p:nvSpPr>
        <p:spPr>
          <a:xfrm>
            <a:off x="-1" y="-3176"/>
            <a:ext cx="11744428" cy="7707600"/>
          </a:xfrm>
          <a:custGeom>
            <a:avLst/>
            <a:gdLst>
              <a:gd name="connsiteX0" fmla="*/ 1397894 w 11745914"/>
              <a:gd name="connsiteY0" fmla="*/ 0 h 5760000"/>
              <a:gd name="connsiteX1" fmla="*/ 11745914 w 11745914"/>
              <a:gd name="connsiteY1" fmla="*/ 0 h 5760000"/>
              <a:gd name="connsiteX2" fmla="*/ 11745914 w 11745914"/>
              <a:gd name="connsiteY2" fmla="*/ 0 h 5760000"/>
              <a:gd name="connsiteX3" fmla="*/ 11745914 w 11745914"/>
              <a:gd name="connsiteY3" fmla="*/ 4362106 h 5760000"/>
              <a:gd name="connsiteX4" fmla="*/ 10348020 w 11745914"/>
              <a:gd name="connsiteY4" fmla="*/ 5760000 h 5760000"/>
              <a:gd name="connsiteX5" fmla="*/ 0 w 11745914"/>
              <a:gd name="connsiteY5" fmla="*/ 5760000 h 5760000"/>
              <a:gd name="connsiteX6" fmla="*/ 0 w 11745914"/>
              <a:gd name="connsiteY6" fmla="*/ 5760000 h 5760000"/>
              <a:gd name="connsiteX7" fmla="*/ 0 w 11745914"/>
              <a:gd name="connsiteY7" fmla="*/ 1397894 h 5760000"/>
              <a:gd name="connsiteX8" fmla="*/ 1397894 w 11745914"/>
              <a:gd name="connsiteY8" fmla="*/ 0 h 5760000"/>
              <a:gd name="connsiteX0" fmla="*/ 1397894 w 11745914"/>
              <a:gd name="connsiteY0" fmla="*/ 0 h 5760000"/>
              <a:gd name="connsiteX1" fmla="*/ 11745914 w 11745914"/>
              <a:gd name="connsiteY1" fmla="*/ 0 h 5760000"/>
              <a:gd name="connsiteX2" fmla="*/ 11745914 w 11745914"/>
              <a:gd name="connsiteY2" fmla="*/ 0 h 5760000"/>
              <a:gd name="connsiteX3" fmla="*/ 11745914 w 11745914"/>
              <a:gd name="connsiteY3" fmla="*/ 4362106 h 5760000"/>
              <a:gd name="connsiteX4" fmla="*/ 10348020 w 11745914"/>
              <a:gd name="connsiteY4" fmla="*/ 5760000 h 5760000"/>
              <a:gd name="connsiteX5" fmla="*/ 0 w 11745914"/>
              <a:gd name="connsiteY5" fmla="*/ 5760000 h 5760000"/>
              <a:gd name="connsiteX6" fmla="*/ 0 w 11745914"/>
              <a:gd name="connsiteY6" fmla="*/ 5760000 h 5760000"/>
              <a:gd name="connsiteX7" fmla="*/ 0 w 11745914"/>
              <a:gd name="connsiteY7" fmla="*/ 1397894 h 5760000"/>
              <a:gd name="connsiteX8" fmla="*/ 423864 w 11745914"/>
              <a:gd name="connsiteY8" fmla="*/ 395288 h 5760000"/>
              <a:gd name="connsiteX9" fmla="*/ 1397894 w 11745914"/>
              <a:gd name="connsiteY9" fmla="*/ 0 h 5760000"/>
              <a:gd name="connsiteX0" fmla="*/ 1397894 w 11745914"/>
              <a:gd name="connsiteY0" fmla="*/ 0 h 5760000"/>
              <a:gd name="connsiteX1" fmla="*/ 11745914 w 11745914"/>
              <a:gd name="connsiteY1" fmla="*/ 0 h 5760000"/>
              <a:gd name="connsiteX2" fmla="*/ 11745914 w 11745914"/>
              <a:gd name="connsiteY2" fmla="*/ 0 h 5760000"/>
              <a:gd name="connsiteX3" fmla="*/ 11745914 w 11745914"/>
              <a:gd name="connsiteY3" fmla="*/ 4362106 h 5760000"/>
              <a:gd name="connsiteX4" fmla="*/ 10348020 w 11745914"/>
              <a:gd name="connsiteY4" fmla="*/ 5760000 h 5760000"/>
              <a:gd name="connsiteX5" fmla="*/ 0 w 11745914"/>
              <a:gd name="connsiteY5" fmla="*/ 5760000 h 5760000"/>
              <a:gd name="connsiteX6" fmla="*/ 0 w 11745914"/>
              <a:gd name="connsiteY6" fmla="*/ 5760000 h 5760000"/>
              <a:gd name="connsiteX7" fmla="*/ 0 w 11745914"/>
              <a:gd name="connsiteY7" fmla="*/ 1397894 h 5760000"/>
              <a:gd name="connsiteX8" fmla="*/ 423864 w 11745914"/>
              <a:gd name="connsiteY8" fmla="*/ 395288 h 5760000"/>
              <a:gd name="connsiteX9" fmla="*/ 1397894 w 11745914"/>
              <a:gd name="connsiteY9" fmla="*/ 0 h 5760000"/>
              <a:gd name="connsiteX0" fmla="*/ 1483623 w 11831643"/>
              <a:gd name="connsiteY0" fmla="*/ 86592 h 5846592"/>
              <a:gd name="connsiteX1" fmla="*/ 11831643 w 11831643"/>
              <a:gd name="connsiteY1" fmla="*/ 86592 h 5846592"/>
              <a:gd name="connsiteX2" fmla="*/ 11831643 w 11831643"/>
              <a:gd name="connsiteY2" fmla="*/ 86592 h 5846592"/>
              <a:gd name="connsiteX3" fmla="*/ 11831643 w 11831643"/>
              <a:gd name="connsiteY3" fmla="*/ 4448698 h 5846592"/>
              <a:gd name="connsiteX4" fmla="*/ 10433749 w 11831643"/>
              <a:gd name="connsiteY4" fmla="*/ 5846592 h 5846592"/>
              <a:gd name="connsiteX5" fmla="*/ 85729 w 11831643"/>
              <a:gd name="connsiteY5" fmla="*/ 5846592 h 5846592"/>
              <a:gd name="connsiteX6" fmla="*/ 85729 w 11831643"/>
              <a:gd name="connsiteY6" fmla="*/ 5846592 h 5846592"/>
              <a:gd name="connsiteX7" fmla="*/ 85729 w 11831643"/>
              <a:gd name="connsiteY7" fmla="*/ 1484486 h 5846592"/>
              <a:gd name="connsiteX8" fmla="*/ 90493 w 11831643"/>
              <a:gd name="connsiteY8" fmla="*/ 91355 h 5846592"/>
              <a:gd name="connsiteX9" fmla="*/ 1483623 w 11831643"/>
              <a:gd name="connsiteY9" fmla="*/ 86592 h 5846592"/>
              <a:gd name="connsiteX0" fmla="*/ 1483623 w 11831643"/>
              <a:gd name="connsiteY0" fmla="*/ 0 h 5760000"/>
              <a:gd name="connsiteX1" fmla="*/ 11831643 w 11831643"/>
              <a:gd name="connsiteY1" fmla="*/ 0 h 5760000"/>
              <a:gd name="connsiteX2" fmla="*/ 11831643 w 11831643"/>
              <a:gd name="connsiteY2" fmla="*/ 0 h 5760000"/>
              <a:gd name="connsiteX3" fmla="*/ 11831643 w 11831643"/>
              <a:gd name="connsiteY3" fmla="*/ 4362106 h 5760000"/>
              <a:gd name="connsiteX4" fmla="*/ 10433749 w 11831643"/>
              <a:gd name="connsiteY4" fmla="*/ 5760000 h 5760000"/>
              <a:gd name="connsiteX5" fmla="*/ 85729 w 11831643"/>
              <a:gd name="connsiteY5" fmla="*/ 5760000 h 5760000"/>
              <a:gd name="connsiteX6" fmla="*/ 85729 w 11831643"/>
              <a:gd name="connsiteY6" fmla="*/ 5760000 h 5760000"/>
              <a:gd name="connsiteX7" fmla="*/ 85729 w 11831643"/>
              <a:gd name="connsiteY7" fmla="*/ 1397894 h 5760000"/>
              <a:gd name="connsiteX8" fmla="*/ 90493 w 11831643"/>
              <a:gd name="connsiteY8" fmla="*/ 4763 h 5760000"/>
              <a:gd name="connsiteX9" fmla="*/ 1483623 w 11831643"/>
              <a:gd name="connsiteY9" fmla="*/ 0 h 5760000"/>
              <a:gd name="connsiteX0" fmla="*/ 1397894 w 11745914"/>
              <a:gd name="connsiteY0" fmla="*/ 0 h 5760000"/>
              <a:gd name="connsiteX1" fmla="*/ 11745914 w 11745914"/>
              <a:gd name="connsiteY1" fmla="*/ 0 h 5760000"/>
              <a:gd name="connsiteX2" fmla="*/ 11745914 w 11745914"/>
              <a:gd name="connsiteY2" fmla="*/ 0 h 5760000"/>
              <a:gd name="connsiteX3" fmla="*/ 11745914 w 11745914"/>
              <a:gd name="connsiteY3" fmla="*/ 4362106 h 5760000"/>
              <a:gd name="connsiteX4" fmla="*/ 10348020 w 11745914"/>
              <a:gd name="connsiteY4" fmla="*/ 5760000 h 5760000"/>
              <a:gd name="connsiteX5" fmla="*/ 0 w 11745914"/>
              <a:gd name="connsiteY5" fmla="*/ 5760000 h 5760000"/>
              <a:gd name="connsiteX6" fmla="*/ 0 w 11745914"/>
              <a:gd name="connsiteY6" fmla="*/ 5760000 h 5760000"/>
              <a:gd name="connsiteX7" fmla="*/ 0 w 11745914"/>
              <a:gd name="connsiteY7" fmla="*/ 1397894 h 5760000"/>
              <a:gd name="connsiteX8" fmla="*/ 4764 w 11745914"/>
              <a:gd name="connsiteY8" fmla="*/ 4763 h 5760000"/>
              <a:gd name="connsiteX9" fmla="*/ 1397894 w 11745914"/>
              <a:gd name="connsiteY9" fmla="*/ 0 h 5760000"/>
              <a:gd name="connsiteX0" fmla="*/ 1397894 w 11745914"/>
              <a:gd name="connsiteY0" fmla="*/ 2381 h 5762381"/>
              <a:gd name="connsiteX1" fmla="*/ 11745914 w 11745914"/>
              <a:gd name="connsiteY1" fmla="*/ 2381 h 5762381"/>
              <a:gd name="connsiteX2" fmla="*/ 11745914 w 11745914"/>
              <a:gd name="connsiteY2" fmla="*/ 2381 h 5762381"/>
              <a:gd name="connsiteX3" fmla="*/ 11745914 w 11745914"/>
              <a:gd name="connsiteY3" fmla="*/ 4364487 h 5762381"/>
              <a:gd name="connsiteX4" fmla="*/ 10348020 w 11745914"/>
              <a:gd name="connsiteY4" fmla="*/ 5762381 h 5762381"/>
              <a:gd name="connsiteX5" fmla="*/ 0 w 11745914"/>
              <a:gd name="connsiteY5" fmla="*/ 5762381 h 5762381"/>
              <a:gd name="connsiteX6" fmla="*/ 0 w 11745914"/>
              <a:gd name="connsiteY6" fmla="*/ 5762381 h 5762381"/>
              <a:gd name="connsiteX7" fmla="*/ 0 w 11745914"/>
              <a:gd name="connsiteY7" fmla="*/ 1400275 h 5762381"/>
              <a:gd name="connsiteX8" fmla="*/ 2382 w 11745914"/>
              <a:gd name="connsiteY8" fmla="*/ 0 h 5762381"/>
              <a:gd name="connsiteX9" fmla="*/ 1397894 w 11745914"/>
              <a:gd name="connsiteY9" fmla="*/ 2381 h 5762381"/>
              <a:gd name="connsiteX0" fmla="*/ 1397894 w 11745914"/>
              <a:gd name="connsiteY0" fmla="*/ 2381 h 5762381"/>
              <a:gd name="connsiteX1" fmla="*/ 11745914 w 11745914"/>
              <a:gd name="connsiteY1" fmla="*/ 2381 h 5762381"/>
              <a:gd name="connsiteX2" fmla="*/ 11745914 w 11745914"/>
              <a:gd name="connsiteY2" fmla="*/ 2381 h 5762381"/>
              <a:gd name="connsiteX3" fmla="*/ 11745914 w 11745914"/>
              <a:gd name="connsiteY3" fmla="*/ 2440437 h 5762381"/>
              <a:gd name="connsiteX4" fmla="*/ 10348020 w 11745914"/>
              <a:gd name="connsiteY4" fmla="*/ 5762381 h 5762381"/>
              <a:gd name="connsiteX5" fmla="*/ 0 w 11745914"/>
              <a:gd name="connsiteY5" fmla="*/ 5762381 h 5762381"/>
              <a:gd name="connsiteX6" fmla="*/ 0 w 11745914"/>
              <a:gd name="connsiteY6" fmla="*/ 5762381 h 5762381"/>
              <a:gd name="connsiteX7" fmla="*/ 0 w 11745914"/>
              <a:gd name="connsiteY7" fmla="*/ 1400275 h 5762381"/>
              <a:gd name="connsiteX8" fmla="*/ 2382 w 11745914"/>
              <a:gd name="connsiteY8" fmla="*/ 0 h 5762381"/>
              <a:gd name="connsiteX9" fmla="*/ 1397894 w 11745914"/>
              <a:gd name="connsiteY9" fmla="*/ 2381 h 5762381"/>
              <a:gd name="connsiteX0" fmla="*/ 1397894 w 11745914"/>
              <a:gd name="connsiteY0" fmla="*/ 2381 h 5781431"/>
              <a:gd name="connsiteX1" fmla="*/ 11745914 w 11745914"/>
              <a:gd name="connsiteY1" fmla="*/ 2381 h 5781431"/>
              <a:gd name="connsiteX2" fmla="*/ 11745914 w 11745914"/>
              <a:gd name="connsiteY2" fmla="*/ 2381 h 5781431"/>
              <a:gd name="connsiteX3" fmla="*/ 11745914 w 11745914"/>
              <a:gd name="connsiteY3" fmla="*/ 2440437 h 5781431"/>
              <a:gd name="connsiteX4" fmla="*/ 7795320 w 11745914"/>
              <a:gd name="connsiteY4" fmla="*/ 5781431 h 5781431"/>
              <a:gd name="connsiteX5" fmla="*/ 0 w 11745914"/>
              <a:gd name="connsiteY5" fmla="*/ 5762381 h 5781431"/>
              <a:gd name="connsiteX6" fmla="*/ 0 w 11745914"/>
              <a:gd name="connsiteY6" fmla="*/ 5762381 h 5781431"/>
              <a:gd name="connsiteX7" fmla="*/ 0 w 11745914"/>
              <a:gd name="connsiteY7" fmla="*/ 1400275 h 5781431"/>
              <a:gd name="connsiteX8" fmla="*/ 2382 w 11745914"/>
              <a:gd name="connsiteY8" fmla="*/ 0 h 5781431"/>
              <a:gd name="connsiteX9" fmla="*/ 1397894 w 11745914"/>
              <a:gd name="connsiteY9" fmla="*/ 2381 h 5781431"/>
              <a:gd name="connsiteX0" fmla="*/ 1397894 w 11745914"/>
              <a:gd name="connsiteY0" fmla="*/ 2381 h 5781431"/>
              <a:gd name="connsiteX1" fmla="*/ 11745914 w 11745914"/>
              <a:gd name="connsiteY1" fmla="*/ 2381 h 5781431"/>
              <a:gd name="connsiteX2" fmla="*/ 11745914 w 11745914"/>
              <a:gd name="connsiteY2" fmla="*/ 2381 h 5781431"/>
              <a:gd name="connsiteX3" fmla="*/ 11745914 w 11745914"/>
              <a:gd name="connsiteY3" fmla="*/ 2440437 h 5781431"/>
              <a:gd name="connsiteX4" fmla="*/ 7795320 w 11745914"/>
              <a:gd name="connsiteY4" fmla="*/ 5781431 h 5781431"/>
              <a:gd name="connsiteX5" fmla="*/ 0 w 11745914"/>
              <a:gd name="connsiteY5" fmla="*/ 5762381 h 5781431"/>
              <a:gd name="connsiteX6" fmla="*/ 0 w 11745914"/>
              <a:gd name="connsiteY6" fmla="*/ 5762381 h 5781431"/>
              <a:gd name="connsiteX7" fmla="*/ 0 w 11745914"/>
              <a:gd name="connsiteY7" fmla="*/ 1400275 h 5781431"/>
              <a:gd name="connsiteX8" fmla="*/ 2382 w 11745914"/>
              <a:gd name="connsiteY8" fmla="*/ 0 h 5781431"/>
              <a:gd name="connsiteX9" fmla="*/ 1397894 w 11745914"/>
              <a:gd name="connsiteY9" fmla="*/ 2381 h 578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5914" h="5781431">
                <a:moveTo>
                  <a:pt x="1397894" y="2381"/>
                </a:moveTo>
                <a:lnTo>
                  <a:pt x="11745914" y="2381"/>
                </a:lnTo>
                <a:lnTo>
                  <a:pt x="11745914" y="2381"/>
                </a:lnTo>
                <a:lnTo>
                  <a:pt x="11745914" y="2440437"/>
                </a:lnTo>
                <a:cubicBezTo>
                  <a:pt x="11745914" y="3212473"/>
                  <a:pt x="10529506" y="5781431"/>
                  <a:pt x="7795320" y="5781431"/>
                </a:cubicBezTo>
                <a:lnTo>
                  <a:pt x="0" y="5762381"/>
                </a:lnTo>
                <a:lnTo>
                  <a:pt x="0" y="5762381"/>
                </a:lnTo>
                <a:lnTo>
                  <a:pt x="0" y="1400275"/>
                </a:lnTo>
                <a:lnTo>
                  <a:pt x="2382" y="0"/>
                </a:lnTo>
                <a:lnTo>
                  <a:pt x="1397894" y="2381"/>
                </a:lnTo>
                <a:close/>
              </a:path>
            </a:pathLst>
          </a:custGeom>
        </p:spPr>
        <p:txBody>
          <a:bodyPr/>
          <a:lstStyle/>
          <a:p>
            <a:r>
              <a:rPr lang="en-US"/>
              <a:t>Drag picture to placeholder or click icon to add</a:t>
            </a:r>
            <a:endParaRPr lang="en-GB" dirty="0"/>
          </a:p>
        </p:txBody>
      </p:sp>
      <p:sp>
        <p:nvSpPr>
          <p:cNvPr id="2" name="Title 1"/>
          <p:cNvSpPr>
            <a:spLocks noGrp="1"/>
          </p:cNvSpPr>
          <p:nvPr>
            <p:ph type="title"/>
          </p:nvPr>
        </p:nvSpPr>
        <p:spPr>
          <a:xfrm>
            <a:off x="467999" y="704045"/>
            <a:ext cx="9366564" cy="1343571"/>
          </a:xfrm>
        </p:spPr>
        <p:txBody>
          <a:body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7ABA71A3-6714-4DB6-9520-98795DA80E31}" type="datetime1">
              <a:rPr lang="en-GB" smtClean="0"/>
              <a:t>19/07/2017</a:t>
            </a:fld>
            <a:endParaRPr lang="en-GB"/>
          </a:p>
        </p:txBody>
      </p:sp>
      <p:sp>
        <p:nvSpPr>
          <p:cNvPr id="5" name="Footer Placeholder 4"/>
          <p:cNvSpPr>
            <a:spLocks noGrp="1"/>
          </p:cNvSpPr>
          <p:nvPr>
            <p:ph type="ftr" sz="quarter" idx="11"/>
          </p:nvPr>
        </p:nvSpPr>
        <p:spPr/>
        <p:txBody>
          <a:bodyPr/>
          <a:lstStyle/>
          <a:p>
            <a:r>
              <a:rPr lang="en-GB"/>
              <a:t>Identity fraud</a:t>
            </a:r>
          </a:p>
        </p:txBody>
      </p:sp>
    </p:spTree>
    <p:extLst>
      <p:ext uri="{BB962C8B-B14F-4D97-AF65-F5344CB8AC3E}">
        <p14:creationId xmlns:p14="http://schemas.microsoft.com/office/powerpoint/2010/main" val="2681657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Title, Text (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6181725" y="2696633"/>
            <a:ext cx="5564188" cy="480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a:xfrm>
            <a:off x="463550" y="704045"/>
            <a:ext cx="9371013" cy="1343571"/>
          </a:xfrm>
        </p:spPr>
        <p:txBody>
          <a:body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D5CFE0F4-A119-4F76-8B82-C1E94DAE47FE}" type="datetime1">
              <a:rPr lang="en-GB" smtClean="0"/>
              <a:t>19/07/2017</a:t>
            </a:fld>
            <a:endParaRPr lang="en-GB"/>
          </a:p>
        </p:txBody>
      </p:sp>
      <p:sp>
        <p:nvSpPr>
          <p:cNvPr id="5" name="Footer Placeholder 4"/>
          <p:cNvSpPr>
            <a:spLocks noGrp="1"/>
          </p:cNvSpPr>
          <p:nvPr>
            <p:ph type="ftr" sz="quarter" idx="11"/>
          </p:nvPr>
        </p:nvSpPr>
        <p:spPr/>
        <p:txBody>
          <a:bodyPr/>
          <a:lstStyle/>
          <a:p>
            <a:r>
              <a:rPr lang="en-GB"/>
              <a:t>Identity fraud</a:t>
            </a:r>
          </a:p>
        </p:txBody>
      </p:sp>
      <p:sp>
        <p:nvSpPr>
          <p:cNvPr id="7" name="Picture Placeholder 9"/>
          <p:cNvSpPr>
            <a:spLocks noGrp="1"/>
          </p:cNvSpPr>
          <p:nvPr>
            <p:ph type="pic" sz="quarter" idx="12"/>
          </p:nvPr>
        </p:nvSpPr>
        <p:spPr>
          <a:xfrm>
            <a:off x="463550" y="2705432"/>
            <a:ext cx="4791202" cy="4791201"/>
          </a:xfrm>
          <a:prstGeom prst="roundRect">
            <a:avLst>
              <a:gd name="adj" fmla="val 25482"/>
            </a:avLst>
          </a:prstGeom>
        </p:spPr>
        <p:txBody>
          <a:bodyPr/>
          <a:lstStyle/>
          <a:p>
            <a:r>
              <a:rPr lang="en-US"/>
              <a:t>Drag picture to placeholder or click icon to add</a:t>
            </a:r>
            <a:endParaRPr lang="en-GB"/>
          </a:p>
        </p:txBody>
      </p:sp>
    </p:spTree>
    <p:extLst>
      <p:ext uri="{BB962C8B-B14F-4D97-AF65-F5344CB8AC3E}">
        <p14:creationId xmlns:p14="http://schemas.microsoft.com/office/powerpoint/2010/main" val="3177995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Text, Image (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550" y="2696633"/>
            <a:ext cx="5564188" cy="480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a:xfrm>
            <a:off x="474662" y="704045"/>
            <a:ext cx="9359902" cy="1343571"/>
          </a:xfrm>
        </p:spPr>
        <p:txBody>
          <a:body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B530DA46-5F1F-4B67-9852-0CB591202190}" type="datetime1">
              <a:rPr lang="en-GB" smtClean="0"/>
              <a:t>19/07/2017</a:t>
            </a:fld>
            <a:endParaRPr lang="en-GB"/>
          </a:p>
        </p:txBody>
      </p:sp>
      <p:sp>
        <p:nvSpPr>
          <p:cNvPr id="5" name="Footer Placeholder 4"/>
          <p:cNvSpPr>
            <a:spLocks noGrp="1"/>
          </p:cNvSpPr>
          <p:nvPr>
            <p:ph type="ftr" sz="quarter" idx="11"/>
          </p:nvPr>
        </p:nvSpPr>
        <p:spPr/>
        <p:txBody>
          <a:bodyPr/>
          <a:lstStyle/>
          <a:p>
            <a:r>
              <a:rPr lang="en-GB"/>
              <a:t>Identity fraud</a:t>
            </a:r>
          </a:p>
        </p:txBody>
      </p:sp>
      <p:sp>
        <p:nvSpPr>
          <p:cNvPr id="7" name="Picture Placeholder 9"/>
          <p:cNvSpPr>
            <a:spLocks noGrp="1"/>
          </p:cNvSpPr>
          <p:nvPr>
            <p:ph type="pic" sz="quarter" idx="12"/>
          </p:nvPr>
        </p:nvSpPr>
        <p:spPr>
          <a:xfrm>
            <a:off x="6954711" y="2705432"/>
            <a:ext cx="4791202" cy="4791201"/>
          </a:xfrm>
          <a:prstGeom prst="roundRect">
            <a:avLst>
              <a:gd name="adj" fmla="val 25482"/>
            </a:avLst>
          </a:prstGeom>
        </p:spPr>
        <p:txBody>
          <a:bodyPr/>
          <a:lstStyle/>
          <a:p>
            <a:r>
              <a:rPr lang="en-US"/>
              <a:t>Drag picture to placeholder or click icon to add</a:t>
            </a:r>
            <a:endParaRPr lang="en-GB"/>
          </a:p>
        </p:txBody>
      </p:sp>
    </p:spTree>
    <p:extLst>
      <p:ext uri="{BB962C8B-B14F-4D97-AF65-F5344CB8AC3E}">
        <p14:creationId xmlns:p14="http://schemas.microsoft.com/office/powerpoint/2010/main" val="2842419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rgbClr val="ECF0F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999" y="2268000"/>
            <a:ext cx="9366564" cy="4800000"/>
          </a:xfrm>
        </p:spPr>
        <p:txBody>
          <a:bodyPr/>
          <a:lstStyle>
            <a:lvl1pPr>
              <a:defRPr sz="4000"/>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40149581-5AD7-4FD9-B1CC-CB64F9B692B9}" type="datetime1">
              <a:rPr lang="en-GB" smtClean="0"/>
              <a:t>19/07/2017</a:t>
            </a:fld>
            <a:endParaRPr lang="en-GB"/>
          </a:p>
        </p:txBody>
      </p:sp>
      <p:sp>
        <p:nvSpPr>
          <p:cNvPr id="5" name="Footer Placeholder 4"/>
          <p:cNvSpPr>
            <a:spLocks noGrp="1"/>
          </p:cNvSpPr>
          <p:nvPr>
            <p:ph type="ftr" sz="quarter" idx="11"/>
          </p:nvPr>
        </p:nvSpPr>
        <p:spPr/>
        <p:txBody>
          <a:bodyPr/>
          <a:lstStyle/>
          <a:p>
            <a:r>
              <a:rPr lang="en-GB"/>
              <a:t>Identity fraud</a:t>
            </a: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655" t="16451"/>
          <a:stretch/>
        </p:blipFill>
        <p:spPr>
          <a:xfrm>
            <a:off x="0" y="0"/>
            <a:ext cx="6276088" cy="1671638"/>
          </a:xfrm>
          <a:prstGeom prst="rect">
            <a:avLst/>
          </a:prstGeom>
        </p:spPr>
      </p:pic>
    </p:spTree>
    <p:extLst>
      <p:ext uri="{BB962C8B-B14F-4D97-AF65-F5344CB8AC3E}">
        <p14:creationId xmlns:p14="http://schemas.microsoft.com/office/powerpoint/2010/main" val="2396193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999" y="704045"/>
            <a:ext cx="9366564" cy="134357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D525F934-3CA5-48E1-8800-B7AD92367F8A}" type="datetime1">
              <a:rPr lang="en-GB" smtClean="0"/>
              <a:t>19/07/2017</a:t>
            </a:fld>
            <a:endParaRPr lang="en-GB"/>
          </a:p>
        </p:txBody>
      </p:sp>
      <p:sp>
        <p:nvSpPr>
          <p:cNvPr id="4" name="Footer Placeholder 3"/>
          <p:cNvSpPr>
            <a:spLocks noGrp="1"/>
          </p:cNvSpPr>
          <p:nvPr>
            <p:ph type="ftr" sz="quarter" idx="11"/>
          </p:nvPr>
        </p:nvSpPr>
        <p:spPr/>
        <p:txBody>
          <a:bodyPr/>
          <a:lstStyle/>
          <a:p>
            <a:r>
              <a:rPr lang="en-GB"/>
              <a:t>Identity fraud</a:t>
            </a:r>
          </a:p>
        </p:txBody>
      </p:sp>
    </p:spTree>
    <p:extLst>
      <p:ext uri="{BB962C8B-B14F-4D97-AF65-F5344CB8AC3E}">
        <p14:creationId xmlns:p14="http://schemas.microsoft.com/office/powerpoint/2010/main" val="3961985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7FABFB-1995-4BF8-B40F-3C78F66A5D8A}" type="datetime1">
              <a:rPr lang="en-GB" smtClean="0"/>
              <a:t>19/07/2017</a:t>
            </a:fld>
            <a:endParaRPr lang="en-GB"/>
          </a:p>
        </p:txBody>
      </p:sp>
      <p:sp>
        <p:nvSpPr>
          <p:cNvPr id="3" name="Footer Placeholder 2"/>
          <p:cNvSpPr>
            <a:spLocks noGrp="1"/>
          </p:cNvSpPr>
          <p:nvPr>
            <p:ph type="ftr" sz="quarter" idx="11"/>
          </p:nvPr>
        </p:nvSpPr>
        <p:spPr/>
        <p:txBody>
          <a:bodyPr/>
          <a:lstStyle/>
          <a:p>
            <a:r>
              <a:rPr lang="en-GB"/>
              <a:t>Identity fraud</a:t>
            </a:r>
            <a:endParaRPr lang="en-GB" dirty="0"/>
          </a:p>
        </p:txBody>
      </p:sp>
    </p:spTree>
    <p:extLst>
      <p:ext uri="{BB962C8B-B14F-4D97-AF65-F5344CB8AC3E}">
        <p14:creationId xmlns:p14="http://schemas.microsoft.com/office/powerpoint/2010/main" val="1485521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Background Image Fi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8001" y="2268000"/>
            <a:ext cx="9366563" cy="1013139"/>
          </a:xfrm>
        </p:spPr>
        <p:txBody>
          <a:bodyPr anchor="t" anchorCtr="0"/>
          <a:lstStyle>
            <a:lvl1pPr algn="l">
              <a:lnSpc>
                <a:spcPct val="90000"/>
              </a:lnSpc>
              <a:defRPr sz="4000"/>
            </a:lvl1pPr>
          </a:lstStyle>
          <a:p>
            <a:r>
              <a:rPr lang="en-US"/>
              <a:t>Click to edit Master title style</a:t>
            </a:r>
            <a:endParaRPr lang="en-GB" dirty="0"/>
          </a:p>
        </p:txBody>
      </p:sp>
      <p:sp>
        <p:nvSpPr>
          <p:cNvPr id="3" name="Subtitle 2"/>
          <p:cNvSpPr>
            <a:spLocks noGrp="1"/>
          </p:cNvSpPr>
          <p:nvPr>
            <p:ph type="subTitle" idx="1"/>
          </p:nvPr>
        </p:nvSpPr>
        <p:spPr>
          <a:xfrm>
            <a:off x="468001" y="3520225"/>
            <a:ext cx="9366563" cy="3120000"/>
          </a:xfrm>
        </p:spPr>
        <p:txBody>
          <a:bodyPr anchor="t" anchorCtr="0"/>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p:cNvSpPr>
            <a:spLocks noGrp="1"/>
          </p:cNvSpPr>
          <p:nvPr>
            <p:ph type="dt" sz="half" idx="10"/>
          </p:nvPr>
        </p:nvSpPr>
        <p:spPr/>
        <p:txBody>
          <a:bodyPr/>
          <a:lstStyle/>
          <a:p>
            <a:fld id="{E37FA7F4-2B46-4F35-A4B0-8D0C4174BD8E}" type="datetime1">
              <a:rPr lang="en-GB" smtClean="0"/>
              <a:t>19/07/2017</a:t>
            </a:fld>
            <a:endParaRPr lang="en-GB" dirty="0"/>
          </a:p>
        </p:txBody>
      </p:sp>
      <p:sp>
        <p:nvSpPr>
          <p:cNvPr id="5" name="Footer Placeholder 4"/>
          <p:cNvSpPr>
            <a:spLocks noGrp="1"/>
          </p:cNvSpPr>
          <p:nvPr>
            <p:ph type="ftr" sz="quarter" idx="11"/>
          </p:nvPr>
        </p:nvSpPr>
        <p:spPr/>
        <p:txBody>
          <a:bodyPr/>
          <a:lstStyle/>
          <a:p>
            <a:r>
              <a:rPr lang="en-GB"/>
              <a:t>Identity fraud</a:t>
            </a:r>
            <a:endParaRPr lang="en-GB" dirty="0"/>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655" t="16451"/>
          <a:stretch/>
        </p:blipFill>
        <p:spPr>
          <a:xfrm>
            <a:off x="0" y="0"/>
            <a:ext cx="6276088" cy="1671638"/>
          </a:xfrm>
          <a:prstGeom prst="rect">
            <a:avLst/>
          </a:prstGeom>
        </p:spPr>
      </p:pic>
      <p:pic>
        <p:nvPicPr>
          <p:cNvPr id="8" name="Picture 7"/>
          <p:cNvPicPr>
            <a:picLocks noChangeAspect="1"/>
          </p:cNvPicPr>
          <p:nvPr userDrawn="1"/>
        </p:nvPicPr>
        <p:blipFill>
          <a:blip r:embed="rId4"/>
          <a:stretch>
            <a:fillRect/>
          </a:stretch>
        </p:blipFill>
        <p:spPr>
          <a:xfrm>
            <a:off x="9229344" y="7867731"/>
            <a:ext cx="2673860" cy="873439"/>
          </a:xfrm>
          <a:prstGeom prst="rect">
            <a:avLst/>
          </a:prstGeom>
        </p:spPr>
      </p:pic>
    </p:spTree>
    <p:extLst>
      <p:ext uri="{BB962C8B-B14F-4D97-AF65-F5344CB8AC3E}">
        <p14:creationId xmlns:p14="http://schemas.microsoft.com/office/powerpoint/2010/main" val="3184917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White Backgroun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8001" y="2268000"/>
            <a:ext cx="9366563" cy="1013139"/>
          </a:xfrm>
        </p:spPr>
        <p:txBody>
          <a:bodyPr anchor="t" anchorCtr="0"/>
          <a:lstStyle>
            <a:lvl1pPr algn="l">
              <a:lnSpc>
                <a:spcPct val="90000"/>
              </a:lnSpc>
              <a:defRPr sz="4000"/>
            </a:lvl1pPr>
          </a:lstStyle>
          <a:p>
            <a:r>
              <a:rPr lang="en-US"/>
              <a:t>Click to edit Master title style</a:t>
            </a:r>
            <a:endParaRPr lang="en-GB" dirty="0"/>
          </a:p>
        </p:txBody>
      </p:sp>
      <p:sp>
        <p:nvSpPr>
          <p:cNvPr id="3" name="Subtitle 2"/>
          <p:cNvSpPr>
            <a:spLocks noGrp="1"/>
          </p:cNvSpPr>
          <p:nvPr>
            <p:ph type="subTitle" idx="1"/>
          </p:nvPr>
        </p:nvSpPr>
        <p:spPr>
          <a:xfrm>
            <a:off x="468001" y="3520225"/>
            <a:ext cx="9366563" cy="3120000"/>
          </a:xfrm>
        </p:spPr>
        <p:txBody>
          <a:bodyPr anchor="t" anchorCtr="0"/>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p:cNvSpPr>
            <a:spLocks noGrp="1"/>
          </p:cNvSpPr>
          <p:nvPr>
            <p:ph type="dt" sz="half" idx="10"/>
          </p:nvPr>
        </p:nvSpPr>
        <p:spPr/>
        <p:txBody>
          <a:bodyPr/>
          <a:lstStyle/>
          <a:p>
            <a:fld id="{6B4B8DBD-A5F8-46BC-8875-CFA6B652CD95}" type="datetime1">
              <a:rPr lang="en-GB" smtClean="0"/>
              <a:t>19/07/2017</a:t>
            </a:fld>
            <a:endParaRPr lang="en-GB" dirty="0"/>
          </a:p>
        </p:txBody>
      </p:sp>
      <p:sp>
        <p:nvSpPr>
          <p:cNvPr id="5" name="Footer Placeholder 4"/>
          <p:cNvSpPr>
            <a:spLocks noGrp="1"/>
          </p:cNvSpPr>
          <p:nvPr>
            <p:ph type="ftr" sz="quarter" idx="11"/>
          </p:nvPr>
        </p:nvSpPr>
        <p:spPr/>
        <p:txBody>
          <a:bodyPr/>
          <a:lstStyle/>
          <a:p>
            <a:r>
              <a:rPr lang="en-GB"/>
              <a:t>Identity fraud</a:t>
            </a:r>
            <a:endParaRPr lang="en-GB" dirty="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1655" t="16451"/>
          <a:stretch/>
        </p:blipFill>
        <p:spPr>
          <a:xfrm>
            <a:off x="0" y="0"/>
            <a:ext cx="6276088" cy="1671638"/>
          </a:xfrm>
          <a:prstGeom prst="rect">
            <a:avLst/>
          </a:prstGeom>
        </p:spPr>
      </p:pic>
      <p:pic>
        <p:nvPicPr>
          <p:cNvPr id="10" name="Picture 9"/>
          <p:cNvPicPr>
            <a:picLocks noChangeAspect="1"/>
          </p:cNvPicPr>
          <p:nvPr userDrawn="1"/>
        </p:nvPicPr>
        <p:blipFill>
          <a:blip r:embed="rId3"/>
          <a:stretch>
            <a:fillRect/>
          </a:stretch>
        </p:blipFill>
        <p:spPr>
          <a:xfrm>
            <a:off x="9229344" y="7867731"/>
            <a:ext cx="2673860" cy="873439"/>
          </a:xfrm>
          <a:prstGeom prst="rect">
            <a:avLst/>
          </a:prstGeom>
        </p:spPr>
      </p:pic>
    </p:spTree>
    <p:extLst>
      <p:ext uri="{BB962C8B-B14F-4D97-AF65-F5344CB8AC3E}">
        <p14:creationId xmlns:p14="http://schemas.microsoft.com/office/powerpoint/2010/main" val="2514436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s Slide">
    <p:bg>
      <p:bgPr>
        <a:solidFill>
          <a:srgbClr val="ECF0F7"/>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000" y="3518401"/>
            <a:ext cx="9366563" cy="3635833"/>
          </a:xfrm>
        </p:spPr>
        <p:txBody>
          <a:bodyPr/>
          <a:lstStyle>
            <a:lvl1pPr marL="269875" indent="-269875">
              <a:spcBef>
                <a:spcPts val="1600"/>
              </a:spcBef>
              <a:buFont typeface="+mj-lt"/>
              <a:buAutoNum type="arabicPeriod"/>
              <a:defRPr sz="1800" b="0"/>
            </a:lvl1pPr>
            <a:lvl2pPr marL="269875" indent="0">
              <a:buNone/>
              <a:defRPr sz="1800" b="0"/>
            </a:lvl2pPr>
            <a:lvl3pPr marL="269875" indent="0">
              <a:buNone/>
              <a:defRPr sz="1800" b="0"/>
            </a:lvl3pPr>
            <a:lvl4pPr marL="269875" indent="0">
              <a:buNone/>
              <a:defRPr sz="1800" b="0"/>
            </a:lvl4pPr>
            <a:lvl5pPr marL="269875" indent="0">
              <a:buNone/>
              <a:defRPr sz="18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a:xfrm>
            <a:off x="467999" y="2268000"/>
            <a:ext cx="9366564" cy="1343571"/>
          </a:xfrm>
        </p:spPr>
        <p:txBody>
          <a:bodyPr/>
          <a:lstStyle>
            <a:lvl1pPr>
              <a:defRPr sz="4000"/>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ACD85611-B262-49FC-949B-F5D5087F3D12}" type="datetime1">
              <a:rPr lang="en-GB" smtClean="0"/>
              <a:t>19/07/2017</a:t>
            </a:fld>
            <a:endParaRPr lang="en-GB"/>
          </a:p>
        </p:txBody>
      </p:sp>
      <p:sp>
        <p:nvSpPr>
          <p:cNvPr id="5" name="Footer Placeholder 4"/>
          <p:cNvSpPr>
            <a:spLocks noGrp="1"/>
          </p:cNvSpPr>
          <p:nvPr>
            <p:ph type="ftr" sz="quarter" idx="11"/>
          </p:nvPr>
        </p:nvSpPr>
        <p:spPr/>
        <p:txBody>
          <a:bodyPr/>
          <a:lstStyle/>
          <a:p>
            <a:r>
              <a:rPr lang="en-GB"/>
              <a:t>Identity fraud</a:t>
            </a: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655" t="16451"/>
          <a:stretch/>
        </p:blipFill>
        <p:spPr>
          <a:xfrm>
            <a:off x="0" y="0"/>
            <a:ext cx="6276088" cy="1671638"/>
          </a:xfrm>
          <a:prstGeom prst="rect">
            <a:avLst/>
          </a:prstGeom>
        </p:spPr>
      </p:pic>
    </p:spTree>
    <p:extLst>
      <p:ext uri="{BB962C8B-B14F-4D97-AF65-F5344CB8AC3E}">
        <p14:creationId xmlns:p14="http://schemas.microsoft.com/office/powerpoint/2010/main" val="1622585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000" y="2696633"/>
            <a:ext cx="9366563" cy="496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a:xfrm>
            <a:off x="467999" y="704045"/>
            <a:ext cx="9366564" cy="1343571"/>
          </a:xfrm>
        </p:spPr>
        <p:txBody>
          <a:body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CAA696E-FA8F-4338-B1C1-5C90C22AECEC}" type="datetime1">
              <a:rPr lang="en-GB" smtClean="0"/>
              <a:t>19/07/2017</a:t>
            </a:fld>
            <a:endParaRPr lang="en-GB"/>
          </a:p>
        </p:txBody>
      </p:sp>
      <p:sp>
        <p:nvSpPr>
          <p:cNvPr id="5" name="Footer Placeholder 4"/>
          <p:cNvSpPr>
            <a:spLocks noGrp="1"/>
          </p:cNvSpPr>
          <p:nvPr>
            <p:ph type="ftr" sz="quarter" idx="11"/>
          </p:nvPr>
        </p:nvSpPr>
        <p:spPr/>
        <p:txBody>
          <a:bodyPr/>
          <a:lstStyle/>
          <a:p>
            <a:r>
              <a:rPr lang="en-GB"/>
              <a:t>Identity fraud</a:t>
            </a:r>
          </a:p>
        </p:txBody>
      </p:sp>
    </p:spTree>
    <p:extLst>
      <p:ext uri="{BB962C8B-B14F-4D97-AF65-F5344CB8AC3E}">
        <p14:creationId xmlns:p14="http://schemas.microsoft.com/office/powerpoint/2010/main" val="4164858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Two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999" y="2696633"/>
            <a:ext cx="5400000" cy="496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a:xfrm>
            <a:off x="467999" y="704045"/>
            <a:ext cx="9366564" cy="1343571"/>
          </a:xfrm>
        </p:spPr>
        <p:txBody>
          <a:body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EDFE6234-D00E-4B47-B5CC-30E7B1EEB270}" type="datetime1">
              <a:rPr lang="en-GB" smtClean="0"/>
              <a:t>19/07/2017</a:t>
            </a:fld>
            <a:endParaRPr lang="en-GB"/>
          </a:p>
        </p:txBody>
      </p:sp>
      <p:sp>
        <p:nvSpPr>
          <p:cNvPr id="5" name="Footer Placeholder 4"/>
          <p:cNvSpPr>
            <a:spLocks noGrp="1"/>
          </p:cNvSpPr>
          <p:nvPr>
            <p:ph type="ftr" sz="quarter" idx="11"/>
          </p:nvPr>
        </p:nvSpPr>
        <p:spPr/>
        <p:txBody>
          <a:bodyPr/>
          <a:lstStyle/>
          <a:p>
            <a:r>
              <a:rPr lang="en-GB"/>
              <a:t>Identity fraud</a:t>
            </a:r>
          </a:p>
        </p:txBody>
      </p:sp>
      <p:sp>
        <p:nvSpPr>
          <p:cNvPr id="6" name="Content Placeholder 2"/>
          <p:cNvSpPr>
            <a:spLocks noGrp="1"/>
          </p:cNvSpPr>
          <p:nvPr>
            <p:ph idx="12"/>
          </p:nvPr>
        </p:nvSpPr>
        <p:spPr>
          <a:xfrm>
            <a:off x="6181726" y="2696633"/>
            <a:ext cx="5564188" cy="496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55478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Text,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000" y="2696633"/>
            <a:ext cx="5570851" cy="496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a:xfrm>
            <a:off x="468000" y="704045"/>
            <a:ext cx="5570851" cy="1343571"/>
          </a:xfrm>
        </p:spPr>
        <p:txBody>
          <a:body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41D197EE-F88B-4326-9095-D2829E9485F7}" type="datetime1">
              <a:rPr lang="en-GB" smtClean="0"/>
              <a:t>19/07/2017</a:t>
            </a:fld>
            <a:endParaRPr lang="en-GB"/>
          </a:p>
        </p:txBody>
      </p:sp>
      <p:sp>
        <p:nvSpPr>
          <p:cNvPr id="5" name="Footer Placeholder 4"/>
          <p:cNvSpPr>
            <a:spLocks noGrp="1"/>
          </p:cNvSpPr>
          <p:nvPr>
            <p:ph type="ftr" sz="quarter" idx="11"/>
          </p:nvPr>
        </p:nvSpPr>
        <p:spPr/>
        <p:txBody>
          <a:bodyPr/>
          <a:lstStyle/>
          <a:p>
            <a:r>
              <a:rPr lang="en-GB"/>
              <a:t>Identity fraud</a:t>
            </a:r>
          </a:p>
        </p:txBody>
      </p:sp>
      <p:sp>
        <p:nvSpPr>
          <p:cNvPr id="9" name="Picture Placeholder 9"/>
          <p:cNvSpPr>
            <a:spLocks noGrp="1"/>
          </p:cNvSpPr>
          <p:nvPr>
            <p:ph type="pic" sz="quarter" idx="14"/>
          </p:nvPr>
        </p:nvSpPr>
        <p:spPr>
          <a:xfrm>
            <a:off x="6441540" y="-6764"/>
            <a:ext cx="5763340" cy="7674927"/>
          </a:xfrm>
          <a:custGeom>
            <a:avLst/>
            <a:gdLst>
              <a:gd name="connsiteX0" fmla="*/ 0 w 5749052"/>
              <a:gd name="connsiteY0" fmla="*/ 2044535 h 5749051"/>
              <a:gd name="connsiteX1" fmla="*/ 2044535 w 5749052"/>
              <a:gd name="connsiteY1" fmla="*/ 0 h 5749051"/>
              <a:gd name="connsiteX2" fmla="*/ 3704517 w 5749052"/>
              <a:gd name="connsiteY2" fmla="*/ 0 h 5749051"/>
              <a:gd name="connsiteX3" fmla="*/ 5749052 w 5749052"/>
              <a:gd name="connsiteY3" fmla="*/ 2044535 h 5749051"/>
              <a:gd name="connsiteX4" fmla="*/ 5749052 w 5749052"/>
              <a:gd name="connsiteY4" fmla="*/ 3704516 h 5749051"/>
              <a:gd name="connsiteX5" fmla="*/ 3704517 w 5749052"/>
              <a:gd name="connsiteY5" fmla="*/ 5749051 h 5749051"/>
              <a:gd name="connsiteX6" fmla="*/ 2044535 w 5749052"/>
              <a:gd name="connsiteY6" fmla="*/ 5749051 h 5749051"/>
              <a:gd name="connsiteX7" fmla="*/ 0 w 5749052"/>
              <a:gd name="connsiteY7" fmla="*/ 3704516 h 5749051"/>
              <a:gd name="connsiteX8" fmla="*/ 0 w 5749052"/>
              <a:gd name="connsiteY8"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235331 w 5984383"/>
              <a:gd name="connsiteY0" fmla="*/ 2044535 h 5749051"/>
              <a:gd name="connsiteX1" fmla="*/ 0 w 5984383"/>
              <a:gd name="connsiteY1" fmla="*/ 17953 h 5749051"/>
              <a:gd name="connsiteX2" fmla="*/ 2279866 w 5984383"/>
              <a:gd name="connsiteY2" fmla="*/ 0 h 5749051"/>
              <a:gd name="connsiteX3" fmla="*/ 3939848 w 5984383"/>
              <a:gd name="connsiteY3" fmla="*/ 0 h 5749051"/>
              <a:gd name="connsiteX4" fmla="*/ 5984383 w 5984383"/>
              <a:gd name="connsiteY4" fmla="*/ 2044535 h 5749051"/>
              <a:gd name="connsiteX5" fmla="*/ 5984383 w 5984383"/>
              <a:gd name="connsiteY5" fmla="*/ 3704516 h 5749051"/>
              <a:gd name="connsiteX6" fmla="*/ 3939848 w 5984383"/>
              <a:gd name="connsiteY6" fmla="*/ 5749051 h 5749051"/>
              <a:gd name="connsiteX7" fmla="*/ 2279866 w 5984383"/>
              <a:gd name="connsiteY7" fmla="*/ 5749051 h 5749051"/>
              <a:gd name="connsiteX8" fmla="*/ 235331 w 5984383"/>
              <a:gd name="connsiteY8" fmla="*/ 3704516 h 5749051"/>
              <a:gd name="connsiteX9" fmla="*/ 235331 w 5984383"/>
              <a:gd name="connsiteY9"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753402 w 5753402"/>
              <a:gd name="connsiteY4" fmla="*/ 2044535 h 5749051"/>
              <a:gd name="connsiteX5" fmla="*/ 5753402 w 5753402"/>
              <a:gd name="connsiteY5" fmla="*/ 3704516 h 5749051"/>
              <a:gd name="connsiteX6" fmla="*/ 3708867 w 5753402"/>
              <a:gd name="connsiteY6" fmla="*/ 5749051 h 5749051"/>
              <a:gd name="connsiteX7" fmla="*/ 2048885 w 5753402"/>
              <a:gd name="connsiteY7" fmla="*/ 5749051 h 5749051"/>
              <a:gd name="connsiteX8" fmla="*/ 4350 w 5753402"/>
              <a:gd name="connsiteY8" fmla="*/ 3704516 h 5749051"/>
              <a:gd name="connsiteX9" fmla="*/ 4350 w 5753402"/>
              <a:gd name="connsiteY9"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5783"/>
              <a:gd name="connsiteY0" fmla="*/ 2044535 h 5749051"/>
              <a:gd name="connsiteX1" fmla="*/ 0 w 5755783"/>
              <a:gd name="connsiteY1" fmla="*/ 1284 h 5749051"/>
              <a:gd name="connsiteX2" fmla="*/ 2048885 w 5755783"/>
              <a:gd name="connsiteY2" fmla="*/ 0 h 5749051"/>
              <a:gd name="connsiteX3" fmla="*/ 3708867 w 5755783"/>
              <a:gd name="connsiteY3" fmla="*/ 0 h 5749051"/>
              <a:gd name="connsiteX4" fmla="*/ 5755783 w 5755783"/>
              <a:gd name="connsiteY4" fmla="*/ 7455 h 5749051"/>
              <a:gd name="connsiteX5" fmla="*/ 5753402 w 5755783"/>
              <a:gd name="connsiteY5" fmla="*/ 2044535 h 5749051"/>
              <a:gd name="connsiteX6" fmla="*/ 5753402 w 5755783"/>
              <a:gd name="connsiteY6" fmla="*/ 3704516 h 5749051"/>
              <a:gd name="connsiteX7" fmla="*/ 3708867 w 5755783"/>
              <a:gd name="connsiteY7" fmla="*/ 5749051 h 5749051"/>
              <a:gd name="connsiteX8" fmla="*/ 2048885 w 5755783"/>
              <a:gd name="connsiteY8" fmla="*/ 5749051 h 5749051"/>
              <a:gd name="connsiteX9" fmla="*/ 4350 w 5755783"/>
              <a:gd name="connsiteY9" fmla="*/ 3704516 h 5749051"/>
              <a:gd name="connsiteX10" fmla="*/ 4350 w 5755783"/>
              <a:gd name="connsiteY10"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4350 w 5758165"/>
              <a:gd name="connsiteY9" fmla="*/ 3704516 h 5749051"/>
              <a:gd name="connsiteX10" fmla="*/ 4350 w 5758165"/>
              <a:gd name="connsiteY10"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5152488 w 5758165"/>
              <a:gd name="connsiteY7" fmla="*/ 5156623 h 5749051"/>
              <a:gd name="connsiteX8" fmla="*/ 3708867 w 5758165"/>
              <a:gd name="connsiteY8" fmla="*/ 5749051 h 5749051"/>
              <a:gd name="connsiteX9" fmla="*/ 2048885 w 5758165"/>
              <a:gd name="connsiteY9" fmla="*/ 5749051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5152488 w 5758165"/>
              <a:gd name="connsiteY7" fmla="*/ 5156623 h 5749051"/>
              <a:gd name="connsiteX8" fmla="*/ 3708867 w 5758165"/>
              <a:gd name="connsiteY8" fmla="*/ 5749051 h 5749051"/>
              <a:gd name="connsiteX9" fmla="*/ 2048885 w 5758165"/>
              <a:gd name="connsiteY9" fmla="*/ 5749051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5152488 w 5758165"/>
              <a:gd name="connsiteY7" fmla="*/ 5156623 h 5749051"/>
              <a:gd name="connsiteX8" fmla="*/ 3708867 w 5758165"/>
              <a:gd name="connsiteY8" fmla="*/ 5749051 h 5749051"/>
              <a:gd name="connsiteX9" fmla="*/ 2048885 w 5758165"/>
              <a:gd name="connsiteY9" fmla="*/ 5749051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5152488 w 5758165"/>
              <a:gd name="connsiteY7" fmla="*/ 5156623 h 5749051"/>
              <a:gd name="connsiteX8" fmla="*/ 3708867 w 5758165"/>
              <a:gd name="connsiteY8" fmla="*/ 5749051 h 5749051"/>
              <a:gd name="connsiteX9" fmla="*/ 2048885 w 5758165"/>
              <a:gd name="connsiteY9" fmla="*/ 5749051 h 5749051"/>
              <a:gd name="connsiteX10" fmla="*/ 4350 w 5758165"/>
              <a:gd name="connsiteY10" fmla="*/ 3704516 h 5749051"/>
              <a:gd name="connsiteX11" fmla="*/ 4350 w 5758165"/>
              <a:gd name="connsiteY11" fmla="*/ 2044535 h 5749051"/>
              <a:gd name="connsiteX0" fmla="*/ 4350 w 5770674"/>
              <a:gd name="connsiteY0" fmla="*/ 2044535 h 5749051"/>
              <a:gd name="connsiteX1" fmla="*/ 0 w 5770674"/>
              <a:gd name="connsiteY1" fmla="*/ 1284 h 5749051"/>
              <a:gd name="connsiteX2" fmla="*/ 2048885 w 5770674"/>
              <a:gd name="connsiteY2" fmla="*/ 0 h 5749051"/>
              <a:gd name="connsiteX3" fmla="*/ 3708867 w 5770674"/>
              <a:gd name="connsiteY3" fmla="*/ 0 h 5749051"/>
              <a:gd name="connsiteX4" fmla="*/ 5758165 w 5770674"/>
              <a:gd name="connsiteY4" fmla="*/ 311 h 5749051"/>
              <a:gd name="connsiteX5" fmla="*/ 5753402 w 5770674"/>
              <a:gd name="connsiteY5" fmla="*/ 2044535 h 5749051"/>
              <a:gd name="connsiteX6" fmla="*/ 5753402 w 5770674"/>
              <a:gd name="connsiteY6" fmla="*/ 3704516 h 5749051"/>
              <a:gd name="connsiteX7" fmla="*/ 5770674 w 5770674"/>
              <a:gd name="connsiteY7" fmla="*/ 5736172 h 5749051"/>
              <a:gd name="connsiteX8" fmla="*/ 3708867 w 5770674"/>
              <a:gd name="connsiteY8" fmla="*/ 5749051 h 5749051"/>
              <a:gd name="connsiteX9" fmla="*/ 2048885 w 5770674"/>
              <a:gd name="connsiteY9" fmla="*/ 5749051 h 5749051"/>
              <a:gd name="connsiteX10" fmla="*/ 4350 w 5770674"/>
              <a:gd name="connsiteY10" fmla="*/ 3704516 h 5749051"/>
              <a:gd name="connsiteX11" fmla="*/ 4350 w 5770674"/>
              <a:gd name="connsiteY11" fmla="*/ 2044535 h 5749051"/>
              <a:gd name="connsiteX0" fmla="*/ 4350 w 5758165"/>
              <a:gd name="connsiteY0" fmla="*/ 2044535 h 5755222"/>
              <a:gd name="connsiteX1" fmla="*/ 0 w 5758165"/>
              <a:gd name="connsiteY1" fmla="*/ 1284 h 5755222"/>
              <a:gd name="connsiteX2" fmla="*/ 2048885 w 5758165"/>
              <a:gd name="connsiteY2" fmla="*/ 0 h 5755222"/>
              <a:gd name="connsiteX3" fmla="*/ 3708867 w 5758165"/>
              <a:gd name="connsiteY3" fmla="*/ 0 h 5755222"/>
              <a:gd name="connsiteX4" fmla="*/ 5758165 w 5758165"/>
              <a:gd name="connsiteY4" fmla="*/ 311 h 5755222"/>
              <a:gd name="connsiteX5" fmla="*/ 5753402 w 5758165"/>
              <a:gd name="connsiteY5" fmla="*/ 2044535 h 5755222"/>
              <a:gd name="connsiteX6" fmla="*/ 5753402 w 5758165"/>
              <a:gd name="connsiteY6" fmla="*/ 3704516 h 5755222"/>
              <a:gd name="connsiteX7" fmla="*/ 5754005 w 5758165"/>
              <a:gd name="connsiteY7" fmla="*/ 5755222 h 5755222"/>
              <a:gd name="connsiteX8" fmla="*/ 3708867 w 5758165"/>
              <a:gd name="connsiteY8" fmla="*/ 5749051 h 5755222"/>
              <a:gd name="connsiteX9" fmla="*/ 2048885 w 5758165"/>
              <a:gd name="connsiteY9" fmla="*/ 5749051 h 5755222"/>
              <a:gd name="connsiteX10" fmla="*/ 4350 w 5758165"/>
              <a:gd name="connsiteY10" fmla="*/ 3704516 h 5755222"/>
              <a:gd name="connsiteX11" fmla="*/ 4350 w 5758165"/>
              <a:gd name="connsiteY11" fmla="*/ 2044535 h 5755222"/>
              <a:gd name="connsiteX0" fmla="*/ 4350 w 5758165"/>
              <a:gd name="connsiteY0" fmla="*/ 2044535 h 5763339"/>
              <a:gd name="connsiteX1" fmla="*/ 0 w 5758165"/>
              <a:gd name="connsiteY1" fmla="*/ 1284 h 5763339"/>
              <a:gd name="connsiteX2" fmla="*/ 2048885 w 5758165"/>
              <a:gd name="connsiteY2" fmla="*/ 0 h 5763339"/>
              <a:gd name="connsiteX3" fmla="*/ 3708867 w 5758165"/>
              <a:gd name="connsiteY3" fmla="*/ 0 h 5763339"/>
              <a:gd name="connsiteX4" fmla="*/ 5758165 w 5758165"/>
              <a:gd name="connsiteY4" fmla="*/ 311 h 5763339"/>
              <a:gd name="connsiteX5" fmla="*/ 5753402 w 5758165"/>
              <a:gd name="connsiteY5" fmla="*/ 2044535 h 5763339"/>
              <a:gd name="connsiteX6" fmla="*/ 5753402 w 5758165"/>
              <a:gd name="connsiteY6" fmla="*/ 3704516 h 5763339"/>
              <a:gd name="connsiteX7" fmla="*/ 5754005 w 5758165"/>
              <a:gd name="connsiteY7" fmla="*/ 5755222 h 5763339"/>
              <a:gd name="connsiteX8" fmla="*/ 3708867 w 5758165"/>
              <a:gd name="connsiteY8" fmla="*/ 5749051 h 5763339"/>
              <a:gd name="connsiteX9" fmla="*/ 2287010 w 5758165"/>
              <a:gd name="connsiteY9" fmla="*/ 5763339 h 5763339"/>
              <a:gd name="connsiteX10" fmla="*/ 4350 w 5758165"/>
              <a:gd name="connsiteY10" fmla="*/ 3704516 h 5763339"/>
              <a:gd name="connsiteX11" fmla="*/ 4350 w 5758165"/>
              <a:gd name="connsiteY11" fmla="*/ 2044535 h 5763339"/>
              <a:gd name="connsiteX0" fmla="*/ 4350 w 5758165"/>
              <a:gd name="connsiteY0" fmla="*/ 2044535 h 5763339"/>
              <a:gd name="connsiteX1" fmla="*/ 0 w 5758165"/>
              <a:gd name="connsiteY1" fmla="*/ 1284 h 5763339"/>
              <a:gd name="connsiteX2" fmla="*/ 2048885 w 5758165"/>
              <a:gd name="connsiteY2" fmla="*/ 0 h 5763339"/>
              <a:gd name="connsiteX3" fmla="*/ 3708867 w 5758165"/>
              <a:gd name="connsiteY3" fmla="*/ 0 h 5763339"/>
              <a:gd name="connsiteX4" fmla="*/ 5758165 w 5758165"/>
              <a:gd name="connsiteY4" fmla="*/ 311 h 5763339"/>
              <a:gd name="connsiteX5" fmla="*/ 5753402 w 5758165"/>
              <a:gd name="connsiteY5" fmla="*/ 2044535 h 5763339"/>
              <a:gd name="connsiteX6" fmla="*/ 5753402 w 5758165"/>
              <a:gd name="connsiteY6" fmla="*/ 3704516 h 5763339"/>
              <a:gd name="connsiteX7" fmla="*/ 5754005 w 5758165"/>
              <a:gd name="connsiteY7" fmla="*/ 5755222 h 5763339"/>
              <a:gd name="connsiteX8" fmla="*/ 3708867 w 5758165"/>
              <a:gd name="connsiteY8" fmla="*/ 5749051 h 5763339"/>
              <a:gd name="connsiteX9" fmla="*/ 2287010 w 5758165"/>
              <a:gd name="connsiteY9" fmla="*/ 5763339 h 5763339"/>
              <a:gd name="connsiteX10" fmla="*/ 13875 w 5758165"/>
              <a:gd name="connsiteY10" fmla="*/ 3740235 h 5763339"/>
              <a:gd name="connsiteX11" fmla="*/ 4350 w 5758165"/>
              <a:gd name="connsiteY11" fmla="*/ 2044535 h 5763339"/>
              <a:gd name="connsiteX0" fmla="*/ 4350 w 5758165"/>
              <a:gd name="connsiteY0" fmla="*/ 2044535 h 5756195"/>
              <a:gd name="connsiteX1" fmla="*/ 0 w 5758165"/>
              <a:gd name="connsiteY1" fmla="*/ 1284 h 5756195"/>
              <a:gd name="connsiteX2" fmla="*/ 2048885 w 5758165"/>
              <a:gd name="connsiteY2" fmla="*/ 0 h 5756195"/>
              <a:gd name="connsiteX3" fmla="*/ 3708867 w 5758165"/>
              <a:gd name="connsiteY3" fmla="*/ 0 h 5756195"/>
              <a:gd name="connsiteX4" fmla="*/ 5758165 w 5758165"/>
              <a:gd name="connsiteY4" fmla="*/ 311 h 5756195"/>
              <a:gd name="connsiteX5" fmla="*/ 5753402 w 5758165"/>
              <a:gd name="connsiteY5" fmla="*/ 2044535 h 5756195"/>
              <a:gd name="connsiteX6" fmla="*/ 5753402 w 5758165"/>
              <a:gd name="connsiteY6" fmla="*/ 3704516 h 5756195"/>
              <a:gd name="connsiteX7" fmla="*/ 5754005 w 5758165"/>
              <a:gd name="connsiteY7" fmla="*/ 5755222 h 5756195"/>
              <a:gd name="connsiteX8" fmla="*/ 3708867 w 5758165"/>
              <a:gd name="connsiteY8" fmla="*/ 5749051 h 5756195"/>
              <a:gd name="connsiteX9" fmla="*/ 2372735 w 5758165"/>
              <a:gd name="connsiteY9" fmla="*/ 5756195 h 5756195"/>
              <a:gd name="connsiteX10" fmla="*/ 13875 w 5758165"/>
              <a:gd name="connsiteY10" fmla="*/ 3740235 h 5756195"/>
              <a:gd name="connsiteX11" fmla="*/ 4350 w 5758165"/>
              <a:gd name="connsiteY11" fmla="*/ 2044535 h 5756195"/>
              <a:gd name="connsiteX0" fmla="*/ 9525 w 5763340"/>
              <a:gd name="connsiteY0" fmla="*/ 2044535 h 5756195"/>
              <a:gd name="connsiteX1" fmla="*/ 5175 w 5763340"/>
              <a:gd name="connsiteY1" fmla="*/ 1284 h 5756195"/>
              <a:gd name="connsiteX2" fmla="*/ 2054060 w 5763340"/>
              <a:gd name="connsiteY2" fmla="*/ 0 h 5756195"/>
              <a:gd name="connsiteX3" fmla="*/ 3714042 w 5763340"/>
              <a:gd name="connsiteY3" fmla="*/ 0 h 5756195"/>
              <a:gd name="connsiteX4" fmla="*/ 5763340 w 5763340"/>
              <a:gd name="connsiteY4" fmla="*/ 311 h 5756195"/>
              <a:gd name="connsiteX5" fmla="*/ 5758577 w 5763340"/>
              <a:gd name="connsiteY5" fmla="*/ 2044535 h 5756195"/>
              <a:gd name="connsiteX6" fmla="*/ 5758577 w 5763340"/>
              <a:gd name="connsiteY6" fmla="*/ 3704516 h 5756195"/>
              <a:gd name="connsiteX7" fmla="*/ 5759180 w 5763340"/>
              <a:gd name="connsiteY7" fmla="*/ 5755222 h 5756195"/>
              <a:gd name="connsiteX8" fmla="*/ 3714042 w 5763340"/>
              <a:gd name="connsiteY8" fmla="*/ 5749051 h 5756195"/>
              <a:gd name="connsiteX9" fmla="*/ 2377910 w 5763340"/>
              <a:gd name="connsiteY9" fmla="*/ 5756195 h 5756195"/>
              <a:gd name="connsiteX10" fmla="*/ 0 w 5763340"/>
              <a:gd name="connsiteY10" fmla="*/ 3825960 h 5756195"/>
              <a:gd name="connsiteX11" fmla="*/ 9525 w 5763340"/>
              <a:gd name="connsiteY11" fmla="*/ 2044535 h 575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63340" h="5756195">
                <a:moveTo>
                  <a:pt x="9525" y="2044535"/>
                </a:moveTo>
                <a:lnTo>
                  <a:pt x="5175" y="1284"/>
                </a:lnTo>
                <a:lnTo>
                  <a:pt x="2054060" y="0"/>
                </a:lnTo>
                <a:lnTo>
                  <a:pt x="3714042" y="0"/>
                </a:lnTo>
                <a:lnTo>
                  <a:pt x="5763340" y="311"/>
                </a:lnTo>
                <a:cubicBezTo>
                  <a:pt x="5762546" y="679338"/>
                  <a:pt x="5759371" y="1365508"/>
                  <a:pt x="5758577" y="2044535"/>
                </a:cubicBezTo>
                <a:lnTo>
                  <a:pt x="5758577" y="3704516"/>
                </a:lnTo>
                <a:lnTo>
                  <a:pt x="5759180" y="5755222"/>
                </a:lnTo>
                <a:lnTo>
                  <a:pt x="3714042" y="5749051"/>
                </a:lnTo>
                <a:lnTo>
                  <a:pt x="2377910" y="5756195"/>
                </a:lnTo>
                <a:cubicBezTo>
                  <a:pt x="1248744" y="5756195"/>
                  <a:pt x="0" y="4955126"/>
                  <a:pt x="0" y="3825960"/>
                </a:cubicBezTo>
                <a:lnTo>
                  <a:pt x="9525" y="2044535"/>
                </a:lnTo>
                <a:close/>
              </a:path>
            </a:pathLst>
          </a:custGeom>
        </p:spPr>
        <p:txBody>
          <a:bodyPr/>
          <a:lstStyle/>
          <a:p>
            <a:r>
              <a:rPr lang="en-US"/>
              <a:t>Drag picture to placeholder or click icon to add</a:t>
            </a:r>
            <a:endParaRPr lang="en-GB"/>
          </a:p>
        </p:txBody>
      </p:sp>
    </p:spTree>
    <p:extLst>
      <p:ext uri="{BB962C8B-B14F-4D97-AF65-F5344CB8AC3E}">
        <p14:creationId xmlns:p14="http://schemas.microsoft.com/office/powerpoint/2010/main" val="1075639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Title,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6175063" y="2696633"/>
            <a:ext cx="5570851" cy="496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a:xfrm>
            <a:off x="6175062" y="704045"/>
            <a:ext cx="5570851" cy="1343571"/>
          </a:xfrm>
        </p:spPr>
        <p:txBody>
          <a:body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7E98AE72-EA68-4D97-A77D-1E6917BAC604}" type="datetime1">
              <a:rPr lang="en-GB" smtClean="0"/>
              <a:t>19/07/2017</a:t>
            </a:fld>
            <a:endParaRPr lang="en-GB"/>
          </a:p>
        </p:txBody>
      </p:sp>
      <p:sp>
        <p:nvSpPr>
          <p:cNvPr id="5" name="Footer Placeholder 4"/>
          <p:cNvSpPr>
            <a:spLocks noGrp="1"/>
          </p:cNvSpPr>
          <p:nvPr>
            <p:ph type="ftr" sz="quarter" idx="11"/>
          </p:nvPr>
        </p:nvSpPr>
        <p:spPr/>
        <p:txBody>
          <a:bodyPr/>
          <a:lstStyle/>
          <a:p>
            <a:r>
              <a:rPr lang="en-GB"/>
              <a:t>Identity fraud</a:t>
            </a:r>
          </a:p>
        </p:txBody>
      </p:sp>
      <p:sp>
        <p:nvSpPr>
          <p:cNvPr id="7" name="Picture Placeholder 9"/>
          <p:cNvSpPr>
            <a:spLocks noGrp="1"/>
          </p:cNvSpPr>
          <p:nvPr>
            <p:ph type="pic" sz="quarter" idx="13"/>
          </p:nvPr>
        </p:nvSpPr>
        <p:spPr>
          <a:xfrm>
            <a:off x="-12879" y="-6765"/>
            <a:ext cx="5762927" cy="7666788"/>
          </a:xfrm>
          <a:custGeom>
            <a:avLst/>
            <a:gdLst>
              <a:gd name="connsiteX0" fmla="*/ 0 w 5749052"/>
              <a:gd name="connsiteY0" fmla="*/ 2044535 h 5749051"/>
              <a:gd name="connsiteX1" fmla="*/ 2044535 w 5749052"/>
              <a:gd name="connsiteY1" fmla="*/ 0 h 5749051"/>
              <a:gd name="connsiteX2" fmla="*/ 3704517 w 5749052"/>
              <a:gd name="connsiteY2" fmla="*/ 0 h 5749051"/>
              <a:gd name="connsiteX3" fmla="*/ 5749052 w 5749052"/>
              <a:gd name="connsiteY3" fmla="*/ 2044535 h 5749051"/>
              <a:gd name="connsiteX4" fmla="*/ 5749052 w 5749052"/>
              <a:gd name="connsiteY4" fmla="*/ 3704516 h 5749051"/>
              <a:gd name="connsiteX5" fmla="*/ 3704517 w 5749052"/>
              <a:gd name="connsiteY5" fmla="*/ 5749051 h 5749051"/>
              <a:gd name="connsiteX6" fmla="*/ 2044535 w 5749052"/>
              <a:gd name="connsiteY6" fmla="*/ 5749051 h 5749051"/>
              <a:gd name="connsiteX7" fmla="*/ 0 w 5749052"/>
              <a:gd name="connsiteY7" fmla="*/ 3704516 h 5749051"/>
              <a:gd name="connsiteX8" fmla="*/ 0 w 5749052"/>
              <a:gd name="connsiteY8"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235331 w 5984383"/>
              <a:gd name="connsiteY0" fmla="*/ 2044535 h 5749051"/>
              <a:gd name="connsiteX1" fmla="*/ 0 w 5984383"/>
              <a:gd name="connsiteY1" fmla="*/ 17953 h 5749051"/>
              <a:gd name="connsiteX2" fmla="*/ 2279866 w 5984383"/>
              <a:gd name="connsiteY2" fmla="*/ 0 h 5749051"/>
              <a:gd name="connsiteX3" fmla="*/ 3939848 w 5984383"/>
              <a:gd name="connsiteY3" fmla="*/ 0 h 5749051"/>
              <a:gd name="connsiteX4" fmla="*/ 5984383 w 5984383"/>
              <a:gd name="connsiteY4" fmla="*/ 2044535 h 5749051"/>
              <a:gd name="connsiteX5" fmla="*/ 5984383 w 5984383"/>
              <a:gd name="connsiteY5" fmla="*/ 3704516 h 5749051"/>
              <a:gd name="connsiteX6" fmla="*/ 3939848 w 5984383"/>
              <a:gd name="connsiteY6" fmla="*/ 5749051 h 5749051"/>
              <a:gd name="connsiteX7" fmla="*/ 2279866 w 5984383"/>
              <a:gd name="connsiteY7" fmla="*/ 5749051 h 5749051"/>
              <a:gd name="connsiteX8" fmla="*/ 235331 w 5984383"/>
              <a:gd name="connsiteY8" fmla="*/ 3704516 h 5749051"/>
              <a:gd name="connsiteX9" fmla="*/ 235331 w 5984383"/>
              <a:gd name="connsiteY9"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753402 w 5753402"/>
              <a:gd name="connsiteY4" fmla="*/ 2044535 h 5749051"/>
              <a:gd name="connsiteX5" fmla="*/ 5753402 w 5753402"/>
              <a:gd name="connsiteY5" fmla="*/ 3704516 h 5749051"/>
              <a:gd name="connsiteX6" fmla="*/ 3708867 w 5753402"/>
              <a:gd name="connsiteY6" fmla="*/ 5749051 h 5749051"/>
              <a:gd name="connsiteX7" fmla="*/ 2048885 w 5753402"/>
              <a:gd name="connsiteY7" fmla="*/ 5749051 h 5749051"/>
              <a:gd name="connsiteX8" fmla="*/ 4350 w 5753402"/>
              <a:gd name="connsiteY8" fmla="*/ 3704516 h 5749051"/>
              <a:gd name="connsiteX9" fmla="*/ 4350 w 5753402"/>
              <a:gd name="connsiteY9"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5783"/>
              <a:gd name="connsiteY0" fmla="*/ 2044535 h 5749051"/>
              <a:gd name="connsiteX1" fmla="*/ 0 w 5755783"/>
              <a:gd name="connsiteY1" fmla="*/ 1284 h 5749051"/>
              <a:gd name="connsiteX2" fmla="*/ 2048885 w 5755783"/>
              <a:gd name="connsiteY2" fmla="*/ 0 h 5749051"/>
              <a:gd name="connsiteX3" fmla="*/ 3708867 w 5755783"/>
              <a:gd name="connsiteY3" fmla="*/ 0 h 5749051"/>
              <a:gd name="connsiteX4" fmla="*/ 5755783 w 5755783"/>
              <a:gd name="connsiteY4" fmla="*/ 7455 h 5749051"/>
              <a:gd name="connsiteX5" fmla="*/ 5753402 w 5755783"/>
              <a:gd name="connsiteY5" fmla="*/ 2044535 h 5749051"/>
              <a:gd name="connsiteX6" fmla="*/ 5753402 w 5755783"/>
              <a:gd name="connsiteY6" fmla="*/ 3704516 h 5749051"/>
              <a:gd name="connsiteX7" fmla="*/ 3708867 w 5755783"/>
              <a:gd name="connsiteY7" fmla="*/ 5749051 h 5749051"/>
              <a:gd name="connsiteX8" fmla="*/ 2048885 w 5755783"/>
              <a:gd name="connsiteY8" fmla="*/ 5749051 h 5749051"/>
              <a:gd name="connsiteX9" fmla="*/ 4350 w 5755783"/>
              <a:gd name="connsiteY9" fmla="*/ 3704516 h 5749051"/>
              <a:gd name="connsiteX10" fmla="*/ 4350 w 5755783"/>
              <a:gd name="connsiteY10"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4350 w 5758165"/>
              <a:gd name="connsiteY9" fmla="*/ 3704516 h 5749051"/>
              <a:gd name="connsiteX10" fmla="*/ 4350 w 5758165"/>
              <a:gd name="connsiteY10"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656823 w 5758165"/>
              <a:gd name="connsiteY9" fmla="*/ 5195260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656823 w 5758165"/>
              <a:gd name="connsiteY9" fmla="*/ 5195260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656823 w 5758165"/>
              <a:gd name="connsiteY9" fmla="*/ 5195260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656823 w 5758165"/>
              <a:gd name="connsiteY9" fmla="*/ 5195260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4361 w 5758165"/>
              <a:gd name="connsiteY9" fmla="*/ 5738185 h 5749051"/>
              <a:gd name="connsiteX10" fmla="*/ 4350 w 5758165"/>
              <a:gd name="connsiteY10" fmla="*/ 3704516 h 5749051"/>
              <a:gd name="connsiteX11" fmla="*/ 4350 w 5758165"/>
              <a:gd name="connsiteY11" fmla="*/ 2044535 h 5749051"/>
              <a:gd name="connsiteX0" fmla="*/ 4350 w 5758165"/>
              <a:gd name="connsiteY0" fmla="*/ 2044535 h 5750091"/>
              <a:gd name="connsiteX1" fmla="*/ 0 w 5758165"/>
              <a:gd name="connsiteY1" fmla="*/ 1284 h 5750091"/>
              <a:gd name="connsiteX2" fmla="*/ 2048885 w 5758165"/>
              <a:gd name="connsiteY2" fmla="*/ 0 h 5750091"/>
              <a:gd name="connsiteX3" fmla="*/ 3708867 w 5758165"/>
              <a:gd name="connsiteY3" fmla="*/ 0 h 5750091"/>
              <a:gd name="connsiteX4" fmla="*/ 5758165 w 5758165"/>
              <a:gd name="connsiteY4" fmla="*/ 311 h 5750091"/>
              <a:gd name="connsiteX5" fmla="*/ 5753402 w 5758165"/>
              <a:gd name="connsiteY5" fmla="*/ 2044535 h 5750091"/>
              <a:gd name="connsiteX6" fmla="*/ 5753402 w 5758165"/>
              <a:gd name="connsiteY6" fmla="*/ 3704516 h 5750091"/>
              <a:gd name="connsiteX7" fmla="*/ 3708867 w 5758165"/>
              <a:gd name="connsiteY7" fmla="*/ 5749051 h 5750091"/>
              <a:gd name="connsiteX8" fmla="*/ 2048885 w 5758165"/>
              <a:gd name="connsiteY8" fmla="*/ 5749051 h 5750091"/>
              <a:gd name="connsiteX9" fmla="*/ 6743 w 5758165"/>
              <a:gd name="connsiteY9" fmla="*/ 5750091 h 5750091"/>
              <a:gd name="connsiteX10" fmla="*/ 4350 w 5758165"/>
              <a:gd name="connsiteY10" fmla="*/ 3704516 h 5750091"/>
              <a:gd name="connsiteX11" fmla="*/ 4350 w 5758165"/>
              <a:gd name="connsiteY11" fmla="*/ 2044535 h 5750091"/>
              <a:gd name="connsiteX0" fmla="*/ 4350 w 5758165"/>
              <a:gd name="connsiteY0" fmla="*/ 2044535 h 5763339"/>
              <a:gd name="connsiteX1" fmla="*/ 0 w 5758165"/>
              <a:gd name="connsiteY1" fmla="*/ 1284 h 5763339"/>
              <a:gd name="connsiteX2" fmla="*/ 2048885 w 5758165"/>
              <a:gd name="connsiteY2" fmla="*/ 0 h 5763339"/>
              <a:gd name="connsiteX3" fmla="*/ 3708867 w 5758165"/>
              <a:gd name="connsiteY3" fmla="*/ 0 h 5763339"/>
              <a:gd name="connsiteX4" fmla="*/ 5758165 w 5758165"/>
              <a:gd name="connsiteY4" fmla="*/ 311 h 5763339"/>
              <a:gd name="connsiteX5" fmla="*/ 5753402 w 5758165"/>
              <a:gd name="connsiteY5" fmla="*/ 2044535 h 5763339"/>
              <a:gd name="connsiteX6" fmla="*/ 5753402 w 5758165"/>
              <a:gd name="connsiteY6" fmla="*/ 3704516 h 5763339"/>
              <a:gd name="connsiteX7" fmla="*/ 3194517 w 5758165"/>
              <a:gd name="connsiteY7" fmla="*/ 5763339 h 5763339"/>
              <a:gd name="connsiteX8" fmla="*/ 2048885 w 5758165"/>
              <a:gd name="connsiteY8" fmla="*/ 5749051 h 5763339"/>
              <a:gd name="connsiteX9" fmla="*/ 6743 w 5758165"/>
              <a:gd name="connsiteY9" fmla="*/ 5750091 h 5763339"/>
              <a:gd name="connsiteX10" fmla="*/ 4350 w 5758165"/>
              <a:gd name="connsiteY10" fmla="*/ 3704516 h 5763339"/>
              <a:gd name="connsiteX11" fmla="*/ 4350 w 5758165"/>
              <a:gd name="connsiteY11" fmla="*/ 2044535 h 5763339"/>
              <a:gd name="connsiteX0" fmla="*/ 4350 w 5772452"/>
              <a:gd name="connsiteY0" fmla="*/ 2044535 h 5763339"/>
              <a:gd name="connsiteX1" fmla="*/ 0 w 5772452"/>
              <a:gd name="connsiteY1" fmla="*/ 1284 h 5763339"/>
              <a:gd name="connsiteX2" fmla="*/ 2048885 w 5772452"/>
              <a:gd name="connsiteY2" fmla="*/ 0 h 5763339"/>
              <a:gd name="connsiteX3" fmla="*/ 3708867 w 5772452"/>
              <a:gd name="connsiteY3" fmla="*/ 0 h 5763339"/>
              <a:gd name="connsiteX4" fmla="*/ 5758165 w 5772452"/>
              <a:gd name="connsiteY4" fmla="*/ 311 h 5763339"/>
              <a:gd name="connsiteX5" fmla="*/ 5753402 w 5772452"/>
              <a:gd name="connsiteY5" fmla="*/ 2044535 h 5763339"/>
              <a:gd name="connsiteX6" fmla="*/ 5772452 w 5772452"/>
              <a:gd name="connsiteY6" fmla="*/ 3890254 h 5763339"/>
              <a:gd name="connsiteX7" fmla="*/ 3194517 w 5772452"/>
              <a:gd name="connsiteY7" fmla="*/ 5763339 h 5763339"/>
              <a:gd name="connsiteX8" fmla="*/ 2048885 w 5772452"/>
              <a:gd name="connsiteY8" fmla="*/ 5749051 h 5763339"/>
              <a:gd name="connsiteX9" fmla="*/ 6743 w 5772452"/>
              <a:gd name="connsiteY9" fmla="*/ 5750091 h 5763339"/>
              <a:gd name="connsiteX10" fmla="*/ 4350 w 5772452"/>
              <a:gd name="connsiteY10" fmla="*/ 3704516 h 5763339"/>
              <a:gd name="connsiteX11" fmla="*/ 4350 w 5772452"/>
              <a:gd name="connsiteY11" fmla="*/ 2044535 h 5763339"/>
              <a:gd name="connsiteX0" fmla="*/ 4350 w 5762927"/>
              <a:gd name="connsiteY0" fmla="*/ 2044535 h 5763339"/>
              <a:gd name="connsiteX1" fmla="*/ 0 w 5762927"/>
              <a:gd name="connsiteY1" fmla="*/ 1284 h 5763339"/>
              <a:gd name="connsiteX2" fmla="*/ 2048885 w 5762927"/>
              <a:gd name="connsiteY2" fmla="*/ 0 h 5763339"/>
              <a:gd name="connsiteX3" fmla="*/ 3708867 w 5762927"/>
              <a:gd name="connsiteY3" fmla="*/ 0 h 5763339"/>
              <a:gd name="connsiteX4" fmla="*/ 5758165 w 5762927"/>
              <a:gd name="connsiteY4" fmla="*/ 311 h 5763339"/>
              <a:gd name="connsiteX5" fmla="*/ 5753402 w 5762927"/>
              <a:gd name="connsiteY5" fmla="*/ 2044535 h 5763339"/>
              <a:gd name="connsiteX6" fmla="*/ 5762927 w 5762927"/>
              <a:gd name="connsiteY6" fmla="*/ 3883111 h 5763339"/>
              <a:gd name="connsiteX7" fmla="*/ 3194517 w 5762927"/>
              <a:gd name="connsiteY7" fmla="*/ 5763339 h 5763339"/>
              <a:gd name="connsiteX8" fmla="*/ 2048885 w 5762927"/>
              <a:gd name="connsiteY8" fmla="*/ 5749051 h 5763339"/>
              <a:gd name="connsiteX9" fmla="*/ 6743 w 5762927"/>
              <a:gd name="connsiteY9" fmla="*/ 5750091 h 5763339"/>
              <a:gd name="connsiteX10" fmla="*/ 4350 w 5762927"/>
              <a:gd name="connsiteY10" fmla="*/ 3704516 h 5763339"/>
              <a:gd name="connsiteX11" fmla="*/ 4350 w 5762927"/>
              <a:gd name="connsiteY11" fmla="*/ 2044535 h 5763339"/>
              <a:gd name="connsiteX0" fmla="*/ 4350 w 5762927"/>
              <a:gd name="connsiteY0" fmla="*/ 2044535 h 5750091"/>
              <a:gd name="connsiteX1" fmla="*/ 0 w 5762927"/>
              <a:gd name="connsiteY1" fmla="*/ 1284 h 5750091"/>
              <a:gd name="connsiteX2" fmla="*/ 2048885 w 5762927"/>
              <a:gd name="connsiteY2" fmla="*/ 0 h 5750091"/>
              <a:gd name="connsiteX3" fmla="*/ 3708867 w 5762927"/>
              <a:gd name="connsiteY3" fmla="*/ 0 h 5750091"/>
              <a:gd name="connsiteX4" fmla="*/ 5758165 w 5762927"/>
              <a:gd name="connsiteY4" fmla="*/ 311 h 5750091"/>
              <a:gd name="connsiteX5" fmla="*/ 5753402 w 5762927"/>
              <a:gd name="connsiteY5" fmla="*/ 2044535 h 5750091"/>
              <a:gd name="connsiteX6" fmla="*/ 5762927 w 5762927"/>
              <a:gd name="connsiteY6" fmla="*/ 3883111 h 5750091"/>
              <a:gd name="connsiteX7" fmla="*/ 3270717 w 5762927"/>
              <a:gd name="connsiteY7" fmla="*/ 5741908 h 5750091"/>
              <a:gd name="connsiteX8" fmla="*/ 2048885 w 5762927"/>
              <a:gd name="connsiteY8" fmla="*/ 5749051 h 5750091"/>
              <a:gd name="connsiteX9" fmla="*/ 6743 w 5762927"/>
              <a:gd name="connsiteY9" fmla="*/ 5750091 h 5750091"/>
              <a:gd name="connsiteX10" fmla="*/ 4350 w 5762927"/>
              <a:gd name="connsiteY10" fmla="*/ 3704516 h 5750091"/>
              <a:gd name="connsiteX11" fmla="*/ 4350 w 5762927"/>
              <a:gd name="connsiteY11" fmla="*/ 2044535 h 5750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62927" h="5750091">
                <a:moveTo>
                  <a:pt x="4350" y="2044535"/>
                </a:moveTo>
                <a:lnTo>
                  <a:pt x="0" y="1284"/>
                </a:lnTo>
                <a:lnTo>
                  <a:pt x="2048885" y="0"/>
                </a:lnTo>
                <a:lnTo>
                  <a:pt x="3708867" y="0"/>
                </a:lnTo>
                <a:lnTo>
                  <a:pt x="5758165" y="311"/>
                </a:lnTo>
                <a:cubicBezTo>
                  <a:pt x="5757371" y="679338"/>
                  <a:pt x="5754196" y="1365508"/>
                  <a:pt x="5753402" y="2044535"/>
                </a:cubicBezTo>
                <a:lnTo>
                  <a:pt x="5762927" y="3883111"/>
                </a:lnTo>
                <a:cubicBezTo>
                  <a:pt x="5762927" y="5012277"/>
                  <a:pt x="4399883" y="5741908"/>
                  <a:pt x="3270717" y="5741908"/>
                </a:cubicBezTo>
                <a:lnTo>
                  <a:pt x="2048885" y="5749051"/>
                </a:lnTo>
                <a:lnTo>
                  <a:pt x="6743" y="5750091"/>
                </a:lnTo>
                <a:cubicBezTo>
                  <a:pt x="6739" y="5072201"/>
                  <a:pt x="4354" y="4382406"/>
                  <a:pt x="4350" y="3704516"/>
                </a:cubicBezTo>
                <a:lnTo>
                  <a:pt x="4350" y="2044535"/>
                </a:lnTo>
                <a:close/>
              </a:path>
            </a:pathLst>
          </a:custGeom>
          <a:noFill/>
        </p:spPr>
        <p:txBody>
          <a:bodyPr/>
          <a:lstStyle/>
          <a:p>
            <a:r>
              <a:rPr lang="en-US"/>
              <a:t>Drag picture to placeholder or click icon to add</a:t>
            </a:r>
            <a:endParaRPr lang="en-GB"/>
          </a:p>
        </p:txBody>
      </p:sp>
    </p:spTree>
    <p:extLst>
      <p:ext uri="{BB962C8B-B14F-4D97-AF65-F5344CB8AC3E}">
        <p14:creationId xmlns:p14="http://schemas.microsoft.com/office/powerpoint/2010/main" val="2366790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and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519" y="755653"/>
            <a:ext cx="5087537" cy="6085415"/>
          </a:xfrm>
        </p:spPr>
        <p:txBody>
          <a:bodyPr anchor="ctr" anchorCtr="0"/>
          <a:lstStyle>
            <a:lvl1pPr marL="128588" indent="-128588">
              <a:lnSpc>
                <a:spcPct val="95000"/>
              </a:lnSpc>
              <a:spcBef>
                <a:spcPts val="0"/>
              </a:spcBef>
              <a:defRPr sz="2400">
                <a:solidFill>
                  <a:schemeClr val="accent1"/>
                </a:solidFill>
              </a:defRPr>
            </a:lvl1pPr>
            <a:lvl2pPr marL="128588" indent="-128588">
              <a:lnSpc>
                <a:spcPct val="95000"/>
              </a:lnSpc>
              <a:spcBef>
                <a:spcPts val="0"/>
              </a:spcBef>
              <a:buNone/>
              <a:defRPr sz="2400" b="0">
                <a:solidFill>
                  <a:schemeClr val="accent1"/>
                </a:solidFill>
              </a:defRPr>
            </a:lvl2pPr>
            <a:lvl3pPr marL="128588" indent="-128588">
              <a:lnSpc>
                <a:spcPct val="95000"/>
              </a:lnSpc>
              <a:spcBef>
                <a:spcPts val="0"/>
              </a:spcBef>
              <a:buNone/>
              <a:defRPr sz="2400" b="0">
                <a:solidFill>
                  <a:schemeClr val="accent1"/>
                </a:solidFill>
              </a:defRPr>
            </a:lvl3pPr>
            <a:lvl4pPr marL="128588" indent="-128588">
              <a:lnSpc>
                <a:spcPct val="95000"/>
              </a:lnSpc>
              <a:spcBef>
                <a:spcPts val="0"/>
              </a:spcBef>
              <a:buNone/>
              <a:defRPr sz="2400" b="0">
                <a:solidFill>
                  <a:schemeClr val="accent1"/>
                </a:solidFill>
              </a:defRPr>
            </a:lvl4pPr>
            <a:lvl5pPr marL="128588" indent="-128588">
              <a:lnSpc>
                <a:spcPct val="95000"/>
              </a:lnSpc>
              <a:spcBef>
                <a:spcPts val="0"/>
              </a:spcBef>
              <a:buNone/>
              <a:defRPr sz="2400" b="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E6580FB5-FDBD-449E-B07E-E8D247E2D1DE}" type="datetime1">
              <a:rPr lang="en-GB" smtClean="0"/>
              <a:t>19/07/2017</a:t>
            </a:fld>
            <a:endParaRPr lang="en-GB"/>
          </a:p>
        </p:txBody>
      </p:sp>
      <p:sp>
        <p:nvSpPr>
          <p:cNvPr id="5" name="Footer Placeholder 4"/>
          <p:cNvSpPr>
            <a:spLocks noGrp="1"/>
          </p:cNvSpPr>
          <p:nvPr>
            <p:ph type="ftr" sz="quarter" idx="11"/>
          </p:nvPr>
        </p:nvSpPr>
        <p:spPr/>
        <p:txBody>
          <a:bodyPr/>
          <a:lstStyle/>
          <a:p>
            <a:r>
              <a:rPr lang="en-GB"/>
              <a:t>Identity fraud</a:t>
            </a:r>
          </a:p>
        </p:txBody>
      </p:sp>
      <p:sp>
        <p:nvSpPr>
          <p:cNvPr id="7" name="Picture Placeholder 9"/>
          <p:cNvSpPr>
            <a:spLocks noGrp="1"/>
          </p:cNvSpPr>
          <p:nvPr>
            <p:ph type="pic" sz="quarter" idx="14"/>
          </p:nvPr>
        </p:nvSpPr>
        <p:spPr>
          <a:xfrm>
            <a:off x="6441540" y="-6764"/>
            <a:ext cx="5763340" cy="7674927"/>
          </a:xfrm>
          <a:custGeom>
            <a:avLst/>
            <a:gdLst>
              <a:gd name="connsiteX0" fmla="*/ 0 w 5749052"/>
              <a:gd name="connsiteY0" fmla="*/ 2044535 h 5749051"/>
              <a:gd name="connsiteX1" fmla="*/ 2044535 w 5749052"/>
              <a:gd name="connsiteY1" fmla="*/ 0 h 5749051"/>
              <a:gd name="connsiteX2" fmla="*/ 3704517 w 5749052"/>
              <a:gd name="connsiteY2" fmla="*/ 0 h 5749051"/>
              <a:gd name="connsiteX3" fmla="*/ 5749052 w 5749052"/>
              <a:gd name="connsiteY3" fmla="*/ 2044535 h 5749051"/>
              <a:gd name="connsiteX4" fmla="*/ 5749052 w 5749052"/>
              <a:gd name="connsiteY4" fmla="*/ 3704516 h 5749051"/>
              <a:gd name="connsiteX5" fmla="*/ 3704517 w 5749052"/>
              <a:gd name="connsiteY5" fmla="*/ 5749051 h 5749051"/>
              <a:gd name="connsiteX6" fmla="*/ 2044535 w 5749052"/>
              <a:gd name="connsiteY6" fmla="*/ 5749051 h 5749051"/>
              <a:gd name="connsiteX7" fmla="*/ 0 w 5749052"/>
              <a:gd name="connsiteY7" fmla="*/ 3704516 h 5749051"/>
              <a:gd name="connsiteX8" fmla="*/ 0 w 5749052"/>
              <a:gd name="connsiteY8"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235331 w 5984383"/>
              <a:gd name="connsiteY0" fmla="*/ 2044535 h 5749051"/>
              <a:gd name="connsiteX1" fmla="*/ 0 w 5984383"/>
              <a:gd name="connsiteY1" fmla="*/ 17953 h 5749051"/>
              <a:gd name="connsiteX2" fmla="*/ 2279866 w 5984383"/>
              <a:gd name="connsiteY2" fmla="*/ 0 h 5749051"/>
              <a:gd name="connsiteX3" fmla="*/ 3939848 w 5984383"/>
              <a:gd name="connsiteY3" fmla="*/ 0 h 5749051"/>
              <a:gd name="connsiteX4" fmla="*/ 5984383 w 5984383"/>
              <a:gd name="connsiteY4" fmla="*/ 2044535 h 5749051"/>
              <a:gd name="connsiteX5" fmla="*/ 5984383 w 5984383"/>
              <a:gd name="connsiteY5" fmla="*/ 3704516 h 5749051"/>
              <a:gd name="connsiteX6" fmla="*/ 3939848 w 5984383"/>
              <a:gd name="connsiteY6" fmla="*/ 5749051 h 5749051"/>
              <a:gd name="connsiteX7" fmla="*/ 2279866 w 5984383"/>
              <a:gd name="connsiteY7" fmla="*/ 5749051 h 5749051"/>
              <a:gd name="connsiteX8" fmla="*/ 235331 w 5984383"/>
              <a:gd name="connsiteY8" fmla="*/ 3704516 h 5749051"/>
              <a:gd name="connsiteX9" fmla="*/ 235331 w 5984383"/>
              <a:gd name="connsiteY9"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753402 w 5753402"/>
              <a:gd name="connsiteY4" fmla="*/ 2044535 h 5749051"/>
              <a:gd name="connsiteX5" fmla="*/ 5753402 w 5753402"/>
              <a:gd name="connsiteY5" fmla="*/ 3704516 h 5749051"/>
              <a:gd name="connsiteX6" fmla="*/ 3708867 w 5753402"/>
              <a:gd name="connsiteY6" fmla="*/ 5749051 h 5749051"/>
              <a:gd name="connsiteX7" fmla="*/ 2048885 w 5753402"/>
              <a:gd name="connsiteY7" fmla="*/ 5749051 h 5749051"/>
              <a:gd name="connsiteX8" fmla="*/ 4350 w 5753402"/>
              <a:gd name="connsiteY8" fmla="*/ 3704516 h 5749051"/>
              <a:gd name="connsiteX9" fmla="*/ 4350 w 5753402"/>
              <a:gd name="connsiteY9"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5783"/>
              <a:gd name="connsiteY0" fmla="*/ 2044535 h 5749051"/>
              <a:gd name="connsiteX1" fmla="*/ 0 w 5755783"/>
              <a:gd name="connsiteY1" fmla="*/ 1284 h 5749051"/>
              <a:gd name="connsiteX2" fmla="*/ 2048885 w 5755783"/>
              <a:gd name="connsiteY2" fmla="*/ 0 h 5749051"/>
              <a:gd name="connsiteX3" fmla="*/ 3708867 w 5755783"/>
              <a:gd name="connsiteY3" fmla="*/ 0 h 5749051"/>
              <a:gd name="connsiteX4" fmla="*/ 5755783 w 5755783"/>
              <a:gd name="connsiteY4" fmla="*/ 7455 h 5749051"/>
              <a:gd name="connsiteX5" fmla="*/ 5753402 w 5755783"/>
              <a:gd name="connsiteY5" fmla="*/ 2044535 h 5749051"/>
              <a:gd name="connsiteX6" fmla="*/ 5753402 w 5755783"/>
              <a:gd name="connsiteY6" fmla="*/ 3704516 h 5749051"/>
              <a:gd name="connsiteX7" fmla="*/ 3708867 w 5755783"/>
              <a:gd name="connsiteY7" fmla="*/ 5749051 h 5749051"/>
              <a:gd name="connsiteX8" fmla="*/ 2048885 w 5755783"/>
              <a:gd name="connsiteY8" fmla="*/ 5749051 h 5749051"/>
              <a:gd name="connsiteX9" fmla="*/ 4350 w 5755783"/>
              <a:gd name="connsiteY9" fmla="*/ 3704516 h 5749051"/>
              <a:gd name="connsiteX10" fmla="*/ 4350 w 5755783"/>
              <a:gd name="connsiteY10"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4350 w 5758165"/>
              <a:gd name="connsiteY9" fmla="*/ 3704516 h 5749051"/>
              <a:gd name="connsiteX10" fmla="*/ 4350 w 5758165"/>
              <a:gd name="connsiteY10"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5152488 w 5758165"/>
              <a:gd name="connsiteY7" fmla="*/ 5156623 h 5749051"/>
              <a:gd name="connsiteX8" fmla="*/ 3708867 w 5758165"/>
              <a:gd name="connsiteY8" fmla="*/ 5749051 h 5749051"/>
              <a:gd name="connsiteX9" fmla="*/ 2048885 w 5758165"/>
              <a:gd name="connsiteY9" fmla="*/ 5749051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5152488 w 5758165"/>
              <a:gd name="connsiteY7" fmla="*/ 5156623 h 5749051"/>
              <a:gd name="connsiteX8" fmla="*/ 3708867 w 5758165"/>
              <a:gd name="connsiteY8" fmla="*/ 5749051 h 5749051"/>
              <a:gd name="connsiteX9" fmla="*/ 2048885 w 5758165"/>
              <a:gd name="connsiteY9" fmla="*/ 5749051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5152488 w 5758165"/>
              <a:gd name="connsiteY7" fmla="*/ 5156623 h 5749051"/>
              <a:gd name="connsiteX8" fmla="*/ 3708867 w 5758165"/>
              <a:gd name="connsiteY8" fmla="*/ 5749051 h 5749051"/>
              <a:gd name="connsiteX9" fmla="*/ 2048885 w 5758165"/>
              <a:gd name="connsiteY9" fmla="*/ 5749051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5152488 w 5758165"/>
              <a:gd name="connsiteY7" fmla="*/ 5156623 h 5749051"/>
              <a:gd name="connsiteX8" fmla="*/ 3708867 w 5758165"/>
              <a:gd name="connsiteY8" fmla="*/ 5749051 h 5749051"/>
              <a:gd name="connsiteX9" fmla="*/ 2048885 w 5758165"/>
              <a:gd name="connsiteY9" fmla="*/ 5749051 h 5749051"/>
              <a:gd name="connsiteX10" fmla="*/ 4350 w 5758165"/>
              <a:gd name="connsiteY10" fmla="*/ 3704516 h 5749051"/>
              <a:gd name="connsiteX11" fmla="*/ 4350 w 5758165"/>
              <a:gd name="connsiteY11" fmla="*/ 2044535 h 5749051"/>
              <a:gd name="connsiteX0" fmla="*/ 4350 w 5770674"/>
              <a:gd name="connsiteY0" fmla="*/ 2044535 h 5749051"/>
              <a:gd name="connsiteX1" fmla="*/ 0 w 5770674"/>
              <a:gd name="connsiteY1" fmla="*/ 1284 h 5749051"/>
              <a:gd name="connsiteX2" fmla="*/ 2048885 w 5770674"/>
              <a:gd name="connsiteY2" fmla="*/ 0 h 5749051"/>
              <a:gd name="connsiteX3" fmla="*/ 3708867 w 5770674"/>
              <a:gd name="connsiteY3" fmla="*/ 0 h 5749051"/>
              <a:gd name="connsiteX4" fmla="*/ 5758165 w 5770674"/>
              <a:gd name="connsiteY4" fmla="*/ 311 h 5749051"/>
              <a:gd name="connsiteX5" fmla="*/ 5753402 w 5770674"/>
              <a:gd name="connsiteY5" fmla="*/ 2044535 h 5749051"/>
              <a:gd name="connsiteX6" fmla="*/ 5753402 w 5770674"/>
              <a:gd name="connsiteY6" fmla="*/ 3704516 h 5749051"/>
              <a:gd name="connsiteX7" fmla="*/ 5770674 w 5770674"/>
              <a:gd name="connsiteY7" fmla="*/ 5736172 h 5749051"/>
              <a:gd name="connsiteX8" fmla="*/ 3708867 w 5770674"/>
              <a:gd name="connsiteY8" fmla="*/ 5749051 h 5749051"/>
              <a:gd name="connsiteX9" fmla="*/ 2048885 w 5770674"/>
              <a:gd name="connsiteY9" fmla="*/ 5749051 h 5749051"/>
              <a:gd name="connsiteX10" fmla="*/ 4350 w 5770674"/>
              <a:gd name="connsiteY10" fmla="*/ 3704516 h 5749051"/>
              <a:gd name="connsiteX11" fmla="*/ 4350 w 5770674"/>
              <a:gd name="connsiteY11" fmla="*/ 2044535 h 5749051"/>
              <a:gd name="connsiteX0" fmla="*/ 4350 w 5758165"/>
              <a:gd name="connsiteY0" fmla="*/ 2044535 h 5755222"/>
              <a:gd name="connsiteX1" fmla="*/ 0 w 5758165"/>
              <a:gd name="connsiteY1" fmla="*/ 1284 h 5755222"/>
              <a:gd name="connsiteX2" fmla="*/ 2048885 w 5758165"/>
              <a:gd name="connsiteY2" fmla="*/ 0 h 5755222"/>
              <a:gd name="connsiteX3" fmla="*/ 3708867 w 5758165"/>
              <a:gd name="connsiteY3" fmla="*/ 0 h 5755222"/>
              <a:gd name="connsiteX4" fmla="*/ 5758165 w 5758165"/>
              <a:gd name="connsiteY4" fmla="*/ 311 h 5755222"/>
              <a:gd name="connsiteX5" fmla="*/ 5753402 w 5758165"/>
              <a:gd name="connsiteY5" fmla="*/ 2044535 h 5755222"/>
              <a:gd name="connsiteX6" fmla="*/ 5753402 w 5758165"/>
              <a:gd name="connsiteY6" fmla="*/ 3704516 h 5755222"/>
              <a:gd name="connsiteX7" fmla="*/ 5754005 w 5758165"/>
              <a:gd name="connsiteY7" fmla="*/ 5755222 h 5755222"/>
              <a:gd name="connsiteX8" fmla="*/ 3708867 w 5758165"/>
              <a:gd name="connsiteY8" fmla="*/ 5749051 h 5755222"/>
              <a:gd name="connsiteX9" fmla="*/ 2048885 w 5758165"/>
              <a:gd name="connsiteY9" fmla="*/ 5749051 h 5755222"/>
              <a:gd name="connsiteX10" fmla="*/ 4350 w 5758165"/>
              <a:gd name="connsiteY10" fmla="*/ 3704516 h 5755222"/>
              <a:gd name="connsiteX11" fmla="*/ 4350 w 5758165"/>
              <a:gd name="connsiteY11" fmla="*/ 2044535 h 5755222"/>
              <a:gd name="connsiteX0" fmla="*/ 4350 w 5758165"/>
              <a:gd name="connsiteY0" fmla="*/ 2044535 h 5763339"/>
              <a:gd name="connsiteX1" fmla="*/ 0 w 5758165"/>
              <a:gd name="connsiteY1" fmla="*/ 1284 h 5763339"/>
              <a:gd name="connsiteX2" fmla="*/ 2048885 w 5758165"/>
              <a:gd name="connsiteY2" fmla="*/ 0 h 5763339"/>
              <a:gd name="connsiteX3" fmla="*/ 3708867 w 5758165"/>
              <a:gd name="connsiteY3" fmla="*/ 0 h 5763339"/>
              <a:gd name="connsiteX4" fmla="*/ 5758165 w 5758165"/>
              <a:gd name="connsiteY4" fmla="*/ 311 h 5763339"/>
              <a:gd name="connsiteX5" fmla="*/ 5753402 w 5758165"/>
              <a:gd name="connsiteY5" fmla="*/ 2044535 h 5763339"/>
              <a:gd name="connsiteX6" fmla="*/ 5753402 w 5758165"/>
              <a:gd name="connsiteY6" fmla="*/ 3704516 h 5763339"/>
              <a:gd name="connsiteX7" fmla="*/ 5754005 w 5758165"/>
              <a:gd name="connsiteY7" fmla="*/ 5755222 h 5763339"/>
              <a:gd name="connsiteX8" fmla="*/ 3708867 w 5758165"/>
              <a:gd name="connsiteY8" fmla="*/ 5749051 h 5763339"/>
              <a:gd name="connsiteX9" fmla="*/ 2287010 w 5758165"/>
              <a:gd name="connsiteY9" fmla="*/ 5763339 h 5763339"/>
              <a:gd name="connsiteX10" fmla="*/ 4350 w 5758165"/>
              <a:gd name="connsiteY10" fmla="*/ 3704516 h 5763339"/>
              <a:gd name="connsiteX11" fmla="*/ 4350 w 5758165"/>
              <a:gd name="connsiteY11" fmla="*/ 2044535 h 5763339"/>
              <a:gd name="connsiteX0" fmla="*/ 4350 w 5758165"/>
              <a:gd name="connsiteY0" fmla="*/ 2044535 h 5763339"/>
              <a:gd name="connsiteX1" fmla="*/ 0 w 5758165"/>
              <a:gd name="connsiteY1" fmla="*/ 1284 h 5763339"/>
              <a:gd name="connsiteX2" fmla="*/ 2048885 w 5758165"/>
              <a:gd name="connsiteY2" fmla="*/ 0 h 5763339"/>
              <a:gd name="connsiteX3" fmla="*/ 3708867 w 5758165"/>
              <a:gd name="connsiteY3" fmla="*/ 0 h 5763339"/>
              <a:gd name="connsiteX4" fmla="*/ 5758165 w 5758165"/>
              <a:gd name="connsiteY4" fmla="*/ 311 h 5763339"/>
              <a:gd name="connsiteX5" fmla="*/ 5753402 w 5758165"/>
              <a:gd name="connsiteY5" fmla="*/ 2044535 h 5763339"/>
              <a:gd name="connsiteX6" fmla="*/ 5753402 w 5758165"/>
              <a:gd name="connsiteY6" fmla="*/ 3704516 h 5763339"/>
              <a:gd name="connsiteX7" fmla="*/ 5754005 w 5758165"/>
              <a:gd name="connsiteY7" fmla="*/ 5755222 h 5763339"/>
              <a:gd name="connsiteX8" fmla="*/ 3708867 w 5758165"/>
              <a:gd name="connsiteY8" fmla="*/ 5749051 h 5763339"/>
              <a:gd name="connsiteX9" fmla="*/ 2287010 w 5758165"/>
              <a:gd name="connsiteY9" fmla="*/ 5763339 h 5763339"/>
              <a:gd name="connsiteX10" fmla="*/ 13875 w 5758165"/>
              <a:gd name="connsiteY10" fmla="*/ 3740235 h 5763339"/>
              <a:gd name="connsiteX11" fmla="*/ 4350 w 5758165"/>
              <a:gd name="connsiteY11" fmla="*/ 2044535 h 5763339"/>
              <a:gd name="connsiteX0" fmla="*/ 4350 w 5758165"/>
              <a:gd name="connsiteY0" fmla="*/ 2044535 h 5756195"/>
              <a:gd name="connsiteX1" fmla="*/ 0 w 5758165"/>
              <a:gd name="connsiteY1" fmla="*/ 1284 h 5756195"/>
              <a:gd name="connsiteX2" fmla="*/ 2048885 w 5758165"/>
              <a:gd name="connsiteY2" fmla="*/ 0 h 5756195"/>
              <a:gd name="connsiteX3" fmla="*/ 3708867 w 5758165"/>
              <a:gd name="connsiteY3" fmla="*/ 0 h 5756195"/>
              <a:gd name="connsiteX4" fmla="*/ 5758165 w 5758165"/>
              <a:gd name="connsiteY4" fmla="*/ 311 h 5756195"/>
              <a:gd name="connsiteX5" fmla="*/ 5753402 w 5758165"/>
              <a:gd name="connsiteY5" fmla="*/ 2044535 h 5756195"/>
              <a:gd name="connsiteX6" fmla="*/ 5753402 w 5758165"/>
              <a:gd name="connsiteY6" fmla="*/ 3704516 h 5756195"/>
              <a:gd name="connsiteX7" fmla="*/ 5754005 w 5758165"/>
              <a:gd name="connsiteY7" fmla="*/ 5755222 h 5756195"/>
              <a:gd name="connsiteX8" fmla="*/ 3708867 w 5758165"/>
              <a:gd name="connsiteY8" fmla="*/ 5749051 h 5756195"/>
              <a:gd name="connsiteX9" fmla="*/ 2372735 w 5758165"/>
              <a:gd name="connsiteY9" fmla="*/ 5756195 h 5756195"/>
              <a:gd name="connsiteX10" fmla="*/ 13875 w 5758165"/>
              <a:gd name="connsiteY10" fmla="*/ 3740235 h 5756195"/>
              <a:gd name="connsiteX11" fmla="*/ 4350 w 5758165"/>
              <a:gd name="connsiteY11" fmla="*/ 2044535 h 5756195"/>
              <a:gd name="connsiteX0" fmla="*/ 9525 w 5763340"/>
              <a:gd name="connsiteY0" fmla="*/ 2044535 h 5756195"/>
              <a:gd name="connsiteX1" fmla="*/ 5175 w 5763340"/>
              <a:gd name="connsiteY1" fmla="*/ 1284 h 5756195"/>
              <a:gd name="connsiteX2" fmla="*/ 2054060 w 5763340"/>
              <a:gd name="connsiteY2" fmla="*/ 0 h 5756195"/>
              <a:gd name="connsiteX3" fmla="*/ 3714042 w 5763340"/>
              <a:gd name="connsiteY3" fmla="*/ 0 h 5756195"/>
              <a:gd name="connsiteX4" fmla="*/ 5763340 w 5763340"/>
              <a:gd name="connsiteY4" fmla="*/ 311 h 5756195"/>
              <a:gd name="connsiteX5" fmla="*/ 5758577 w 5763340"/>
              <a:gd name="connsiteY5" fmla="*/ 2044535 h 5756195"/>
              <a:gd name="connsiteX6" fmla="*/ 5758577 w 5763340"/>
              <a:gd name="connsiteY6" fmla="*/ 3704516 h 5756195"/>
              <a:gd name="connsiteX7" fmla="*/ 5759180 w 5763340"/>
              <a:gd name="connsiteY7" fmla="*/ 5755222 h 5756195"/>
              <a:gd name="connsiteX8" fmla="*/ 3714042 w 5763340"/>
              <a:gd name="connsiteY8" fmla="*/ 5749051 h 5756195"/>
              <a:gd name="connsiteX9" fmla="*/ 2377910 w 5763340"/>
              <a:gd name="connsiteY9" fmla="*/ 5756195 h 5756195"/>
              <a:gd name="connsiteX10" fmla="*/ 0 w 5763340"/>
              <a:gd name="connsiteY10" fmla="*/ 3825960 h 5756195"/>
              <a:gd name="connsiteX11" fmla="*/ 9525 w 5763340"/>
              <a:gd name="connsiteY11" fmla="*/ 2044535 h 575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63340" h="5756195">
                <a:moveTo>
                  <a:pt x="9525" y="2044535"/>
                </a:moveTo>
                <a:lnTo>
                  <a:pt x="5175" y="1284"/>
                </a:lnTo>
                <a:lnTo>
                  <a:pt x="2054060" y="0"/>
                </a:lnTo>
                <a:lnTo>
                  <a:pt x="3714042" y="0"/>
                </a:lnTo>
                <a:lnTo>
                  <a:pt x="5763340" y="311"/>
                </a:lnTo>
                <a:cubicBezTo>
                  <a:pt x="5762546" y="679338"/>
                  <a:pt x="5759371" y="1365508"/>
                  <a:pt x="5758577" y="2044535"/>
                </a:cubicBezTo>
                <a:lnTo>
                  <a:pt x="5758577" y="3704516"/>
                </a:lnTo>
                <a:lnTo>
                  <a:pt x="5759180" y="5755222"/>
                </a:lnTo>
                <a:lnTo>
                  <a:pt x="3714042" y="5749051"/>
                </a:lnTo>
                <a:lnTo>
                  <a:pt x="2377910" y="5756195"/>
                </a:lnTo>
                <a:cubicBezTo>
                  <a:pt x="1248744" y="5756195"/>
                  <a:pt x="0" y="4955126"/>
                  <a:pt x="0" y="3825960"/>
                </a:cubicBezTo>
                <a:lnTo>
                  <a:pt x="9525" y="2044535"/>
                </a:lnTo>
                <a:close/>
              </a:path>
            </a:pathLst>
          </a:custGeom>
        </p:spPr>
        <p:txBody>
          <a:bodyPr/>
          <a:lstStyle/>
          <a:p>
            <a:r>
              <a:rPr lang="en-US"/>
              <a:t>Drag picture to placeholder or click icon to add</a:t>
            </a:r>
            <a:endParaRPr lang="en-GB"/>
          </a:p>
        </p:txBody>
      </p:sp>
    </p:spTree>
    <p:extLst>
      <p:ext uri="{BB962C8B-B14F-4D97-AF65-F5344CB8AC3E}">
        <p14:creationId xmlns:p14="http://schemas.microsoft.com/office/powerpoint/2010/main" val="890178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999" y="704045"/>
            <a:ext cx="11257200" cy="1343571"/>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467999" y="2696633"/>
            <a:ext cx="11257200" cy="496440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1494191" y="8609245"/>
            <a:ext cx="720000" cy="288000"/>
          </a:xfrm>
          <a:prstGeom prst="rect">
            <a:avLst/>
          </a:prstGeom>
        </p:spPr>
        <p:txBody>
          <a:bodyPr vert="horz" lIns="0" tIns="0" rIns="0" bIns="0" rtlCol="0" anchor="t" anchorCtr="0">
            <a:noAutofit/>
          </a:bodyPr>
          <a:lstStyle>
            <a:lvl1pPr algn="l">
              <a:defRPr sz="1000">
                <a:solidFill>
                  <a:schemeClr val="accent1"/>
                </a:solidFill>
              </a:defRPr>
            </a:lvl1pPr>
          </a:lstStyle>
          <a:p>
            <a:fld id="{DA34D380-CCCA-440C-9012-4D6150E0DDA9}" type="datetime1">
              <a:rPr lang="en-GB" smtClean="0"/>
              <a:t>19/07/2017</a:t>
            </a:fld>
            <a:endParaRPr lang="en-GB" dirty="0"/>
          </a:p>
        </p:txBody>
      </p:sp>
      <p:sp>
        <p:nvSpPr>
          <p:cNvPr id="5" name="Footer Placeholder 4"/>
          <p:cNvSpPr>
            <a:spLocks noGrp="1"/>
          </p:cNvSpPr>
          <p:nvPr>
            <p:ph type="ftr" sz="quarter" idx="3"/>
          </p:nvPr>
        </p:nvSpPr>
        <p:spPr>
          <a:xfrm>
            <a:off x="2240812" y="8609245"/>
            <a:ext cx="6114625" cy="288000"/>
          </a:xfrm>
          <a:prstGeom prst="rect">
            <a:avLst/>
          </a:prstGeom>
        </p:spPr>
        <p:txBody>
          <a:bodyPr vert="horz" lIns="0" tIns="0" rIns="0" bIns="0" rtlCol="0" anchor="t" anchorCtr="0">
            <a:noAutofit/>
          </a:bodyPr>
          <a:lstStyle>
            <a:lvl1pPr algn="l">
              <a:defRPr sz="1000">
                <a:solidFill>
                  <a:schemeClr val="accent1"/>
                </a:solidFill>
              </a:defRPr>
            </a:lvl1pPr>
          </a:lstStyle>
          <a:p>
            <a:r>
              <a:rPr lang="en-GB"/>
              <a:t>Identity fraud</a:t>
            </a:r>
            <a:endParaRPr lang="en-GB" dirty="0"/>
          </a:p>
        </p:txBody>
      </p:sp>
      <p:sp>
        <p:nvSpPr>
          <p:cNvPr id="12" name="TextBox 11"/>
          <p:cNvSpPr txBox="1"/>
          <p:nvPr userDrawn="1"/>
        </p:nvSpPr>
        <p:spPr>
          <a:xfrm>
            <a:off x="463550" y="8609245"/>
            <a:ext cx="1905000" cy="288000"/>
          </a:xfrm>
          <a:prstGeom prst="rect">
            <a:avLst/>
          </a:prstGeom>
          <a:noFill/>
        </p:spPr>
        <p:txBody>
          <a:bodyPr wrap="square" lIns="0" tIns="0" rIns="0" bIns="0" numCol="1" spcCol="151200" rtlCol="0">
            <a:noAutofit/>
          </a:bodyPr>
          <a:lstStyle/>
          <a:p>
            <a:fld id="{EF540DAE-C9AD-4AB7-834A-30F15928ADCF}" type="slidenum">
              <a:rPr lang="en-GB" sz="1000" smtClean="0">
                <a:solidFill>
                  <a:schemeClr val="accent1"/>
                </a:solidFill>
              </a:rPr>
              <a:pPr/>
              <a:t>‹#›</a:t>
            </a:fld>
            <a:r>
              <a:rPr lang="en-GB" sz="1000" dirty="0">
                <a:solidFill>
                  <a:schemeClr val="accent1"/>
                </a:solidFill>
              </a:rPr>
              <a:t>    </a:t>
            </a:r>
            <a:r>
              <a:rPr lang="en-GB" sz="1000" baseline="0" dirty="0">
                <a:solidFill>
                  <a:schemeClr val="accent1"/>
                </a:solidFill>
              </a:rPr>
              <a:t> </a:t>
            </a:r>
            <a:r>
              <a:rPr lang="en-GB" sz="1000" dirty="0">
                <a:solidFill>
                  <a:schemeClr val="accent1"/>
                </a:solidFill>
              </a:rPr>
              <a:t>© Experian</a:t>
            </a:r>
          </a:p>
        </p:txBody>
      </p:sp>
      <p:sp>
        <p:nvSpPr>
          <p:cNvPr id="9" name="Slide Number Placeholder 5"/>
          <p:cNvSpPr>
            <a:spLocks noGrp="1"/>
          </p:cNvSpPr>
          <p:nvPr>
            <p:ph type="sldNum" sz="quarter" idx="4"/>
          </p:nvPr>
        </p:nvSpPr>
        <p:spPr>
          <a:xfrm>
            <a:off x="463550" y="9250956"/>
            <a:ext cx="1080000" cy="288000"/>
          </a:xfrm>
          <a:prstGeom prst="rect">
            <a:avLst/>
          </a:prstGeom>
        </p:spPr>
        <p:txBody>
          <a:bodyPr lIns="0" tIns="0" rIns="0" bIns="0"/>
          <a:lstStyle>
            <a:lvl1pPr>
              <a:defRPr sz="600">
                <a:solidFill>
                  <a:schemeClr val="bg1"/>
                </a:solidFill>
              </a:defRPr>
            </a:lvl1pPr>
          </a:lstStyle>
          <a:p>
            <a:fld id="{EF540DAE-C9AD-4AB7-834A-30F15928ADCF}" type="slidenum">
              <a:rPr lang="en-GB" smtClean="0"/>
              <a:pPr/>
              <a:t>‹#›</a:t>
            </a:fld>
            <a:endParaRPr lang="en-GB" dirty="0"/>
          </a:p>
        </p:txBody>
      </p:sp>
      <p:pic>
        <p:nvPicPr>
          <p:cNvPr id="10" name="Picture 9"/>
          <p:cNvPicPr>
            <a:picLocks noChangeAspect="1"/>
          </p:cNvPicPr>
          <p:nvPr userDrawn="1"/>
        </p:nvPicPr>
        <p:blipFill>
          <a:blip r:embed="rId18"/>
          <a:stretch>
            <a:fillRect/>
          </a:stretch>
        </p:blipFill>
        <p:spPr>
          <a:xfrm>
            <a:off x="10175818" y="8351520"/>
            <a:ext cx="1654233" cy="540369"/>
          </a:xfrm>
          <a:prstGeom prst="rect">
            <a:avLst/>
          </a:prstGeom>
        </p:spPr>
      </p:pic>
    </p:spTree>
    <p:extLst>
      <p:ext uri="{BB962C8B-B14F-4D97-AF65-F5344CB8AC3E}">
        <p14:creationId xmlns:p14="http://schemas.microsoft.com/office/powerpoint/2010/main" val="2125146718"/>
      </p:ext>
    </p:extLst>
  </p:cSld>
  <p:clrMap bg1="lt1" tx1="dk1" bg2="lt2" tx2="dk2" accent1="accent1" accent2="accent2" accent3="accent3" accent4="accent4" accent5="accent5" accent6="accent6" hlink="hlink" folHlink="folHlink"/>
  <p:sldLayoutIdLst>
    <p:sldLayoutId id="2147483659" r:id="rId1"/>
    <p:sldLayoutId id="2147483649" r:id="rId2"/>
    <p:sldLayoutId id="2147483656" r:id="rId3"/>
    <p:sldLayoutId id="2147483657" r:id="rId4"/>
    <p:sldLayoutId id="2147483650" r:id="rId5"/>
    <p:sldLayoutId id="2147483663" r:id="rId6"/>
    <p:sldLayoutId id="2147483664" r:id="rId7"/>
    <p:sldLayoutId id="2147483665" r:id="rId8"/>
    <p:sldLayoutId id="2147483667" r:id="rId9"/>
    <p:sldLayoutId id="2147483666" r:id="rId10"/>
    <p:sldLayoutId id="2147483660" r:id="rId11"/>
    <p:sldLayoutId id="2147483661" r:id="rId12"/>
    <p:sldLayoutId id="2147483662" r:id="rId13"/>
    <p:sldLayoutId id="2147483658" r:id="rId14"/>
    <p:sldLayoutId id="2147483654" r:id="rId15"/>
    <p:sldLayoutId id="2147483655" r:id="rId16"/>
  </p:sldLayoutIdLst>
  <p:hf sldNum="0" hdr="0"/>
  <p:txStyles>
    <p:titleStyle>
      <a:lvl1pPr algn="l" defTabSz="914400" rtl="0" eaLnBrk="1" latinLnBrk="0" hangingPunct="1">
        <a:lnSpc>
          <a:spcPct val="90000"/>
        </a:lnSpc>
        <a:spcBef>
          <a:spcPct val="0"/>
        </a:spcBef>
        <a:buNone/>
        <a:defRPr sz="360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mn-lt"/>
          <a:ea typeface="+mn-ea"/>
          <a:cs typeface="+mn-cs"/>
        </a:defRPr>
      </a:lvl1pPr>
      <a:lvl2pPr marL="144000" indent="-144000" algn="l" defTabSz="914400" rtl="0" eaLnBrk="1" latinLnBrk="0" hangingPunct="1">
        <a:lnSpc>
          <a:spcPct val="100000"/>
        </a:lnSpc>
        <a:spcBef>
          <a:spcPts val="800"/>
        </a:spcBef>
        <a:buClr>
          <a:schemeClr val="tx1"/>
        </a:buClr>
        <a:buSzPct val="110000"/>
        <a:buFont typeface="Arial" panose="020B0604020202020204" pitchFamily="34" charset="0"/>
        <a:buChar char="•"/>
        <a:defRPr sz="1800" b="1" kern="1200">
          <a:solidFill>
            <a:schemeClr val="tx1"/>
          </a:solidFill>
          <a:latin typeface="+mn-lt"/>
          <a:ea typeface="+mn-ea"/>
          <a:cs typeface="+mn-cs"/>
        </a:defRPr>
      </a:lvl2pPr>
      <a:lvl3pPr marL="365125" indent="-219075" algn="l" defTabSz="914400" rtl="0" eaLnBrk="1" latinLnBrk="0" hangingPunct="1">
        <a:lnSpc>
          <a:spcPct val="100000"/>
        </a:lnSpc>
        <a:spcBef>
          <a:spcPts val="800"/>
        </a:spcBef>
        <a:buClr>
          <a:schemeClr val="tx1"/>
        </a:buClr>
        <a:buFont typeface="Arial" panose="020B0604020202020204" pitchFamily="34" charset="0"/>
        <a:buChar char="–"/>
        <a:defRPr sz="1800" b="1" kern="1200">
          <a:solidFill>
            <a:schemeClr val="tx1"/>
          </a:solidFill>
          <a:latin typeface="+mn-lt"/>
          <a:ea typeface="+mn-ea"/>
          <a:cs typeface="+mn-cs"/>
        </a:defRPr>
      </a:lvl3pPr>
      <a:lvl4pPr marL="512763" indent="-147638" algn="l" defTabSz="914400" rtl="0" eaLnBrk="1" latinLnBrk="0" hangingPunct="1">
        <a:lnSpc>
          <a:spcPct val="100000"/>
        </a:lnSpc>
        <a:spcBef>
          <a:spcPts val="800"/>
        </a:spcBef>
        <a:buClr>
          <a:schemeClr val="tx1"/>
        </a:buClr>
        <a:buSzPct val="110000"/>
        <a:buFont typeface="Arial" panose="020B0604020202020204" pitchFamily="34" charset="0"/>
        <a:buChar char="•"/>
        <a:defRPr sz="1800" b="1" kern="1200">
          <a:solidFill>
            <a:schemeClr val="tx1"/>
          </a:solidFill>
          <a:latin typeface="+mn-lt"/>
          <a:ea typeface="+mn-ea"/>
          <a:cs typeface="+mn-cs"/>
        </a:defRPr>
      </a:lvl4pPr>
      <a:lvl5pPr marL="742950" indent="-230188" algn="l" defTabSz="914400" rtl="0" eaLnBrk="1" latinLnBrk="0" hangingPunct="1">
        <a:lnSpc>
          <a:spcPct val="100000"/>
        </a:lnSpc>
        <a:spcBef>
          <a:spcPts val="800"/>
        </a:spcBef>
        <a:buClr>
          <a:schemeClr val="tx1"/>
        </a:buClr>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80" userDrawn="1">
          <p15:clr>
            <a:srgbClr val="547EBF"/>
          </p15:clr>
        </p15:guide>
        <p15:guide id="2" pos="3849" userDrawn="1">
          <p15:clr>
            <a:srgbClr val="547EBF"/>
          </p15:clr>
        </p15:guide>
        <p15:guide id="3" pos="292" userDrawn="1">
          <p15:clr>
            <a:srgbClr val="F26B43"/>
          </p15:clr>
        </p15:guide>
        <p15:guide id="4" pos="901" userDrawn="1">
          <p15:clr>
            <a:srgbClr val="F26B43"/>
          </p15:clr>
        </p15:guide>
        <p15:guide id="5" pos="1501" userDrawn="1">
          <p15:clr>
            <a:srgbClr val="F26B43"/>
          </p15:clr>
        </p15:guide>
        <p15:guide id="6" pos="2093" userDrawn="1">
          <p15:clr>
            <a:srgbClr val="F26B43"/>
          </p15:clr>
        </p15:guide>
        <p15:guide id="7" pos="2693" userDrawn="1">
          <p15:clr>
            <a:srgbClr val="F26B43"/>
          </p15:clr>
        </p15:guide>
        <p15:guide id="8" pos="4497" userDrawn="1">
          <p15:clr>
            <a:srgbClr val="F26B43"/>
          </p15:clr>
        </p15:guide>
        <p15:guide id="9" pos="3894" userDrawn="1">
          <p15:clr>
            <a:srgbClr val="F26B43"/>
          </p15:clr>
        </p15:guide>
        <p15:guide id="10" pos="3294" userDrawn="1">
          <p15:clr>
            <a:srgbClr val="F26B43"/>
          </p15:clr>
        </p15:guide>
        <p15:guide id="11" pos="5094" userDrawn="1">
          <p15:clr>
            <a:srgbClr val="F26B43"/>
          </p15:clr>
        </p15:guide>
        <p15:guide id="12" pos="5687" userDrawn="1">
          <p15:clr>
            <a:srgbClr val="F26B43"/>
          </p15:clr>
        </p15:guide>
        <p15:guide id="13" pos="6287" userDrawn="1">
          <p15:clr>
            <a:srgbClr val="F26B43"/>
          </p15:clr>
        </p15:guide>
        <p15:guide id="14" pos="6888" userDrawn="1">
          <p15:clr>
            <a:srgbClr val="F26B43"/>
          </p15:clr>
        </p15:guide>
        <p15:guide id="15" pos="7399" userDrawn="1">
          <p15:clr>
            <a:srgbClr val="F26B43"/>
          </p15:clr>
        </p15:guide>
        <p15:guide id="16" pos="804" userDrawn="1">
          <p15:clr>
            <a:srgbClr val="F26B43"/>
          </p15:clr>
        </p15:guide>
        <p15:guide id="17" pos="1410" userDrawn="1">
          <p15:clr>
            <a:srgbClr val="F26B43"/>
          </p15:clr>
        </p15:guide>
        <p15:guide id="18" pos="2010" userDrawn="1">
          <p15:clr>
            <a:srgbClr val="F26B43"/>
          </p15:clr>
        </p15:guide>
        <p15:guide id="19" pos="2607" userDrawn="1">
          <p15:clr>
            <a:srgbClr val="F26B43"/>
          </p15:clr>
        </p15:guide>
        <p15:guide id="20" pos="3204" userDrawn="1">
          <p15:clr>
            <a:srgbClr val="F26B43"/>
          </p15:clr>
        </p15:guide>
        <p15:guide id="21" pos="3804" userDrawn="1">
          <p15:clr>
            <a:srgbClr val="F26B43"/>
          </p15:clr>
        </p15:guide>
        <p15:guide id="22" pos="4404" userDrawn="1">
          <p15:clr>
            <a:srgbClr val="F26B43"/>
          </p15:clr>
        </p15:guide>
        <p15:guide id="23" pos="5007" userDrawn="1">
          <p15:clr>
            <a:srgbClr val="F26B43"/>
          </p15:clr>
        </p15:guide>
        <p15:guide id="24" pos="5604" userDrawn="1">
          <p15:clr>
            <a:srgbClr val="F26B43"/>
          </p15:clr>
        </p15:guide>
        <p15:guide id="25" pos="6195" userDrawn="1">
          <p15:clr>
            <a:srgbClr val="F26B43"/>
          </p15:clr>
        </p15:guide>
        <p15:guide id="26" pos="6798" userDrawn="1">
          <p15:clr>
            <a:srgbClr val="F26B43"/>
          </p15:clr>
        </p15:guide>
        <p15:guide id="27" orient="horz" pos="476" userDrawn="1">
          <p15:clr>
            <a:srgbClr val="F26B43"/>
          </p15:clr>
        </p15:guide>
        <p15:guide id="28" orient="horz" pos="1071" userDrawn="1">
          <p15:clr>
            <a:srgbClr val="F26B43"/>
          </p15:clr>
        </p15:guide>
        <p15:guide id="29" orient="horz" pos="1699" userDrawn="1">
          <p15:clr>
            <a:srgbClr val="F26B43"/>
          </p15:clr>
        </p15:guide>
        <p15:guide id="30" orient="horz" pos="5192" userDrawn="1">
          <p15:clr>
            <a:srgbClr val="F26B43"/>
          </p15:clr>
        </p15:guide>
        <p15:guide id="31" orient="horz" pos="549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hyperlink" Target="http://www.consumer.gov/idtheft"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www.experian.com/freeze"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hyperlink" Target="http://www.experian.com/freeze" TargetMode="External"/><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45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indent="-342900">
              <a:spcAft>
                <a:spcPts val="600"/>
              </a:spcAft>
              <a:buFont typeface="Arial" panose="020B0604020202020204" pitchFamily="34" charset="0"/>
              <a:buChar char="•"/>
            </a:pPr>
            <a:r>
              <a:rPr lang="en-US" altLang="en-US" sz="2000" dirty="0"/>
              <a:t>Review your credit report </a:t>
            </a:r>
            <a:r>
              <a:rPr lang="en-US" altLang="en-US" sz="2000" dirty="0">
                <a:solidFill>
                  <a:schemeClr val="accent2"/>
                </a:solidFill>
              </a:rPr>
              <a:t>annually</a:t>
            </a:r>
          </a:p>
          <a:p>
            <a:pPr marL="342900" indent="-342900">
              <a:spcAft>
                <a:spcPts val="600"/>
              </a:spcAft>
              <a:buFont typeface="Arial" panose="020B0604020202020204" pitchFamily="34" charset="0"/>
              <a:buChar char="•"/>
            </a:pPr>
            <a:r>
              <a:rPr lang="en-US" altLang="en-US" sz="2000" dirty="0"/>
              <a:t>Have an </a:t>
            </a:r>
            <a:r>
              <a:rPr lang="en-US" altLang="en-US" sz="2000" dirty="0">
                <a:solidFill>
                  <a:schemeClr val="accent2"/>
                </a:solidFill>
              </a:rPr>
              <a:t>application declined </a:t>
            </a:r>
            <a:r>
              <a:rPr lang="en-US" altLang="en-US" sz="2000" dirty="0"/>
              <a:t>by a lender</a:t>
            </a:r>
          </a:p>
          <a:p>
            <a:pPr marL="342900" indent="-342900">
              <a:spcAft>
                <a:spcPts val="600"/>
              </a:spcAft>
              <a:buFont typeface="Arial" panose="020B0604020202020204" pitchFamily="34" charset="0"/>
              <a:buChar char="•"/>
            </a:pPr>
            <a:r>
              <a:rPr lang="en-US" altLang="en-US" sz="2000" dirty="0"/>
              <a:t>Receive calls from </a:t>
            </a:r>
            <a:r>
              <a:rPr lang="en-US" altLang="en-US" sz="2000" dirty="0">
                <a:solidFill>
                  <a:schemeClr val="accent2"/>
                </a:solidFill>
              </a:rPr>
              <a:t>unknown creditors </a:t>
            </a:r>
            <a:r>
              <a:rPr lang="en-US" altLang="en-US" sz="2000" dirty="0"/>
              <a:t>or collection agencies</a:t>
            </a:r>
          </a:p>
          <a:p>
            <a:pPr marL="342900" indent="-342900">
              <a:spcAft>
                <a:spcPts val="600"/>
              </a:spcAft>
              <a:buFont typeface="Arial" panose="020B0604020202020204" pitchFamily="34" charset="0"/>
              <a:buChar char="•"/>
            </a:pPr>
            <a:r>
              <a:rPr lang="en-US" altLang="en-US" sz="2000" dirty="0"/>
              <a:t>Subscribe to a </a:t>
            </a:r>
            <a:r>
              <a:rPr lang="en-US" altLang="en-US" sz="2000" dirty="0">
                <a:solidFill>
                  <a:schemeClr val="accent2"/>
                </a:solidFill>
              </a:rPr>
              <a:t>credit monitoring service</a:t>
            </a:r>
          </a:p>
          <a:p>
            <a:endParaRPr lang="en-US" dirty="0"/>
          </a:p>
        </p:txBody>
      </p:sp>
      <p:sp>
        <p:nvSpPr>
          <p:cNvPr id="3" name="Title 2"/>
          <p:cNvSpPr>
            <a:spLocks noGrp="1"/>
          </p:cNvSpPr>
          <p:nvPr>
            <p:ph type="title"/>
          </p:nvPr>
        </p:nvSpPr>
        <p:spPr/>
        <p:txBody>
          <a:bodyPr/>
          <a:lstStyle/>
          <a:p>
            <a:r>
              <a:rPr lang="en-US" altLang="en-US" dirty="0"/>
              <a:t>How can you discover new account fraud?</a:t>
            </a:r>
            <a:endParaRPr lang="en-US" dirty="0"/>
          </a:p>
        </p:txBody>
      </p:sp>
      <p:sp>
        <p:nvSpPr>
          <p:cNvPr id="4" name="Date Placeholder 3"/>
          <p:cNvSpPr>
            <a:spLocks noGrp="1"/>
          </p:cNvSpPr>
          <p:nvPr>
            <p:ph type="dt" sz="half" idx="10"/>
          </p:nvPr>
        </p:nvSpPr>
        <p:spPr/>
        <p:txBody>
          <a:bodyPr/>
          <a:lstStyle/>
          <a:p>
            <a:fld id="{7E98AE72-EA68-4D97-A77D-1E6917BAC604}" type="datetime1">
              <a:rPr lang="en-GB" smtClean="0"/>
              <a:t>19/07/2017</a:t>
            </a:fld>
            <a:endParaRPr lang="en-GB"/>
          </a:p>
        </p:txBody>
      </p:sp>
      <p:sp>
        <p:nvSpPr>
          <p:cNvPr id="5" name="Footer Placeholder 4"/>
          <p:cNvSpPr>
            <a:spLocks noGrp="1"/>
          </p:cNvSpPr>
          <p:nvPr>
            <p:ph type="ftr" sz="quarter" idx="11"/>
          </p:nvPr>
        </p:nvSpPr>
        <p:spPr/>
        <p:txBody>
          <a:bodyPr/>
          <a:lstStyle/>
          <a:p>
            <a:r>
              <a:rPr lang="en-GB"/>
              <a:t>Identity fraud</a:t>
            </a:r>
          </a:p>
        </p:txBody>
      </p:sp>
      <p:pic>
        <p:nvPicPr>
          <p:cNvPr id="7" name="Picture Placeholder 6"/>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24943" r="24943"/>
          <a:stretch>
            <a:fillRect/>
          </a:stretch>
        </p:blipFill>
        <p:spPr/>
      </p:pic>
    </p:spTree>
    <p:extLst>
      <p:ext uri="{BB962C8B-B14F-4D97-AF65-F5344CB8AC3E}">
        <p14:creationId xmlns:p14="http://schemas.microsoft.com/office/powerpoint/2010/main" val="3646815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3550" y="2696633"/>
            <a:ext cx="5564188" cy="2735176"/>
          </a:xfrm>
        </p:spPr>
        <p:txBody>
          <a:bodyPr/>
          <a:lstStyle/>
          <a:p>
            <a:pPr marL="342900" indent="-342900">
              <a:spcAft>
                <a:spcPts val="600"/>
              </a:spcAft>
              <a:buFont typeface="+mj-lt"/>
              <a:buAutoNum type="arabicPeriod"/>
            </a:pPr>
            <a:r>
              <a:rPr lang="en-US" sz="2000" dirty="0"/>
              <a:t>Notify the law</a:t>
            </a:r>
          </a:p>
          <a:p>
            <a:pPr marL="342900" indent="-342900">
              <a:spcAft>
                <a:spcPts val="600"/>
              </a:spcAft>
              <a:buFont typeface="+mj-lt"/>
              <a:buAutoNum type="arabicPeriod"/>
            </a:pPr>
            <a:r>
              <a:rPr lang="en-US" sz="2000" dirty="0"/>
              <a:t>Make an online report with the Federal Trade Commission at </a:t>
            </a:r>
            <a:r>
              <a:rPr lang="en-US" sz="2000" dirty="0">
                <a:hlinkClick r:id="rId3"/>
              </a:rPr>
              <a:t>www.consumer.gov/idtheft</a:t>
            </a:r>
            <a:endParaRPr lang="en-US" sz="2000" dirty="0"/>
          </a:p>
          <a:p>
            <a:pPr marL="342900" indent="-342900">
              <a:spcAft>
                <a:spcPts val="600"/>
              </a:spcAft>
              <a:buFont typeface="+mj-lt"/>
              <a:buAutoNum type="arabicPeriod"/>
            </a:pPr>
            <a:r>
              <a:rPr lang="en-US" sz="2000" dirty="0"/>
              <a:t>Contact credit reporting companies </a:t>
            </a:r>
          </a:p>
          <a:p>
            <a:pPr marL="342900" indent="-342900">
              <a:spcAft>
                <a:spcPts val="600"/>
              </a:spcAft>
              <a:buFont typeface="+mj-lt"/>
              <a:buAutoNum type="arabicPeriod"/>
            </a:pPr>
            <a:r>
              <a:rPr lang="en-US" sz="2000" dirty="0"/>
              <a:t>Contact sources reporting fraudulent information</a:t>
            </a:r>
          </a:p>
        </p:txBody>
      </p:sp>
      <p:sp>
        <p:nvSpPr>
          <p:cNvPr id="3" name="Title 2"/>
          <p:cNvSpPr>
            <a:spLocks noGrp="1"/>
          </p:cNvSpPr>
          <p:nvPr>
            <p:ph type="title"/>
          </p:nvPr>
        </p:nvSpPr>
        <p:spPr/>
        <p:txBody>
          <a:bodyPr/>
          <a:lstStyle/>
          <a:p>
            <a:r>
              <a:rPr lang="en-US" dirty="0"/>
              <a:t>Take immediate action</a:t>
            </a:r>
            <a:br>
              <a:rPr lang="en-US" dirty="0"/>
            </a:br>
            <a:r>
              <a:rPr lang="en-US" sz="2200" dirty="0"/>
              <a:t>Four key steps</a:t>
            </a:r>
            <a:endParaRPr lang="en-US" dirty="0"/>
          </a:p>
        </p:txBody>
      </p:sp>
      <p:sp>
        <p:nvSpPr>
          <p:cNvPr id="4" name="Date Placeholder 3"/>
          <p:cNvSpPr>
            <a:spLocks noGrp="1"/>
          </p:cNvSpPr>
          <p:nvPr>
            <p:ph type="dt" sz="half" idx="10"/>
          </p:nvPr>
        </p:nvSpPr>
        <p:spPr/>
        <p:txBody>
          <a:bodyPr/>
          <a:lstStyle/>
          <a:p>
            <a:fld id="{B530DA46-5F1F-4B67-9852-0CB591202190}" type="datetime1">
              <a:rPr lang="en-GB" smtClean="0"/>
              <a:t>19/07/2017</a:t>
            </a:fld>
            <a:endParaRPr lang="en-GB"/>
          </a:p>
        </p:txBody>
      </p:sp>
      <p:sp>
        <p:nvSpPr>
          <p:cNvPr id="5" name="Footer Placeholder 4"/>
          <p:cNvSpPr>
            <a:spLocks noGrp="1"/>
          </p:cNvSpPr>
          <p:nvPr>
            <p:ph type="ftr" sz="quarter" idx="11"/>
          </p:nvPr>
        </p:nvSpPr>
        <p:spPr/>
        <p:txBody>
          <a:bodyPr/>
          <a:lstStyle/>
          <a:p>
            <a:r>
              <a:rPr lang="en-GB"/>
              <a:t>Identity fraud</a:t>
            </a:r>
          </a:p>
        </p:txBody>
      </p:sp>
      <p:pic>
        <p:nvPicPr>
          <p:cNvPr id="7" name="Picture Placeholder 6"/>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16654" r="16654"/>
          <a:stretch>
            <a:fillRect/>
          </a:stretch>
        </p:blipFill>
        <p:spPr/>
      </p:pic>
    </p:spTree>
    <p:extLst>
      <p:ext uri="{BB962C8B-B14F-4D97-AF65-F5344CB8AC3E}">
        <p14:creationId xmlns:p14="http://schemas.microsoft.com/office/powerpoint/2010/main" val="2631002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p:txBody>
          <a:bodyPr/>
          <a:lstStyle/>
          <a:p>
            <a:pPr marL="342900" indent="-342900">
              <a:spcAft>
                <a:spcPts val="600"/>
              </a:spcAft>
              <a:buFont typeface="Arial" panose="020B0604020202020204" pitchFamily="34" charset="0"/>
              <a:buChar char="•"/>
            </a:pPr>
            <a:r>
              <a:rPr lang="en-US" altLang="en-US" sz="2000" dirty="0"/>
              <a:t>Contact any one</a:t>
            </a:r>
            <a:r>
              <a:rPr lang="en-US" altLang="en-US" sz="2000" dirty="0">
                <a:solidFill>
                  <a:schemeClr val="accent3"/>
                </a:solidFill>
              </a:rPr>
              <a:t> of three credit reporting companies</a:t>
            </a:r>
            <a:r>
              <a:rPr lang="en-US" altLang="en-US" sz="2000" dirty="0"/>
              <a:t> online or through automated telephone system</a:t>
            </a:r>
          </a:p>
          <a:p>
            <a:pPr marL="342900" indent="-342900">
              <a:spcAft>
                <a:spcPts val="600"/>
              </a:spcAft>
              <a:buFont typeface="Arial" panose="020B0604020202020204" pitchFamily="34" charset="0"/>
              <a:buChar char="•"/>
            </a:pPr>
            <a:r>
              <a:rPr lang="en-US" altLang="en-US" sz="2000" dirty="0"/>
              <a:t>Request an </a:t>
            </a:r>
            <a:r>
              <a:rPr lang="en-US" altLang="en-US" sz="2000" dirty="0">
                <a:solidFill>
                  <a:schemeClr val="accent3"/>
                </a:solidFill>
              </a:rPr>
              <a:t>initial security alert</a:t>
            </a:r>
          </a:p>
          <a:p>
            <a:pPr lvl="4">
              <a:spcBef>
                <a:spcPts val="1000"/>
              </a:spcBef>
              <a:spcAft>
                <a:spcPts val="600"/>
              </a:spcAft>
            </a:pPr>
            <a:r>
              <a:rPr lang="en-US" altLang="en-US" b="0" dirty="0"/>
              <a:t>Asks lenders to take </a:t>
            </a:r>
            <a:r>
              <a:rPr lang="en-US" altLang="en-US" b="0" dirty="0">
                <a:solidFill>
                  <a:schemeClr val="accent3"/>
                </a:solidFill>
              </a:rPr>
              <a:t>additional precautions </a:t>
            </a:r>
            <a:r>
              <a:rPr lang="en-US" altLang="en-US" b="0" dirty="0"/>
              <a:t>before granting credit</a:t>
            </a:r>
          </a:p>
          <a:p>
            <a:pPr lvl="4">
              <a:spcBef>
                <a:spcPts val="1000"/>
              </a:spcBef>
              <a:spcAft>
                <a:spcPts val="600"/>
              </a:spcAft>
            </a:pPr>
            <a:r>
              <a:rPr lang="en-US" altLang="en-US" b="0" dirty="0"/>
              <a:t>Can include one </a:t>
            </a:r>
            <a:r>
              <a:rPr lang="en-US" altLang="en-US" b="0" dirty="0">
                <a:solidFill>
                  <a:schemeClr val="accent3"/>
                </a:solidFill>
              </a:rPr>
              <a:t>telephone number</a:t>
            </a:r>
          </a:p>
          <a:p>
            <a:pPr lvl="4">
              <a:spcBef>
                <a:spcPts val="1000"/>
              </a:spcBef>
              <a:spcAft>
                <a:spcPts val="600"/>
              </a:spcAft>
            </a:pPr>
            <a:r>
              <a:rPr lang="en-US" altLang="en-US" b="0" dirty="0"/>
              <a:t>Automatically deleted after </a:t>
            </a:r>
            <a:r>
              <a:rPr lang="en-US" altLang="en-US" b="0" dirty="0">
                <a:solidFill>
                  <a:schemeClr val="accent3"/>
                </a:solidFill>
              </a:rPr>
              <a:t>90 days</a:t>
            </a:r>
          </a:p>
          <a:p>
            <a:endParaRPr lang="en-US" dirty="0"/>
          </a:p>
        </p:txBody>
      </p:sp>
      <p:sp>
        <p:nvSpPr>
          <p:cNvPr id="7" name="Title 6"/>
          <p:cNvSpPr>
            <a:spLocks noGrp="1"/>
          </p:cNvSpPr>
          <p:nvPr>
            <p:ph type="title"/>
          </p:nvPr>
        </p:nvSpPr>
        <p:spPr/>
        <p:txBody>
          <a:bodyPr/>
          <a:lstStyle/>
          <a:p>
            <a:r>
              <a:rPr lang="en-US" altLang="en-US" dirty="0"/>
              <a:t>Do you think you may be a victim?</a:t>
            </a:r>
            <a:br>
              <a:rPr lang="en-US" dirty="0"/>
            </a:br>
            <a:r>
              <a:rPr lang="en-US" sz="2200" dirty="0"/>
              <a:t>Add an initial security alert</a:t>
            </a:r>
          </a:p>
        </p:txBody>
      </p:sp>
      <p:sp>
        <p:nvSpPr>
          <p:cNvPr id="4" name="Date Placeholder 3"/>
          <p:cNvSpPr>
            <a:spLocks noGrp="1"/>
          </p:cNvSpPr>
          <p:nvPr>
            <p:ph type="dt" sz="half" idx="10"/>
          </p:nvPr>
        </p:nvSpPr>
        <p:spPr/>
        <p:txBody>
          <a:bodyPr/>
          <a:lstStyle/>
          <a:p>
            <a:fld id="{D5CFE0F4-A119-4F76-8B82-C1E94DAE47FE}" type="datetime1">
              <a:rPr lang="en-GB" smtClean="0"/>
              <a:t>19/07/2017</a:t>
            </a:fld>
            <a:endParaRPr lang="en-GB"/>
          </a:p>
        </p:txBody>
      </p:sp>
      <p:sp>
        <p:nvSpPr>
          <p:cNvPr id="5" name="Footer Placeholder 4"/>
          <p:cNvSpPr>
            <a:spLocks noGrp="1"/>
          </p:cNvSpPr>
          <p:nvPr>
            <p:ph type="ftr" sz="quarter" idx="11"/>
          </p:nvPr>
        </p:nvSpPr>
        <p:spPr/>
        <p:txBody>
          <a:bodyPr/>
          <a:lstStyle/>
          <a:p>
            <a:r>
              <a:rPr lang="en-GB" dirty="0"/>
              <a:t>Identity fraud</a:t>
            </a:r>
          </a:p>
        </p:txBody>
      </p:sp>
      <p:pic>
        <p:nvPicPr>
          <p:cNvPr id="11" name="Picture Placeholder 10"/>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6640" r="16640"/>
          <a:stretch>
            <a:fillRect/>
          </a:stretch>
        </p:blipFill>
        <p:spPr/>
      </p:pic>
    </p:spTree>
    <p:extLst>
      <p:ext uri="{BB962C8B-B14F-4D97-AF65-F5344CB8AC3E}">
        <p14:creationId xmlns:p14="http://schemas.microsoft.com/office/powerpoint/2010/main" val="1955227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285750" indent="-285750">
              <a:spcAft>
                <a:spcPts val="600"/>
              </a:spcAft>
              <a:buClr>
                <a:schemeClr val="tx1"/>
              </a:buClr>
              <a:buFont typeface="Arial" panose="020B0604020202020204" pitchFamily="34" charset="0"/>
              <a:buChar char="•"/>
            </a:pPr>
            <a:r>
              <a:rPr lang="en-US" sz="2000" dirty="0"/>
              <a:t>You are automatically opted-out of prescreened credit offer lists for </a:t>
            </a:r>
            <a:r>
              <a:rPr lang="en-US" sz="2000" dirty="0">
                <a:solidFill>
                  <a:schemeClr val="accent5"/>
                </a:solidFill>
              </a:rPr>
              <a:t>six months </a:t>
            </a:r>
          </a:p>
          <a:p>
            <a:pPr marL="285750" indent="-285750">
              <a:spcAft>
                <a:spcPts val="600"/>
              </a:spcAft>
              <a:buClr>
                <a:schemeClr val="tx1"/>
              </a:buClr>
              <a:buFont typeface="Arial" panose="020B0604020202020204" pitchFamily="34" charset="0"/>
              <a:buChar char="•"/>
            </a:pPr>
            <a:r>
              <a:rPr lang="en-US" sz="2000" dirty="0"/>
              <a:t>You can request a </a:t>
            </a:r>
            <a:r>
              <a:rPr lang="en-US" sz="2000" dirty="0">
                <a:solidFill>
                  <a:schemeClr val="accent5"/>
                </a:solidFill>
              </a:rPr>
              <a:t>free credit report</a:t>
            </a:r>
          </a:p>
          <a:p>
            <a:pPr marL="285750" indent="-285750">
              <a:spcAft>
                <a:spcPts val="600"/>
              </a:spcAft>
              <a:buClr>
                <a:schemeClr val="tx1"/>
              </a:buClr>
              <a:buFont typeface="Arial" panose="020B0604020202020204" pitchFamily="34" charset="0"/>
              <a:buChar char="•"/>
            </a:pPr>
            <a:r>
              <a:rPr lang="en-US" sz="2000" dirty="0">
                <a:solidFill>
                  <a:schemeClr val="accent5"/>
                </a:solidFill>
              </a:rPr>
              <a:t>Fraud recovery and assistance </a:t>
            </a:r>
            <a:r>
              <a:rPr lang="en-US" sz="2000" dirty="0"/>
              <a:t>information is provided</a:t>
            </a:r>
          </a:p>
          <a:p>
            <a:pPr marL="285750" indent="-285750">
              <a:spcAft>
                <a:spcPts val="600"/>
              </a:spcAft>
              <a:buClr>
                <a:schemeClr val="tx1"/>
              </a:buClr>
              <a:buFont typeface="Arial" panose="020B0604020202020204" pitchFamily="34" charset="0"/>
              <a:buChar char="•"/>
            </a:pPr>
            <a:r>
              <a:rPr lang="en-US" sz="2000" dirty="0"/>
              <a:t>Request for the </a:t>
            </a:r>
            <a:r>
              <a:rPr lang="en-US" sz="2000" dirty="0">
                <a:solidFill>
                  <a:schemeClr val="accent5"/>
                </a:solidFill>
              </a:rPr>
              <a:t>alert is shared </a:t>
            </a:r>
            <a:r>
              <a:rPr lang="en-US" sz="2000" dirty="0"/>
              <a:t>with the other national credit reporting companies</a:t>
            </a:r>
          </a:p>
          <a:p>
            <a:endParaRPr lang="en-US" dirty="0"/>
          </a:p>
        </p:txBody>
      </p:sp>
      <p:sp>
        <p:nvSpPr>
          <p:cNvPr id="3" name="Title 2"/>
          <p:cNvSpPr>
            <a:spLocks noGrp="1"/>
          </p:cNvSpPr>
          <p:nvPr>
            <p:ph type="title"/>
          </p:nvPr>
        </p:nvSpPr>
        <p:spPr/>
        <p:txBody>
          <a:bodyPr/>
          <a:lstStyle/>
          <a:p>
            <a:r>
              <a:rPr lang="en-US" dirty="0"/>
              <a:t>Initial security alert</a:t>
            </a:r>
          </a:p>
        </p:txBody>
      </p:sp>
      <p:sp>
        <p:nvSpPr>
          <p:cNvPr id="4" name="Date Placeholder 3"/>
          <p:cNvSpPr>
            <a:spLocks noGrp="1"/>
          </p:cNvSpPr>
          <p:nvPr>
            <p:ph type="dt" sz="half" idx="10"/>
          </p:nvPr>
        </p:nvSpPr>
        <p:spPr/>
        <p:txBody>
          <a:bodyPr/>
          <a:lstStyle/>
          <a:p>
            <a:fld id="{41D197EE-F88B-4326-9095-D2829E9485F7}" type="datetime1">
              <a:rPr lang="en-GB" smtClean="0"/>
              <a:t>19/07/2017</a:t>
            </a:fld>
            <a:endParaRPr lang="en-GB"/>
          </a:p>
        </p:txBody>
      </p:sp>
      <p:sp>
        <p:nvSpPr>
          <p:cNvPr id="5" name="Footer Placeholder 4"/>
          <p:cNvSpPr>
            <a:spLocks noGrp="1"/>
          </p:cNvSpPr>
          <p:nvPr>
            <p:ph type="ftr" sz="quarter" idx="11"/>
          </p:nvPr>
        </p:nvSpPr>
        <p:spPr/>
        <p:txBody>
          <a:bodyPr/>
          <a:lstStyle/>
          <a:p>
            <a:r>
              <a:rPr lang="en-GB" dirty="0"/>
              <a:t>Identity fraud</a:t>
            </a:r>
          </a:p>
        </p:txBody>
      </p:sp>
      <p:pic>
        <p:nvPicPr>
          <p:cNvPr id="7" name="Picture Placeholder 6"/>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24971" r="24971"/>
          <a:stretch>
            <a:fillRect/>
          </a:stretch>
        </p:blipFill>
        <p:spPr/>
      </p:pic>
    </p:spTree>
    <p:extLst>
      <p:ext uri="{BB962C8B-B14F-4D97-AF65-F5344CB8AC3E}">
        <p14:creationId xmlns:p14="http://schemas.microsoft.com/office/powerpoint/2010/main" val="2105403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indent="-342900">
              <a:spcAft>
                <a:spcPts val="600"/>
              </a:spcAft>
              <a:buClr>
                <a:schemeClr val="tx1"/>
              </a:buClr>
              <a:buFont typeface="Arial" panose="020B0604020202020204" pitchFamily="34" charset="0"/>
              <a:buChar char="•"/>
            </a:pPr>
            <a:r>
              <a:rPr lang="en-US" altLang="en-US" sz="2000" dirty="0">
                <a:solidFill>
                  <a:schemeClr val="accent2"/>
                </a:solidFill>
              </a:rPr>
              <a:t>Initiate investigation </a:t>
            </a:r>
            <a:r>
              <a:rPr lang="en-US" altLang="en-US" sz="2000" dirty="0"/>
              <a:t>through Experian with the information source </a:t>
            </a:r>
          </a:p>
          <a:p>
            <a:pPr marL="342900" indent="-342900">
              <a:spcAft>
                <a:spcPts val="600"/>
              </a:spcAft>
              <a:buClr>
                <a:schemeClr val="tx1"/>
              </a:buClr>
              <a:buFont typeface="Arial" panose="020B0604020202020204" pitchFamily="34" charset="0"/>
              <a:buChar char="•"/>
            </a:pPr>
            <a:r>
              <a:rPr lang="en-US" altLang="en-US" sz="2000" dirty="0"/>
              <a:t>Consumer reporting company provides source </a:t>
            </a:r>
            <a:r>
              <a:rPr lang="en-US" altLang="en-US" sz="2000" dirty="0">
                <a:solidFill>
                  <a:schemeClr val="accent2"/>
                </a:solidFill>
              </a:rPr>
              <a:t>contact information</a:t>
            </a:r>
          </a:p>
          <a:p>
            <a:pPr lvl="4">
              <a:spcBef>
                <a:spcPts val="1000"/>
              </a:spcBef>
              <a:spcAft>
                <a:spcPts val="600"/>
              </a:spcAft>
            </a:pPr>
            <a:r>
              <a:rPr lang="en-US" altLang="en-US" b="0" dirty="0"/>
              <a:t>You should </a:t>
            </a:r>
            <a:r>
              <a:rPr lang="en-US" altLang="en-US" b="0" dirty="0">
                <a:solidFill>
                  <a:schemeClr val="accent2"/>
                </a:solidFill>
              </a:rPr>
              <a:t>contact source directly </a:t>
            </a:r>
            <a:r>
              <a:rPr lang="en-US" altLang="en-US" b="0" dirty="0"/>
              <a:t>as well</a:t>
            </a:r>
          </a:p>
          <a:p>
            <a:pPr lvl="4">
              <a:spcBef>
                <a:spcPts val="1000"/>
              </a:spcBef>
              <a:spcAft>
                <a:spcPts val="600"/>
              </a:spcAft>
            </a:pPr>
            <a:r>
              <a:rPr lang="en-US" altLang="en-US" b="0" dirty="0"/>
              <a:t>Source may require </a:t>
            </a:r>
            <a:r>
              <a:rPr lang="en-US" altLang="en-US" b="0" dirty="0">
                <a:solidFill>
                  <a:schemeClr val="accent2"/>
                </a:solidFill>
              </a:rPr>
              <a:t>completion of fraud affidavit </a:t>
            </a:r>
            <a:r>
              <a:rPr lang="en-US" altLang="en-US" b="0" dirty="0"/>
              <a:t>or other documentation as part of investigation</a:t>
            </a:r>
          </a:p>
          <a:p>
            <a:endParaRPr lang="en-US" dirty="0"/>
          </a:p>
        </p:txBody>
      </p:sp>
      <p:sp>
        <p:nvSpPr>
          <p:cNvPr id="3" name="Title 2"/>
          <p:cNvSpPr>
            <a:spLocks noGrp="1"/>
          </p:cNvSpPr>
          <p:nvPr>
            <p:ph type="title"/>
          </p:nvPr>
        </p:nvSpPr>
        <p:spPr/>
        <p:txBody>
          <a:bodyPr/>
          <a:lstStyle/>
          <a:p>
            <a:r>
              <a:rPr lang="en-US" altLang="en-US" dirty="0"/>
              <a:t>Found evidence of fraud in your credit report?</a:t>
            </a:r>
            <a:br>
              <a:rPr lang="en-US" altLang="en-US" dirty="0"/>
            </a:br>
            <a:r>
              <a:rPr lang="en-US" altLang="en-US" sz="2200" dirty="0"/>
              <a:t>Next steps</a:t>
            </a:r>
            <a:endParaRPr lang="en-US" sz="2200" dirty="0"/>
          </a:p>
        </p:txBody>
      </p:sp>
      <p:sp>
        <p:nvSpPr>
          <p:cNvPr id="4" name="Date Placeholder 3"/>
          <p:cNvSpPr>
            <a:spLocks noGrp="1"/>
          </p:cNvSpPr>
          <p:nvPr>
            <p:ph type="dt" sz="half" idx="10"/>
          </p:nvPr>
        </p:nvSpPr>
        <p:spPr/>
        <p:txBody>
          <a:bodyPr/>
          <a:lstStyle/>
          <a:p>
            <a:fld id="{B530DA46-5F1F-4B67-9852-0CB591202190}" type="datetime1">
              <a:rPr lang="en-GB" smtClean="0"/>
              <a:t>19/07/2017</a:t>
            </a:fld>
            <a:endParaRPr lang="en-GB"/>
          </a:p>
        </p:txBody>
      </p:sp>
      <p:sp>
        <p:nvSpPr>
          <p:cNvPr id="5" name="Footer Placeholder 4"/>
          <p:cNvSpPr>
            <a:spLocks noGrp="1"/>
          </p:cNvSpPr>
          <p:nvPr>
            <p:ph type="ftr" sz="quarter" idx="11"/>
          </p:nvPr>
        </p:nvSpPr>
        <p:spPr/>
        <p:txBody>
          <a:bodyPr/>
          <a:lstStyle/>
          <a:p>
            <a:r>
              <a:rPr lang="en-GB"/>
              <a:t>Identity fraud</a:t>
            </a:r>
          </a:p>
        </p:txBody>
      </p:sp>
      <p:pic>
        <p:nvPicPr>
          <p:cNvPr id="7" name="Picture Placeholder 6"/>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2437" r="12437"/>
          <a:stretch>
            <a:fillRect/>
          </a:stretch>
        </p:blipFill>
        <p:spPr/>
      </p:pic>
    </p:spTree>
    <p:extLst>
      <p:ext uri="{BB962C8B-B14F-4D97-AF65-F5344CB8AC3E}">
        <p14:creationId xmlns:p14="http://schemas.microsoft.com/office/powerpoint/2010/main" val="639596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pPr marL="342900" indent="-342900">
              <a:spcAft>
                <a:spcPts val="600"/>
              </a:spcAft>
              <a:buFont typeface="Arial" panose="020B0604020202020204" pitchFamily="34" charset="0"/>
              <a:buChar char="•"/>
            </a:pPr>
            <a:r>
              <a:rPr lang="en-US" altLang="en-US" sz="2000" dirty="0"/>
              <a:t>Extended </a:t>
            </a:r>
            <a:r>
              <a:rPr lang="en-US" altLang="en-US" sz="2000" dirty="0">
                <a:solidFill>
                  <a:schemeClr val="accent4"/>
                </a:solidFill>
              </a:rPr>
              <a:t>fraud victim statement </a:t>
            </a:r>
            <a:r>
              <a:rPr lang="en-US" altLang="en-US" sz="2000" dirty="0"/>
              <a:t>can be added</a:t>
            </a:r>
          </a:p>
          <a:p>
            <a:pPr lvl="4">
              <a:spcBef>
                <a:spcPts val="1000"/>
              </a:spcBef>
              <a:spcAft>
                <a:spcPts val="600"/>
              </a:spcAft>
            </a:pPr>
            <a:r>
              <a:rPr lang="en-US" altLang="en-US" b="0" dirty="0"/>
              <a:t>You must provide </a:t>
            </a:r>
            <a:r>
              <a:rPr lang="en-US" altLang="en-US" b="0" dirty="0">
                <a:solidFill>
                  <a:schemeClr val="accent4"/>
                </a:solidFill>
              </a:rPr>
              <a:t>identity theft report</a:t>
            </a:r>
          </a:p>
          <a:p>
            <a:pPr lvl="4">
              <a:spcBef>
                <a:spcPts val="1000"/>
              </a:spcBef>
              <a:spcAft>
                <a:spcPts val="600"/>
              </a:spcAft>
            </a:pPr>
            <a:r>
              <a:rPr lang="en-US" altLang="en-US" b="0" dirty="0"/>
              <a:t>Asks </a:t>
            </a:r>
            <a:r>
              <a:rPr lang="en-US" altLang="en-US" b="0" dirty="0">
                <a:solidFill>
                  <a:schemeClr val="accent4"/>
                </a:solidFill>
              </a:rPr>
              <a:t>lenders to call </a:t>
            </a:r>
            <a:r>
              <a:rPr lang="en-US" altLang="en-US" b="0" dirty="0"/>
              <a:t>before granting credit</a:t>
            </a:r>
          </a:p>
          <a:p>
            <a:pPr lvl="4">
              <a:spcBef>
                <a:spcPts val="1000"/>
              </a:spcBef>
              <a:spcAft>
                <a:spcPts val="600"/>
              </a:spcAft>
            </a:pPr>
            <a:r>
              <a:rPr lang="en-US" altLang="en-US" b="0" dirty="0">
                <a:solidFill>
                  <a:schemeClr val="accent4"/>
                </a:solidFill>
              </a:rPr>
              <a:t>Shared</a:t>
            </a:r>
            <a:r>
              <a:rPr lang="en-US" altLang="en-US" b="0" dirty="0"/>
              <a:t> with other national credit reporting companies</a:t>
            </a:r>
          </a:p>
          <a:p>
            <a:pPr lvl="4">
              <a:spcBef>
                <a:spcPts val="1000"/>
              </a:spcBef>
              <a:spcAft>
                <a:spcPts val="600"/>
              </a:spcAft>
            </a:pPr>
            <a:r>
              <a:rPr lang="en-US" altLang="en-US" b="0" dirty="0"/>
              <a:t>Automatically deleted after </a:t>
            </a:r>
            <a:r>
              <a:rPr lang="en-US" altLang="en-US" b="0" dirty="0">
                <a:solidFill>
                  <a:schemeClr val="accent4"/>
                </a:solidFill>
              </a:rPr>
              <a:t>seven years</a:t>
            </a:r>
          </a:p>
          <a:p>
            <a:pPr marL="342900" indent="-342900">
              <a:spcAft>
                <a:spcPts val="600"/>
              </a:spcAft>
              <a:buFont typeface="Arial" panose="020B0604020202020204" pitchFamily="34" charset="0"/>
              <a:buChar char="•"/>
            </a:pPr>
            <a:r>
              <a:rPr lang="en-US" altLang="en-US" sz="2000" dirty="0"/>
              <a:t>Two additional reports may be requested free of charge </a:t>
            </a:r>
            <a:r>
              <a:rPr lang="en-US" altLang="en-US" sz="2000" dirty="0">
                <a:solidFill>
                  <a:schemeClr val="accent4"/>
                </a:solidFill>
              </a:rPr>
              <a:t>within 12 months </a:t>
            </a:r>
            <a:r>
              <a:rPr lang="en-US" altLang="en-US" sz="2000" dirty="0"/>
              <a:t>to monitor for fraudulent activity</a:t>
            </a:r>
          </a:p>
          <a:p>
            <a:endParaRPr lang="en-US" dirty="0"/>
          </a:p>
        </p:txBody>
      </p:sp>
      <p:sp>
        <p:nvSpPr>
          <p:cNvPr id="7" name="Title 6"/>
          <p:cNvSpPr>
            <a:spLocks noGrp="1"/>
          </p:cNvSpPr>
          <p:nvPr>
            <p:ph type="title"/>
          </p:nvPr>
        </p:nvSpPr>
        <p:spPr>
          <a:xfrm>
            <a:off x="463550" y="744988"/>
            <a:ext cx="9371013" cy="1343571"/>
          </a:xfrm>
        </p:spPr>
        <p:txBody>
          <a:bodyPr/>
          <a:lstStyle/>
          <a:p>
            <a:r>
              <a:rPr lang="en-US" dirty="0"/>
              <a:t>Next step</a:t>
            </a:r>
            <a:br>
              <a:rPr lang="en-US" dirty="0"/>
            </a:br>
            <a:r>
              <a:rPr lang="en-US" sz="2200" dirty="0"/>
              <a:t>Add a seven-year victim statement</a:t>
            </a:r>
          </a:p>
        </p:txBody>
      </p:sp>
      <p:sp>
        <p:nvSpPr>
          <p:cNvPr id="4" name="Date Placeholder 3"/>
          <p:cNvSpPr>
            <a:spLocks noGrp="1"/>
          </p:cNvSpPr>
          <p:nvPr>
            <p:ph type="dt" sz="half" idx="10"/>
          </p:nvPr>
        </p:nvSpPr>
        <p:spPr/>
        <p:txBody>
          <a:bodyPr/>
          <a:lstStyle/>
          <a:p>
            <a:fld id="{7E98AE72-EA68-4D97-A77D-1E6917BAC604}" type="datetime1">
              <a:rPr lang="en-GB" smtClean="0"/>
              <a:t>19/07/2017</a:t>
            </a:fld>
            <a:endParaRPr lang="en-GB"/>
          </a:p>
        </p:txBody>
      </p:sp>
      <p:sp>
        <p:nvSpPr>
          <p:cNvPr id="5" name="Footer Placeholder 4"/>
          <p:cNvSpPr>
            <a:spLocks noGrp="1"/>
          </p:cNvSpPr>
          <p:nvPr>
            <p:ph type="ftr" sz="quarter" idx="11"/>
          </p:nvPr>
        </p:nvSpPr>
        <p:spPr/>
        <p:txBody>
          <a:bodyPr/>
          <a:lstStyle/>
          <a:p>
            <a:r>
              <a:rPr lang="en-GB"/>
              <a:t>Identity fraud</a:t>
            </a:r>
          </a:p>
        </p:txBody>
      </p:sp>
      <p:pic>
        <p:nvPicPr>
          <p:cNvPr id="10" name="Picture Placeholder 9"/>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6667" r="16667"/>
          <a:stretch>
            <a:fillRect/>
          </a:stretch>
        </p:blipFill>
        <p:spPr/>
      </p:pic>
    </p:spTree>
    <p:extLst>
      <p:ext uri="{BB962C8B-B14F-4D97-AF65-F5344CB8AC3E}">
        <p14:creationId xmlns:p14="http://schemas.microsoft.com/office/powerpoint/2010/main" val="2432377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68000" y="2078928"/>
            <a:ext cx="5570851" cy="5613417"/>
          </a:xfrm>
        </p:spPr>
        <p:txBody>
          <a:bodyPr>
            <a:normAutofit fontScale="92500" lnSpcReduction="10000"/>
          </a:bodyPr>
          <a:lstStyle/>
          <a:p>
            <a:pPr marL="342900" indent="-342900">
              <a:buFont typeface="Arial" panose="020B0604020202020204" pitchFamily="34" charset="0"/>
              <a:buChar char="•"/>
            </a:pPr>
            <a:r>
              <a:rPr lang="en-US" sz="2200" dirty="0">
                <a:solidFill>
                  <a:schemeClr val="accent1"/>
                </a:solidFill>
              </a:rPr>
              <a:t>Initial security alert</a:t>
            </a:r>
          </a:p>
          <a:p>
            <a:pPr marL="708025" lvl="2" indent="-342900"/>
            <a:r>
              <a:rPr lang="en-US" sz="1900" b="0" dirty="0"/>
              <a:t>Reason to believe you might be a fraud victim</a:t>
            </a:r>
          </a:p>
          <a:p>
            <a:pPr marL="708025" lvl="2" indent="-342900"/>
            <a:r>
              <a:rPr lang="en-US" sz="1900" b="0" dirty="0"/>
              <a:t>Alerts creditors that you may have been victimized</a:t>
            </a:r>
          </a:p>
          <a:p>
            <a:pPr marL="708025" lvl="2" indent="-342900"/>
            <a:r>
              <a:rPr lang="en-US" sz="1900" b="0" dirty="0"/>
              <a:t>Remains 90 days</a:t>
            </a:r>
          </a:p>
          <a:p>
            <a:pPr marL="342900" indent="-342900">
              <a:buFont typeface="Arial" panose="020B0604020202020204" pitchFamily="34" charset="0"/>
              <a:buChar char="•"/>
            </a:pPr>
            <a:r>
              <a:rPr lang="en-US" sz="2200" dirty="0">
                <a:solidFill>
                  <a:schemeClr val="accent1"/>
                </a:solidFill>
              </a:rPr>
              <a:t>Extended fraud victim alert</a:t>
            </a:r>
          </a:p>
          <a:p>
            <a:pPr marL="708025" lvl="2" indent="-342900"/>
            <a:r>
              <a:rPr lang="en-US" sz="1900" b="0" dirty="0"/>
              <a:t>You may submit a valid identity theft report and add an extended alert to warn creditors that you have been victimized</a:t>
            </a:r>
          </a:p>
          <a:p>
            <a:pPr marL="708025" lvl="2" indent="-342900"/>
            <a:r>
              <a:rPr lang="en-US" sz="1900" b="0" dirty="0"/>
              <a:t>May include two telephone numbers</a:t>
            </a:r>
          </a:p>
          <a:p>
            <a:pPr marL="708025" lvl="2" indent="-342900"/>
            <a:r>
              <a:rPr lang="en-US" sz="1900" b="0" dirty="0"/>
              <a:t>Remains seven years</a:t>
            </a:r>
          </a:p>
          <a:p>
            <a:pPr marL="342900" indent="-342900">
              <a:buFont typeface="Arial" panose="020B0604020202020204" pitchFamily="34" charset="0"/>
              <a:buChar char="•"/>
            </a:pPr>
            <a:r>
              <a:rPr lang="en-US" altLang="en-US" sz="2200" dirty="0">
                <a:solidFill>
                  <a:schemeClr val="accent1"/>
                </a:solidFill>
              </a:rPr>
              <a:t>Active duty alert</a:t>
            </a:r>
          </a:p>
          <a:p>
            <a:pPr lvl="4"/>
            <a:r>
              <a:rPr lang="en-US" altLang="en-US" sz="1900" b="0" dirty="0"/>
              <a:t>Alert for deployed members of the U.S. military</a:t>
            </a:r>
          </a:p>
          <a:p>
            <a:pPr lvl="4"/>
            <a:r>
              <a:rPr lang="en-US" altLang="en-US" sz="1900" b="0" dirty="0"/>
              <a:t>Helps protect them from potential fraud and identity theft</a:t>
            </a:r>
          </a:p>
          <a:p>
            <a:pPr lvl="4"/>
            <a:r>
              <a:rPr lang="en-US" altLang="en-US" sz="1900" b="0" dirty="0"/>
              <a:t>Remains 12 months</a:t>
            </a:r>
          </a:p>
          <a:p>
            <a:endParaRPr lang="en-US" dirty="0"/>
          </a:p>
          <a:p>
            <a:endParaRPr lang="en-US" dirty="0"/>
          </a:p>
        </p:txBody>
      </p:sp>
      <p:sp>
        <p:nvSpPr>
          <p:cNvPr id="7" name="Title 6"/>
          <p:cNvSpPr>
            <a:spLocks noGrp="1"/>
          </p:cNvSpPr>
          <p:nvPr>
            <p:ph type="title"/>
          </p:nvPr>
        </p:nvSpPr>
        <p:spPr/>
        <p:txBody>
          <a:bodyPr/>
          <a:lstStyle/>
          <a:p>
            <a:r>
              <a:rPr lang="en-US" dirty="0"/>
              <a:t>Summary</a:t>
            </a:r>
            <a:br>
              <a:rPr lang="en-US" dirty="0"/>
            </a:br>
            <a:r>
              <a:rPr lang="en-US" sz="2200" dirty="0"/>
              <a:t>Experian’s fraud alerts</a:t>
            </a:r>
          </a:p>
        </p:txBody>
      </p:sp>
      <p:sp>
        <p:nvSpPr>
          <p:cNvPr id="4" name="Date Placeholder 3"/>
          <p:cNvSpPr>
            <a:spLocks noGrp="1"/>
          </p:cNvSpPr>
          <p:nvPr>
            <p:ph type="dt" sz="half" idx="10"/>
          </p:nvPr>
        </p:nvSpPr>
        <p:spPr/>
        <p:txBody>
          <a:bodyPr/>
          <a:lstStyle/>
          <a:p>
            <a:fld id="{7E98AE72-EA68-4D97-A77D-1E6917BAC604}" type="datetime1">
              <a:rPr lang="en-GB" smtClean="0"/>
              <a:t>19/07/2017</a:t>
            </a:fld>
            <a:endParaRPr lang="en-GB"/>
          </a:p>
        </p:txBody>
      </p:sp>
      <p:sp>
        <p:nvSpPr>
          <p:cNvPr id="5" name="Footer Placeholder 4"/>
          <p:cNvSpPr>
            <a:spLocks noGrp="1"/>
          </p:cNvSpPr>
          <p:nvPr>
            <p:ph type="ftr" sz="quarter" idx="11"/>
          </p:nvPr>
        </p:nvSpPr>
        <p:spPr/>
        <p:txBody>
          <a:bodyPr/>
          <a:lstStyle/>
          <a:p>
            <a:r>
              <a:rPr lang="en-GB"/>
              <a:t>Identity fraud</a:t>
            </a:r>
          </a:p>
        </p:txBody>
      </p:sp>
      <p:pic>
        <p:nvPicPr>
          <p:cNvPr id="10" name="Picture Placeholder 9"/>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24969" r="24969"/>
          <a:stretch>
            <a:fillRect/>
          </a:stretch>
        </p:blipFill>
        <p:spPr/>
      </p:pic>
    </p:spTree>
    <p:extLst>
      <p:ext uri="{BB962C8B-B14F-4D97-AF65-F5344CB8AC3E}">
        <p14:creationId xmlns:p14="http://schemas.microsoft.com/office/powerpoint/2010/main" val="30038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285750" indent="-285750">
              <a:spcAft>
                <a:spcPts val="600"/>
              </a:spcAft>
              <a:buFont typeface="Arial" panose="020B0604020202020204" pitchFamily="34" charset="0"/>
              <a:buChar char="•"/>
            </a:pPr>
            <a:r>
              <a:rPr lang="en-US" altLang="en-US" sz="2000" dirty="0"/>
              <a:t>You may place a </a:t>
            </a:r>
            <a:r>
              <a:rPr lang="en-US" altLang="en-US" sz="2000" dirty="0">
                <a:solidFill>
                  <a:schemeClr val="accent2"/>
                </a:solidFill>
              </a:rPr>
              <a:t>security freeze </a:t>
            </a:r>
            <a:r>
              <a:rPr lang="en-US" altLang="en-US" sz="2000" dirty="0"/>
              <a:t>on your credit report </a:t>
            </a:r>
          </a:p>
          <a:p>
            <a:pPr lvl="4">
              <a:spcBef>
                <a:spcPts val="1000"/>
              </a:spcBef>
              <a:spcAft>
                <a:spcPts val="600"/>
              </a:spcAft>
            </a:pPr>
            <a:r>
              <a:rPr lang="en-US" altLang="en-US" b="0" dirty="0"/>
              <a:t>A security freeze </a:t>
            </a:r>
            <a:r>
              <a:rPr lang="en-US" altLang="en-US" b="0" dirty="0">
                <a:solidFill>
                  <a:schemeClr val="accent2"/>
                </a:solidFill>
              </a:rPr>
              <a:t>prevents your credit information from being accessed </a:t>
            </a:r>
            <a:r>
              <a:rPr lang="en-US" altLang="en-US" b="0" dirty="0"/>
              <a:t>unless you have an existing relationship </a:t>
            </a:r>
            <a:br>
              <a:rPr lang="en-US" altLang="en-US" b="0" dirty="0"/>
            </a:br>
            <a:r>
              <a:rPr lang="en-US" altLang="en-US" b="0" dirty="0"/>
              <a:t>with the business </a:t>
            </a:r>
          </a:p>
          <a:p>
            <a:pPr lvl="4">
              <a:spcBef>
                <a:spcPts val="1000"/>
              </a:spcBef>
              <a:spcAft>
                <a:spcPts val="600"/>
              </a:spcAft>
            </a:pPr>
            <a:r>
              <a:rPr lang="en-US" altLang="en-US" b="0" dirty="0"/>
              <a:t>You must </a:t>
            </a:r>
            <a:r>
              <a:rPr lang="en-US" altLang="en-US" b="0" dirty="0">
                <a:solidFill>
                  <a:schemeClr val="accent2"/>
                </a:solidFill>
              </a:rPr>
              <a:t>plan ahead </a:t>
            </a:r>
            <a:r>
              <a:rPr lang="en-US" altLang="en-US" b="0" dirty="0"/>
              <a:t>before applying for new credit or services if your credit file is frozen </a:t>
            </a:r>
          </a:p>
          <a:p>
            <a:endParaRPr lang="en-US" dirty="0"/>
          </a:p>
        </p:txBody>
      </p:sp>
      <p:sp>
        <p:nvSpPr>
          <p:cNvPr id="3" name="Title 2"/>
          <p:cNvSpPr>
            <a:spLocks noGrp="1"/>
          </p:cNvSpPr>
          <p:nvPr>
            <p:ph type="title"/>
          </p:nvPr>
        </p:nvSpPr>
        <p:spPr/>
        <p:txBody>
          <a:bodyPr/>
          <a:lstStyle/>
          <a:p>
            <a:r>
              <a:rPr lang="en-US" dirty="0"/>
              <a:t>Additional fraud victim services</a:t>
            </a:r>
            <a:br>
              <a:rPr lang="en-US" dirty="0"/>
            </a:br>
            <a:r>
              <a:rPr lang="en-US" sz="2200" dirty="0"/>
              <a:t>Security freezes</a:t>
            </a:r>
          </a:p>
        </p:txBody>
      </p:sp>
      <p:sp>
        <p:nvSpPr>
          <p:cNvPr id="4" name="Date Placeholder 3"/>
          <p:cNvSpPr>
            <a:spLocks noGrp="1"/>
          </p:cNvSpPr>
          <p:nvPr>
            <p:ph type="dt" sz="half" idx="10"/>
          </p:nvPr>
        </p:nvSpPr>
        <p:spPr/>
        <p:txBody>
          <a:bodyPr/>
          <a:lstStyle/>
          <a:p>
            <a:fld id="{B530DA46-5F1F-4B67-9852-0CB591202190}" type="datetime1">
              <a:rPr lang="en-GB" smtClean="0"/>
              <a:t>19/07/2017</a:t>
            </a:fld>
            <a:endParaRPr lang="en-GB"/>
          </a:p>
        </p:txBody>
      </p:sp>
      <p:sp>
        <p:nvSpPr>
          <p:cNvPr id="5" name="Footer Placeholder 4"/>
          <p:cNvSpPr>
            <a:spLocks noGrp="1"/>
          </p:cNvSpPr>
          <p:nvPr>
            <p:ph type="ftr" sz="quarter" idx="11"/>
          </p:nvPr>
        </p:nvSpPr>
        <p:spPr/>
        <p:txBody>
          <a:bodyPr/>
          <a:lstStyle/>
          <a:p>
            <a:r>
              <a:rPr lang="en-GB"/>
              <a:t>Identity fraud</a:t>
            </a:r>
          </a:p>
        </p:txBody>
      </p:sp>
      <p:pic>
        <p:nvPicPr>
          <p:cNvPr id="7" name="Picture Placeholder 6"/>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6736" r="16736"/>
          <a:stretch>
            <a:fillRect/>
          </a:stretch>
        </p:blipFill>
        <p:spPr/>
      </p:pic>
    </p:spTree>
    <p:extLst>
      <p:ext uri="{BB962C8B-B14F-4D97-AF65-F5344CB8AC3E}">
        <p14:creationId xmlns:p14="http://schemas.microsoft.com/office/powerpoint/2010/main" val="2559895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285750" indent="-285750">
              <a:spcAft>
                <a:spcPts val="600"/>
              </a:spcAft>
              <a:buFont typeface="Arial" panose="020B0604020202020204" pitchFamily="34" charset="0"/>
              <a:buChar char="•"/>
            </a:pPr>
            <a:r>
              <a:rPr lang="en-US" altLang="en-US" sz="2000" dirty="0"/>
              <a:t>You must request a security freeze </a:t>
            </a:r>
            <a:r>
              <a:rPr lang="en-US" altLang="en-US" sz="2000" dirty="0">
                <a:solidFill>
                  <a:schemeClr val="accent4"/>
                </a:solidFill>
              </a:rPr>
              <a:t>from each credit reporting agency </a:t>
            </a:r>
            <a:r>
              <a:rPr lang="en-US" altLang="en-US" sz="2000" dirty="0"/>
              <a:t>separately</a:t>
            </a:r>
          </a:p>
          <a:p>
            <a:pPr marL="285750" indent="-285750">
              <a:spcAft>
                <a:spcPts val="600"/>
              </a:spcAft>
              <a:buFont typeface="Arial" panose="020B0604020202020204" pitchFamily="34" charset="0"/>
              <a:buChar char="•"/>
            </a:pPr>
            <a:r>
              <a:rPr lang="en-US" altLang="en-US" sz="2000" dirty="0"/>
              <a:t>Process for placing a freeze </a:t>
            </a:r>
            <a:r>
              <a:rPr lang="en-US" altLang="en-US" sz="2000" dirty="0">
                <a:solidFill>
                  <a:schemeClr val="accent4"/>
                </a:solidFill>
              </a:rPr>
              <a:t>varies by state </a:t>
            </a:r>
            <a:r>
              <a:rPr lang="en-US" altLang="en-US" sz="2000" dirty="0"/>
              <a:t>and for each credit reporting company</a:t>
            </a:r>
          </a:p>
          <a:p>
            <a:pPr marL="285750" indent="-285750">
              <a:spcAft>
                <a:spcPts val="600"/>
              </a:spcAft>
              <a:buFont typeface="Arial" panose="020B0604020202020204" pitchFamily="34" charset="0"/>
              <a:buChar char="•"/>
            </a:pPr>
            <a:r>
              <a:rPr lang="en-US" altLang="en-US" sz="2000" dirty="0"/>
              <a:t>In general, freezes can be </a:t>
            </a:r>
            <a:r>
              <a:rPr lang="en-US" altLang="en-US" sz="2000" dirty="0">
                <a:solidFill>
                  <a:schemeClr val="accent4"/>
                </a:solidFill>
              </a:rPr>
              <a:t>placed with Experian </a:t>
            </a:r>
            <a:r>
              <a:rPr lang="en-US" altLang="en-US" sz="2000" dirty="0"/>
              <a:t>by</a:t>
            </a:r>
            <a:r>
              <a:rPr lang="en-US" altLang="en-US" dirty="0"/>
              <a:t>:</a:t>
            </a:r>
          </a:p>
          <a:p>
            <a:pPr lvl="4">
              <a:spcBef>
                <a:spcPts val="1000"/>
              </a:spcBef>
              <a:spcAft>
                <a:spcPts val="600"/>
              </a:spcAft>
            </a:pPr>
            <a:r>
              <a:rPr lang="en-US" altLang="en-US" b="0" dirty="0"/>
              <a:t>Accessing </a:t>
            </a:r>
            <a:r>
              <a:rPr lang="en-US" altLang="en-US" b="0" dirty="0">
                <a:hlinkClick r:id="rId3"/>
              </a:rPr>
              <a:t>www.experian.com/freeze</a:t>
            </a:r>
            <a:endParaRPr lang="en-US" altLang="en-US" b="0" dirty="0"/>
          </a:p>
          <a:p>
            <a:pPr lvl="4">
              <a:spcBef>
                <a:spcPts val="1000"/>
              </a:spcBef>
              <a:spcAft>
                <a:spcPts val="600"/>
              </a:spcAft>
            </a:pPr>
            <a:r>
              <a:rPr lang="en-US" altLang="en-US" b="0" dirty="0">
                <a:solidFill>
                  <a:schemeClr val="accent4"/>
                </a:solidFill>
              </a:rPr>
              <a:t>Writing to Experian </a:t>
            </a:r>
            <a:r>
              <a:rPr lang="en-US" altLang="en-US" b="0" dirty="0"/>
              <a:t>and submitting all of the required identification information</a:t>
            </a:r>
          </a:p>
          <a:p>
            <a:pPr marL="285750" indent="-285750">
              <a:spcAft>
                <a:spcPts val="600"/>
              </a:spcAft>
              <a:buFont typeface="Arial" panose="020B0604020202020204" pitchFamily="34" charset="0"/>
              <a:buChar char="•"/>
            </a:pPr>
            <a:r>
              <a:rPr lang="en-US" altLang="en-US" sz="2000" dirty="0"/>
              <a:t>Certain </a:t>
            </a:r>
            <a:r>
              <a:rPr lang="en-US" altLang="en-US" sz="2000" dirty="0">
                <a:solidFill>
                  <a:schemeClr val="accent4"/>
                </a:solidFill>
              </a:rPr>
              <a:t>state laws </a:t>
            </a:r>
            <a:r>
              <a:rPr lang="en-US" altLang="en-US" sz="2000" dirty="0"/>
              <a:t>include requirements such as toll free numbers, freezes for minors, overnight mail and expedited processing times</a:t>
            </a:r>
          </a:p>
          <a:p>
            <a:endParaRPr lang="en-US" dirty="0"/>
          </a:p>
        </p:txBody>
      </p:sp>
      <p:sp>
        <p:nvSpPr>
          <p:cNvPr id="3" name="Title 2"/>
          <p:cNvSpPr>
            <a:spLocks noGrp="1"/>
          </p:cNvSpPr>
          <p:nvPr>
            <p:ph type="title"/>
          </p:nvPr>
        </p:nvSpPr>
        <p:spPr/>
        <p:txBody>
          <a:bodyPr/>
          <a:lstStyle/>
          <a:p>
            <a:r>
              <a:rPr lang="en-US" dirty="0"/>
              <a:t>How do you freeze your credit file?</a:t>
            </a:r>
          </a:p>
        </p:txBody>
      </p:sp>
      <p:sp>
        <p:nvSpPr>
          <p:cNvPr id="4" name="Date Placeholder 3"/>
          <p:cNvSpPr>
            <a:spLocks noGrp="1"/>
          </p:cNvSpPr>
          <p:nvPr>
            <p:ph type="dt" sz="half" idx="10"/>
          </p:nvPr>
        </p:nvSpPr>
        <p:spPr/>
        <p:txBody>
          <a:bodyPr/>
          <a:lstStyle/>
          <a:p>
            <a:fld id="{D5CFE0F4-A119-4F76-8B82-C1E94DAE47FE}" type="datetime1">
              <a:rPr lang="en-GB" smtClean="0"/>
              <a:t>19/07/2017</a:t>
            </a:fld>
            <a:endParaRPr lang="en-GB"/>
          </a:p>
        </p:txBody>
      </p:sp>
      <p:sp>
        <p:nvSpPr>
          <p:cNvPr id="5" name="Footer Placeholder 4"/>
          <p:cNvSpPr>
            <a:spLocks noGrp="1"/>
          </p:cNvSpPr>
          <p:nvPr>
            <p:ph type="ftr" sz="quarter" idx="11"/>
          </p:nvPr>
        </p:nvSpPr>
        <p:spPr/>
        <p:txBody>
          <a:bodyPr/>
          <a:lstStyle/>
          <a:p>
            <a:r>
              <a:rPr lang="en-GB"/>
              <a:t>Identity fraud</a:t>
            </a:r>
          </a:p>
        </p:txBody>
      </p:sp>
      <p:pic>
        <p:nvPicPr>
          <p:cNvPr id="7" name="Picture Placeholder 6"/>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20793" r="20793"/>
          <a:stretch>
            <a:fillRect/>
          </a:stretch>
        </p:blipFill>
        <p:spPr/>
      </p:pic>
    </p:spTree>
    <p:extLst>
      <p:ext uri="{BB962C8B-B14F-4D97-AF65-F5344CB8AC3E}">
        <p14:creationId xmlns:p14="http://schemas.microsoft.com/office/powerpoint/2010/main" val="1589803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75063" y="2696633"/>
            <a:ext cx="5570851" cy="4963390"/>
          </a:xfrm>
        </p:spPr>
        <p:txBody>
          <a:bodyPr/>
          <a:lstStyle/>
          <a:p>
            <a:pPr marL="285750" indent="-285750">
              <a:spcAft>
                <a:spcPct val="15000"/>
              </a:spcAft>
              <a:buFont typeface="Arial" panose="020B0604020202020204" pitchFamily="34" charset="0"/>
              <a:buChar char="•"/>
              <a:defRPr/>
            </a:pPr>
            <a:r>
              <a:rPr lang="en-US" sz="1900" dirty="0"/>
              <a:t>Process for removing a freeze </a:t>
            </a:r>
            <a:r>
              <a:rPr lang="en-US" sz="1900" dirty="0">
                <a:solidFill>
                  <a:schemeClr val="accent1"/>
                </a:solidFill>
              </a:rPr>
              <a:t>varies by state </a:t>
            </a:r>
            <a:r>
              <a:rPr lang="en-US" sz="1900" dirty="0"/>
              <a:t>and for each credit reporting company</a:t>
            </a:r>
          </a:p>
          <a:p>
            <a:pPr marL="285750" indent="-285750">
              <a:spcAft>
                <a:spcPct val="15000"/>
              </a:spcAft>
              <a:buFont typeface="Arial" panose="020B0604020202020204" pitchFamily="34" charset="0"/>
              <a:buChar char="•"/>
              <a:defRPr/>
            </a:pPr>
            <a:r>
              <a:rPr lang="en-US" sz="1900" dirty="0"/>
              <a:t>You must use </a:t>
            </a:r>
            <a:r>
              <a:rPr lang="en-US" sz="1900" dirty="0">
                <a:solidFill>
                  <a:schemeClr val="accent1"/>
                </a:solidFill>
              </a:rPr>
              <a:t>PIN provided by the credit reporting company</a:t>
            </a:r>
            <a:r>
              <a:rPr lang="en-US" sz="1900" dirty="0"/>
              <a:t> to remove a freeze before applying for new credit</a:t>
            </a:r>
          </a:p>
          <a:p>
            <a:pPr marL="285750" indent="-285750">
              <a:spcAft>
                <a:spcPct val="15000"/>
              </a:spcAft>
              <a:buFont typeface="Arial" panose="020B0604020202020204" pitchFamily="34" charset="0"/>
              <a:buChar char="•"/>
              <a:defRPr/>
            </a:pPr>
            <a:r>
              <a:rPr lang="en-US" sz="1900" dirty="0"/>
              <a:t>Freezes can be temporarily </a:t>
            </a:r>
            <a:r>
              <a:rPr lang="en-US" sz="1900" dirty="0">
                <a:solidFill>
                  <a:schemeClr val="accent1"/>
                </a:solidFill>
              </a:rPr>
              <a:t>removed for a certain time frame </a:t>
            </a:r>
            <a:r>
              <a:rPr lang="en-US" sz="1900" dirty="0"/>
              <a:t>or one-time access can be given to only a specified creditor</a:t>
            </a:r>
          </a:p>
          <a:p>
            <a:pPr marL="285750" indent="-285750">
              <a:spcAft>
                <a:spcPct val="15000"/>
              </a:spcAft>
              <a:buFont typeface="Arial" panose="020B0604020202020204" pitchFamily="34" charset="0"/>
              <a:buChar char="•"/>
              <a:defRPr/>
            </a:pPr>
            <a:r>
              <a:rPr lang="en-US" sz="1900" dirty="0"/>
              <a:t>Freezes can be </a:t>
            </a:r>
            <a:r>
              <a:rPr lang="en-US" sz="1900" dirty="0">
                <a:solidFill>
                  <a:schemeClr val="accent1"/>
                </a:solidFill>
              </a:rPr>
              <a:t>temporarily or permanently removed </a:t>
            </a:r>
            <a:r>
              <a:rPr lang="en-US" sz="1900" dirty="0"/>
              <a:t>with Experian by:</a:t>
            </a:r>
          </a:p>
          <a:p>
            <a:pPr lvl="4">
              <a:spcAft>
                <a:spcPct val="15000"/>
              </a:spcAft>
              <a:defRPr/>
            </a:pPr>
            <a:r>
              <a:rPr lang="en-US" sz="1600" b="0" dirty="0"/>
              <a:t>Accessing </a:t>
            </a:r>
            <a:r>
              <a:rPr lang="en-US" sz="1600" b="0" dirty="0">
                <a:hlinkClick r:id="rId3"/>
              </a:rPr>
              <a:t>www.experian.com/freeze</a:t>
            </a:r>
            <a:endParaRPr lang="en-US" sz="1600" b="0" dirty="0"/>
          </a:p>
          <a:p>
            <a:pPr lvl="4">
              <a:spcAft>
                <a:spcPct val="15000"/>
              </a:spcAft>
              <a:defRPr/>
            </a:pPr>
            <a:r>
              <a:rPr lang="en-US" sz="1600" b="0" dirty="0"/>
              <a:t>Calling 1 888 EXPERIAN</a:t>
            </a:r>
          </a:p>
          <a:p>
            <a:pPr lvl="4">
              <a:spcAft>
                <a:spcPct val="15000"/>
              </a:spcAft>
              <a:defRPr/>
            </a:pPr>
            <a:r>
              <a:rPr lang="en-US" sz="1600" b="0" dirty="0"/>
              <a:t>Writing to Experian and submitting all of the required identification information</a:t>
            </a:r>
          </a:p>
        </p:txBody>
      </p:sp>
      <p:sp>
        <p:nvSpPr>
          <p:cNvPr id="3" name="Title 2"/>
          <p:cNvSpPr>
            <a:spLocks noGrp="1"/>
          </p:cNvSpPr>
          <p:nvPr>
            <p:ph type="title"/>
          </p:nvPr>
        </p:nvSpPr>
        <p:spPr/>
        <p:txBody>
          <a:bodyPr/>
          <a:lstStyle/>
          <a:p>
            <a:r>
              <a:rPr lang="en-US" dirty="0"/>
              <a:t>How do you remove a freeze?</a:t>
            </a:r>
          </a:p>
        </p:txBody>
      </p:sp>
      <p:sp>
        <p:nvSpPr>
          <p:cNvPr id="4" name="Date Placeholder 3"/>
          <p:cNvSpPr>
            <a:spLocks noGrp="1"/>
          </p:cNvSpPr>
          <p:nvPr>
            <p:ph type="dt" sz="half" idx="10"/>
          </p:nvPr>
        </p:nvSpPr>
        <p:spPr/>
        <p:txBody>
          <a:bodyPr/>
          <a:lstStyle/>
          <a:p>
            <a:fld id="{7E98AE72-EA68-4D97-A77D-1E6917BAC604}" type="datetime1">
              <a:rPr lang="en-GB" smtClean="0"/>
              <a:t>19/07/2017</a:t>
            </a:fld>
            <a:endParaRPr lang="en-GB"/>
          </a:p>
        </p:txBody>
      </p:sp>
      <p:sp>
        <p:nvSpPr>
          <p:cNvPr id="5" name="Footer Placeholder 4"/>
          <p:cNvSpPr>
            <a:spLocks noGrp="1"/>
          </p:cNvSpPr>
          <p:nvPr>
            <p:ph type="ftr" sz="quarter" idx="11"/>
          </p:nvPr>
        </p:nvSpPr>
        <p:spPr/>
        <p:txBody>
          <a:bodyPr/>
          <a:lstStyle/>
          <a:p>
            <a:r>
              <a:rPr lang="en-GB"/>
              <a:t>Identity fraud</a:t>
            </a:r>
          </a:p>
        </p:txBody>
      </p:sp>
      <p:pic>
        <p:nvPicPr>
          <p:cNvPr id="7" name="Picture Placeholder 6"/>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24933" r="24933"/>
          <a:stretch>
            <a:fillRect/>
          </a:stretch>
        </p:blipFill>
        <p:spPr/>
      </p:pic>
    </p:spTree>
    <p:extLst>
      <p:ext uri="{BB962C8B-B14F-4D97-AF65-F5344CB8AC3E}">
        <p14:creationId xmlns:p14="http://schemas.microsoft.com/office/powerpoint/2010/main" val="3415714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Identity theft</a:t>
            </a:r>
            <a:endParaRPr lang="en-GB" dirty="0"/>
          </a:p>
        </p:txBody>
      </p:sp>
      <p:sp>
        <p:nvSpPr>
          <p:cNvPr id="3" name="Subtitle 2"/>
          <p:cNvSpPr>
            <a:spLocks noGrp="1"/>
          </p:cNvSpPr>
          <p:nvPr>
            <p:ph type="subTitle" idx="1"/>
          </p:nvPr>
        </p:nvSpPr>
        <p:spPr/>
        <p:txBody>
          <a:bodyPr/>
          <a:lstStyle/>
          <a:p>
            <a:r>
              <a:rPr lang="en-US" dirty="0"/>
              <a:t>Presented to name/names</a:t>
            </a:r>
          </a:p>
          <a:p>
            <a:endParaRPr lang="en-US" dirty="0"/>
          </a:p>
          <a:p>
            <a:r>
              <a:rPr lang="en-US" dirty="0"/>
              <a:t>Presented by Name of Presenter</a:t>
            </a:r>
          </a:p>
          <a:p>
            <a:r>
              <a:rPr lang="en-US" dirty="0"/>
              <a:t>Day/Month/Year</a:t>
            </a:r>
            <a:endParaRPr lang="en-GB" dirty="0"/>
          </a:p>
        </p:txBody>
      </p:sp>
      <p:sp>
        <p:nvSpPr>
          <p:cNvPr id="4" name="Date Placeholder 3"/>
          <p:cNvSpPr>
            <a:spLocks noGrp="1"/>
          </p:cNvSpPr>
          <p:nvPr>
            <p:ph type="dt" sz="half" idx="10"/>
          </p:nvPr>
        </p:nvSpPr>
        <p:spPr/>
        <p:txBody>
          <a:bodyPr/>
          <a:lstStyle/>
          <a:p>
            <a:fld id="{9CA47F59-6764-45A2-AC75-FC7FE4A62054}" type="datetime1">
              <a:rPr lang="en-GB" smtClean="0"/>
              <a:t>19/07/2017</a:t>
            </a:fld>
            <a:endParaRPr lang="en-GB" dirty="0"/>
          </a:p>
        </p:txBody>
      </p:sp>
      <p:sp>
        <p:nvSpPr>
          <p:cNvPr id="5" name="Footer Placeholder 4"/>
          <p:cNvSpPr>
            <a:spLocks noGrp="1"/>
          </p:cNvSpPr>
          <p:nvPr>
            <p:ph type="ftr" sz="quarter" idx="11"/>
          </p:nvPr>
        </p:nvSpPr>
        <p:spPr/>
        <p:txBody>
          <a:bodyPr/>
          <a:lstStyle/>
          <a:p>
            <a:r>
              <a:rPr lang="en-GB"/>
              <a:t>Identity fraud</a:t>
            </a:r>
            <a:endParaRPr lang="en-GB" dirty="0"/>
          </a:p>
        </p:txBody>
      </p:sp>
    </p:spTree>
    <p:extLst>
      <p:ext uri="{BB962C8B-B14F-4D97-AF65-F5344CB8AC3E}">
        <p14:creationId xmlns:p14="http://schemas.microsoft.com/office/powerpoint/2010/main" val="2328281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indent="-342900">
              <a:spcAft>
                <a:spcPts val="600"/>
              </a:spcAft>
              <a:buFont typeface="Arial" panose="020B0604020202020204" pitchFamily="34" charset="0"/>
              <a:buChar char="•"/>
            </a:pPr>
            <a:r>
              <a:rPr lang="en-US" altLang="en-US" sz="2000" dirty="0"/>
              <a:t>Freeze </a:t>
            </a:r>
            <a:r>
              <a:rPr lang="en-US" altLang="en-US" sz="2000" dirty="0">
                <a:solidFill>
                  <a:schemeClr val="accent2"/>
                </a:solidFill>
              </a:rPr>
              <a:t>laws vary by state </a:t>
            </a:r>
            <a:r>
              <a:rPr lang="en-US" altLang="en-US" sz="2000" dirty="0"/>
              <a:t>in terms of fees, age allowances and methods of placement and removal</a:t>
            </a:r>
          </a:p>
          <a:p>
            <a:pPr marL="342900" indent="-342900">
              <a:spcAft>
                <a:spcPts val="600"/>
              </a:spcAft>
              <a:buFont typeface="Arial" panose="020B0604020202020204" pitchFamily="34" charset="0"/>
              <a:buChar char="•"/>
            </a:pPr>
            <a:r>
              <a:rPr lang="en-US" altLang="en-US" sz="2000" dirty="0"/>
              <a:t>Security freezes are </a:t>
            </a:r>
            <a:r>
              <a:rPr lang="en-US" altLang="en-US" sz="2000" dirty="0">
                <a:solidFill>
                  <a:schemeClr val="accent2"/>
                </a:solidFill>
              </a:rPr>
              <a:t>provided at no charge </a:t>
            </a:r>
            <a:r>
              <a:rPr lang="en-US" altLang="en-US" sz="2000" dirty="0"/>
              <a:t>to fraud victims if a valid police report is provided</a:t>
            </a:r>
          </a:p>
          <a:p>
            <a:pPr marL="342900" indent="-342900">
              <a:spcAft>
                <a:spcPts val="600"/>
              </a:spcAft>
              <a:buFont typeface="Arial" panose="020B0604020202020204" pitchFamily="34" charset="0"/>
              <a:buChar char="•"/>
            </a:pPr>
            <a:r>
              <a:rPr lang="en-US" altLang="en-US" sz="2000" dirty="0"/>
              <a:t>Prices for placing or removing a freeze </a:t>
            </a:r>
            <a:r>
              <a:rPr lang="en-US" altLang="en-US" sz="2000" dirty="0">
                <a:solidFill>
                  <a:schemeClr val="accent2"/>
                </a:solidFill>
              </a:rPr>
              <a:t>vary by state for non-victims</a:t>
            </a:r>
          </a:p>
        </p:txBody>
      </p:sp>
      <p:sp>
        <p:nvSpPr>
          <p:cNvPr id="3" name="Title 2"/>
          <p:cNvSpPr>
            <a:spLocks noGrp="1"/>
          </p:cNvSpPr>
          <p:nvPr>
            <p:ph type="title"/>
          </p:nvPr>
        </p:nvSpPr>
        <p:spPr/>
        <p:txBody>
          <a:bodyPr/>
          <a:lstStyle/>
          <a:p>
            <a:r>
              <a:rPr lang="en-US" altLang="en-US" dirty="0"/>
              <a:t>How much does it cost to freeze my file?</a:t>
            </a:r>
            <a:endParaRPr lang="en-US" dirty="0"/>
          </a:p>
        </p:txBody>
      </p:sp>
      <p:sp>
        <p:nvSpPr>
          <p:cNvPr id="4" name="Date Placeholder 3"/>
          <p:cNvSpPr>
            <a:spLocks noGrp="1"/>
          </p:cNvSpPr>
          <p:nvPr>
            <p:ph type="dt" sz="half" idx="10"/>
          </p:nvPr>
        </p:nvSpPr>
        <p:spPr/>
        <p:txBody>
          <a:bodyPr/>
          <a:lstStyle/>
          <a:p>
            <a:fld id="{B530DA46-5F1F-4B67-9852-0CB591202190}" type="datetime1">
              <a:rPr lang="en-GB" smtClean="0"/>
              <a:t>19/07/2017</a:t>
            </a:fld>
            <a:endParaRPr lang="en-GB"/>
          </a:p>
        </p:txBody>
      </p:sp>
      <p:sp>
        <p:nvSpPr>
          <p:cNvPr id="5" name="Footer Placeholder 4"/>
          <p:cNvSpPr>
            <a:spLocks noGrp="1"/>
          </p:cNvSpPr>
          <p:nvPr>
            <p:ph type="ftr" sz="quarter" idx="11"/>
          </p:nvPr>
        </p:nvSpPr>
        <p:spPr/>
        <p:txBody>
          <a:bodyPr/>
          <a:lstStyle/>
          <a:p>
            <a:r>
              <a:rPr lang="en-GB"/>
              <a:t>Identity fraud</a:t>
            </a:r>
          </a:p>
        </p:txBody>
      </p:sp>
      <p:pic>
        <p:nvPicPr>
          <p:cNvPr id="7" name="Picture Placeholder 6"/>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6670" r="16670"/>
          <a:stretch>
            <a:fillRect/>
          </a:stretch>
        </p:blipFill>
        <p:spPr/>
      </p:pic>
    </p:spTree>
    <p:extLst>
      <p:ext uri="{BB962C8B-B14F-4D97-AF65-F5344CB8AC3E}">
        <p14:creationId xmlns:p14="http://schemas.microsoft.com/office/powerpoint/2010/main" val="155254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285750" indent="-285750">
              <a:buFont typeface="Arial" panose="020B0604020202020204" pitchFamily="34" charset="0"/>
              <a:buChar char="•"/>
            </a:pPr>
            <a:r>
              <a:rPr lang="en-US" altLang="en-US" sz="2000" dirty="0"/>
              <a:t>Partnership is the key to </a:t>
            </a:r>
            <a:r>
              <a:rPr lang="en-US" altLang="en-US" sz="2000" dirty="0">
                <a:solidFill>
                  <a:schemeClr val="accent4"/>
                </a:solidFill>
              </a:rPr>
              <a:t>stopping identity theft</a:t>
            </a:r>
            <a:r>
              <a:rPr lang="en-US" altLang="en-US" sz="2000" dirty="0"/>
              <a:t>:</a:t>
            </a:r>
          </a:p>
          <a:p>
            <a:pPr lvl="4"/>
            <a:r>
              <a:rPr lang="en-US" altLang="en-US" b="0" dirty="0"/>
              <a:t>National credit reporting agencies</a:t>
            </a:r>
          </a:p>
          <a:p>
            <a:pPr lvl="4"/>
            <a:r>
              <a:rPr lang="en-US" altLang="en-US" b="0" dirty="0"/>
              <a:t>Credit grantors</a:t>
            </a:r>
          </a:p>
          <a:p>
            <a:pPr lvl="4"/>
            <a:r>
              <a:rPr lang="en-US" altLang="en-US" b="0" dirty="0"/>
              <a:t>Data providers</a:t>
            </a:r>
          </a:p>
          <a:p>
            <a:pPr lvl="4"/>
            <a:r>
              <a:rPr lang="en-US" altLang="en-US" b="0" dirty="0"/>
              <a:t>Law enforcement</a:t>
            </a:r>
          </a:p>
          <a:p>
            <a:pPr lvl="4"/>
            <a:r>
              <a:rPr lang="en-US" altLang="en-US" b="0" dirty="0"/>
              <a:t>Government agencies</a:t>
            </a:r>
          </a:p>
          <a:p>
            <a:endParaRPr lang="en-US" dirty="0"/>
          </a:p>
        </p:txBody>
      </p:sp>
      <p:sp>
        <p:nvSpPr>
          <p:cNvPr id="3" name="Title 2"/>
          <p:cNvSpPr>
            <a:spLocks noGrp="1"/>
          </p:cNvSpPr>
          <p:nvPr>
            <p:ph type="title"/>
          </p:nvPr>
        </p:nvSpPr>
        <p:spPr/>
        <p:txBody>
          <a:bodyPr/>
          <a:lstStyle/>
          <a:p>
            <a:r>
              <a:rPr lang="en-US" dirty="0"/>
              <a:t>The battle cannot be won in isolation</a:t>
            </a:r>
          </a:p>
        </p:txBody>
      </p:sp>
      <p:sp>
        <p:nvSpPr>
          <p:cNvPr id="4" name="Date Placeholder 3"/>
          <p:cNvSpPr>
            <a:spLocks noGrp="1"/>
          </p:cNvSpPr>
          <p:nvPr>
            <p:ph type="dt" sz="half" idx="10"/>
          </p:nvPr>
        </p:nvSpPr>
        <p:spPr/>
        <p:txBody>
          <a:bodyPr/>
          <a:lstStyle/>
          <a:p>
            <a:fld id="{41D197EE-F88B-4326-9095-D2829E9485F7}" type="datetime1">
              <a:rPr lang="en-GB" smtClean="0"/>
              <a:t>19/07/2017</a:t>
            </a:fld>
            <a:endParaRPr lang="en-GB"/>
          </a:p>
        </p:txBody>
      </p:sp>
      <p:sp>
        <p:nvSpPr>
          <p:cNvPr id="5" name="Footer Placeholder 4"/>
          <p:cNvSpPr>
            <a:spLocks noGrp="1"/>
          </p:cNvSpPr>
          <p:nvPr>
            <p:ph type="ftr" sz="quarter" idx="11"/>
          </p:nvPr>
        </p:nvSpPr>
        <p:spPr/>
        <p:txBody>
          <a:bodyPr/>
          <a:lstStyle/>
          <a:p>
            <a:r>
              <a:rPr lang="en-GB"/>
              <a:t>Identity fraud</a:t>
            </a:r>
          </a:p>
        </p:txBody>
      </p:sp>
      <p:pic>
        <p:nvPicPr>
          <p:cNvPr id="7" name="Picture Placeholder 6"/>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24969" r="24969"/>
          <a:stretch>
            <a:fillRect/>
          </a:stretch>
        </p:blipFill>
        <p:spPr/>
      </p:pic>
    </p:spTree>
    <p:extLst>
      <p:ext uri="{BB962C8B-B14F-4D97-AF65-F5344CB8AC3E}">
        <p14:creationId xmlns:p14="http://schemas.microsoft.com/office/powerpoint/2010/main" val="15564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1811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The purpose of this presentation is to help you better understand fraud and identity theft and to provide general information about Experian’s fraud victim assistance. For legal reasons, I:</a:t>
            </a:r>
          </a:p>
          <a:p>
            <a:pPr marL="285750" indent="-285750">
              <a:buFont typeface="Arial" panose="020B0604020202020204" pitchFamily="34" charset="0"/>
              <a:buChar char="•"/>
            </a:pPr>
            <a:r>
              <a:rPr lang="en-US" dirty="0"/>
              <a:t>cannot discuss issues specific to your personal credit report</a:t>
            </a:r>
          </a:p>
          <a:p>
            <a:pPr marL="285750" indent="-285750">
              <a:buFont typeface="Arial" panose="020B0604020202020204" pitchFamily="34" charset="0"/>
              <a:buChar char="•"/>
            </a:pPr>
            <a:r>
              <a:rPr lang="en-US" dirty="0"/>
              <a:t>cannot advise individuals about how to improve their personal credit report or credit scores</a:t>
            </a:r>
          </a:p>
          <a:p>
            <a:pPr marL="285750" indent="-285750">
              <a:buFont typeface="Arial" panose="020B0604020202020204" pitchFamily="34" charset="0"/>
              <a:buChar char="•"/>
            </a:pPr>
            <a:r>
              <a:rPr lang="en-US" dirty="0"/>
              <a:t>cannot submit disputes regarding your personal credit report on your behalf</a:t>
            </a:r>
          </a:p>
          <a:p>
            <a:pPr marL="0" indent="0">
              <a:buNone/>
            </a:pPr>
            <a:r>
              <a:rPr lang="en-US" dirty="0"/>
              <a:t>Information regarding Experian policies and processes is current as of the date of this presentation but may change. </a:t>
            </a:r>
          </a:p>
          <a:p>
            <a:endParaRPr lang="en-GB" dirty="0"/>
          </a:p>
        </p:txBody>
      </p:sp>
      <p:sp>
        <p:nvSpPr>
          <p:cNvPr id="3" name="Title 2"/>
          <p:cNvSpPr>
            <a:spLocks noGrp="1"/>
          </p:cNvSpPr>
          <p:nvPr>
            <p:ph type="title"/>
          </p:nvPr>
        </p:nvSpPr>
        <p:spPr/>
        <p:txBody>
          <a:bodyPr/>
          <a:lstStyle/>
          <a:p>
            <a:r>
              <a:rPr lang="en-US" dirty="0"/>
              <a:t>Contents</a:t>
            </a:r>
            <a:endParaRPr lang="en-GB" dirty="0"/>
          </a:p>
        </p:txBody>
      </p:sp>
      <p:sp>
        <p:nvSpPr>
          <p:cNvPr id="4" name="Date Placeholder 3"/>
          <p:cNvSpPr>
            <a:spLocks noGrp="1"/>
          </p:cNvSpPr>
          <p:nvPr>
            <p:ph type="dt" sz="half" idx="10"/>
          </p:nvPr>
        </p:nvSpPr>
        <p:spPr/>
        <p:txBody>
          <a:bodyPr/>
          <a:lstStyle/>
          <a:p>
            <a:fld id="{E92A4541-96B4-4FA6-8127-391C6B562C82}" type="datetime1">
              <a:rPr lang="en-GB" smtClean="0"/>
              <a:t>19/07/2017</a:t>
            </a:fld>
            <a:endParaRPr lang="en-GB"/>
          </a:p>
        </p:txBody>
      </p:sp>
      <p:sp>
        <p:nvSpPr>
          <p:cNvPr id="5" name="Footer Placeholder 4"/>
          <p:cNvSpPr>
            <a:spLocks noGrp="1"/>
          </p:cNvSpPr>
          <p:nvPr>
            <p:ph type="ftr" sz="quarter" idx="11"/>
          </p:nvPr>
        </p:nvSpPr>
        <p:spPr/>
        <p:txBody>
          <a:bodyPr/>
          <a:lstStyle/>
          <a:p>
            <a:r>
              <a:rPr lang="en-GB"/>
              <a:t>Identity fraud</a:t>
            </a:r>
            <a:endParaRPr lang="en-GB" dirty="0"/>
          </a:p>
        </p:txBody>
      </p:sp>
    </p:spTree>
    <p:extLst>
      <p:ext uri="{BB962C8B-B14F-4D97-AF65-F5344CB8AC3E}">
        <p14:creationId xmlns:p14="http://schemas.microsoft.com/office/powerpoint/2010/main" val="2829970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32024" y="2703763"/>
            <a:ext cx="3612681" cy="4964400"/>
          </a:xfrm>
        </p:spPr>
        <p:txBody>
          <a:bodyPr/>
          <a:lstStyle/>
          <a:p>
            <a:pPr marL="342900" indent="-342900">
              <a:lnSpc>
                <a:spcPct val="150000"/>
              </a:lnSpc>
              <a:buFont typeface="Arial" panose="020B0604020202020204" pitchFamily="34" charset="0"/>
              <a:buChar char="•"/>
            </a:pPr>
            <a:r>
              <a:rPr lang="en-US" altLang="en-US" sz="2000" dirty="0">
                <a:solidFill>
                  <a:schemeClr val="accent1"/>
                </a:solidFill>
              </a:rPr>
              <a:t>What is identity theft?  </a:t>
            </a:r>
          </a:p>
          <a:p>
            <a:pPr marL="342900" indent="-342900">
              <a:lnSpc>
                <a:spcPct val="150000"/>
              </a:lnSpc>
              <a:buFont typeface="Arial" panose="020B0604020202020204" pitchFamily="34" charset="0"/>
              <a:buChar char="•"/>
            </a:pPr>
            <a:r>
              <a:rPr lang="en-US" altLang="en-US" sz="2000" dirty="0">
                <a:solidFill>
                  <a:schemeClr val="accent1"/>
                </a:solidFill>
              </a:rPr>
              <a:t>What should a victim do?</a:t>
            </a:r>
          </a:p>
          <a:p>
            <a:pPr marL="342900" indent="-342900">
              <a:lnSpc>
                <a:spcPct val="150000"/>
              </a:lnSpc>
              <a:buFont typeface="Arial" panose="020B0604020202020204" pitchFamily="34" charset="0"/>
              <a:buChar char="•"/>
            </a:pPr>
            <a:r>
              <a:rPr lang="en-US" altLang="en-US" sz="2000" dirty="0">
                <a:solidFill>
                  <a:schemeClr val="accent1"/>
                </a:solidFill>
              </a:rPr>
              <a:t>How Experian can help?</a:t>
            </a:r>
          </a:p>
          <a:p>
            <a:endParaRPr lang="en-US" dirty="0"/>
          </a:p>
        </p:txBody>
      </p:sp>
      <p:sp>
        <p:nvSpPr>
          <p:cNvPr id="7" name="Title 6"/>
          <p:cNvSpPr>
            <a:spLocks noGrp="1"/>
          </p:cNvSpPr>
          <p:nvPr>
            <p:ph type="title"/>
          </p:nvPr>
        </p:nvSpPr>
        <p:spPr/>
        <p:txBody>
          <a:bodyPr/>
          <a:lstStyle/>
          <a:p>
            <a:r>
              <a:rPr lang="en-US" dirty="0"/>
              <a:t>Identity theft</a:t>
            </a:r>
          </a:p>
        </p:txBody>
      </p:sp>
      <p:sp>
        <p:nvSpPr>
          <p:cNvPr id="3" name="Date Placeholder 2"/>
          <p:cNvSpPr>
            <a:spLocks noGrp="1"/>
          </p:cNvSpPr>
          <p:nvPr>
            <p:ph type="dt" sz="half" idx="10"/>
          </p:nvPr>
        </p:nvSpPr>
        <p:spPr/>
        <p:txBody>
          <a:bodyPr/>
          <a:lstStyle/>
          <a:p>
            <a:fld id="{1B23C1E1-48EC-4161-A3CC-7DCF32949E41}" type="datetime1">
              <a:rPr lang="en-GB" smtClean="0"/>
              <a:t>19/07/2017</a:t>
            </a:fld>
            <a:endParaRPr lang="en-GB"/>
          </a:p>
        </p:txBody>
      </p:sp>
      <p:sp>
        <p:nvSpPr>
          <p:cNvPr id="4" name="Footer Placeholder 3"/>
          <p:cNvSpPr>
            <a:spLocks noGrp="1"/>
          </p:cNvSpPr>
          <p:nvPr>
            <p:ph type="ftr" sz="quarter" idx="11"/>
          </p:nvPr>
        </p:nvSpPr>
        <p:spPr/>
        <p:txBody>
          <a:bodyPr/>
          <a:lstStyle/>
          <a:p>
            <a:r>
              <a:rPr lang="en-GB"/>
              <a:t>Identity fraud</a:t>
            </a:r>
          </a:p>
        </p:txBody>
      </p:sp>
      <p:pic>
        <p:nvPicPr>
          <p:cNvPr id="6" name="Picture Placeholder 5"/>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24952" r="24952"/>
          <a:stretch>
            <a:fillRect/>
          </a:stretch>
        </p:blipFill>
        <p:spPr/>
      </p:pic>
    </p:spTree>
    <p:extLst>
      <p:ext uri="{BB962C8B-B14F-4D97-AF65-F5344CB8AC3E}">
        <p14:creationId xmlns:p14="http://schemas.microsoft.com/office/powerpoint/2010/main" val="2948179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285750" indent="-285750">
              <a:spcBef>
                <a:spcPts val="300"/>
              </a:spcBef>
              <a:spcAft>
                <a:spcPts val="300"/>
              </a:spcAft>
              <a:buFont typeface="Arial" panose="020B0604020202020204" pitchFamily="34" charset="0"/>
              <a:buChar char="•"/>
            </a:pPr>
            <a:r>
              <a:rPr lang="en-US" altLang="en-US" dirty="0"/>
              <a:t>Government documents/benefits fraud </a:t>
            </a:r>
          </a:p>
          <a:p>
            <a:pPr marL="285750" indent="-285750">
              <a:spcBef>
                <a:spcPts val="300"/>
              </a:spcBef>
              <a:spcAft>
                <a:spcPts val="300"/>
              </a:spcAft>
              <a:buFont typeface="Arial" panose="020B0604020202020204" pitchFamily="34" charset="0"/>
              <a:buChar char="•"/>
            </a:pPr>
            <a:r>
              <a:rPr lang="en-US" altLang="en-US" dirty="0"/>
              <a:t>Stolen account numbers/credit card fraud</a:t>
            </a:r>
          </a:p>
          <a:p>
            <a:pPr marL="285750" indent="-285750">
              <a:spcBef>
                <a:spcPts val="300"/>
              </a:spcBef>
              <a:spcAft>
                <a:spcPts val="300"/>
              </a:spcAft>
              <a:buFont typeface="Arial" panose="020B0604020202020204" pitchFamily="34" charset="0"/>
              <a:buChar char="•"/>
            </a:pPr>
            <a:r>
              <a:rPr lang="en-US" altLang="en-US" dirty="0"/>
              <a:t>New account fraud</a:t>
            </a:r>
          </a:p>
          <a:p>
            <a:pPr marL="285750" indent="-285750">
              <a:spcBef>
                <a:spcPts val="300"/>
              </a:spcBef>
              <a:spcAft>
                <a:spcPts val="300"/>
              </a:spcAft>
              <a:buFont typeface="Arial" panose="020B0604020202020204" pitchFamily="34" charset="0"/>
              <a:buChar char="•"/>
            </a:pPr>
            <a:r>
              <a:rPr lang="en-US" altLang="en-US" dirty="0"/>
              <a:t>Check fraud</a:t>
            </a:r>
          </a:p>
          <a:p>
            <a:pPr marL="285750" indent="-285750">
              <a:spcBef>
                <a:spcPts val="300"/>
              </a:spcBef>
              <a:spcAft>
                <a:spcPts val="300"/>
              </a:spcAft>
              <a:buFont typeface="Arial" panose="020B0604020202020204" pitchFamily="34" charset="0"/>
              <a:buChar char="•"/>
            </a:pPr>
            <a:r>
              <a:rPr lang="en-US" altLang="en-US" dirty="0"/>
              <a:t>Insurance fraud</a:t>
            </a:r>
          </a:p>
          <a:p>
            <a:pPr marL="285750" indent="-285750">
              <a:spcBef>
                <a:spcPts val="300"/>
              </a:spcBef>
              <a:spcAft>
                <a:spcPts val="300"/>
              </a:spcAft>
              <a:buFont typeface="Arial" panose="020B0604020202020204" pitchFamily="34" charset="0"/>
              <a:buChar char="•"/>
            </a:pPr>
            <a:r>
              <a:rPr lang="en-US" altLang="en-US" dirty="0"/>
              <a:t>Financial schemes</a:t>
            </a:r>
          </a:p>
          <a:p>
            <a:pPr marL="285750" indent="-285750">
              <a:spcBef>
                <a:spcPts val="300"/>
              </a:spcBef>
              <a:spcAft>
                <a:spcPts val="300"/>
              </a:spcAft>
              <a:buFont typeface="Arial" panose="020B0604020202020204" pitchFamily="34" charset="0"/>
              <a:buChar char="•"/>
            </a:pPr>
            <a:r>
              <a:rPr lang="en-US" altLang="en-US" dirty="0"/>
              <a:t>Unauthorized access to credit data</a:t>
            </a:r>
          </a:p>
          <a:p>
            <a:pPr marL="285750" indent="-285750">
              <a:spcBef>
                <a:spcPts val="300"/>
              </a:spcBef>
              <a:spcAft>
                <a:spcPts val="300"/>
              </a:spcAft>
              <a:buFont typeface="Arial" panose="020B0604020202020204" pitchFamily="34" charset="0"/>
              <a:buChar char="•"/>
            </a:pPr>
            <a:r>
              <a:rPr lang="en-US" altLang="en-US" dirty="0"/>
              <a:t>Fraudulent and inaccurate data contribution</a:t>
            </a:r>
          </a:p>
          <a:p>
            <a:pPr marL="285750" indent="-285750">
              <a:spcBef>
                <a:spcPts val="300"/>
              </a:spcBef>
              <a:spcAft>
                <a:spcPts val="300"/>
              </a:spcAft>
              <a:buFont typeface="Arial" panose="020B0604020202020204" pitchFamily="34" charset="0"/>
              <a:buChar char="•"/>
            </a:pPr>
            <a:r>
              <a:rPr lang="en-US" altLang="en-US" dirty="0"/>
              <a:t>Creation of fictitious credit files or credit report ID information</a:t>
            </a:r>
          </a:p>
          <a:p>
            <a:pPr marL="285750" indent="-285750">
              <a:spcBef>
                <a:spcPts val="300"/>
              </a:spcBef>
              <a:spcAft>
                <a:spcPts val="300"/>
              </a:spcAft>
              <a:buFont typeface="Arial" panose="020B0604020202020204" pitchFamily="34" charset="0"/>
              <a:buChar char="•"/>
            </a:pPr>
            <a:r>
              <a:rPr lang="en-US" altLang="en-US" dirty="0"/>
              <a:t>Credit clinic activity</a:t>
            </a:r>
          </a:p>
          <a:p>
            <a:pPr marL="285750" indent="-285750">
              <a:spcBef>
                <a:spcPts val="300"/>
              </a:spcBef>
              <a:spcAft>
                <a:spcPts val="300"/>
              </a:spcAft>
              <a:buFont typeface="Arial" panose="020B0604020202020204" pitchFamily="34" charset="0"/>
              <a:buChar char="•"/>
            </a:pPr>
            <a:r>
              <a:rPr lang="en-US" altLang="en-US" dirty="0"/>
              <a:t>Drivers license or other false identity cards</a:t>
            </a:r>
          </a:p>
          <a:p>
            <a:endParaRPr lang="en-US" dirty="0"/>
          </a:p>
        </p:txBody>
      </p:sp>
      <p:sp>
        <p:nvSpPr>
          <p:cNvPr id="3" name="Title 2"/>
          <p:cNvSpPr>
            <a:spLocks noGrp="1"/>
          </p:cNvSpPr>
          <p:nvPr>
            <p:ph type="title"/>
          </p:nvPr>
        </p:nvSpPr>
        <p:spPr/>
        <p:txBody>
          <a:bodyPr/>
          <a:lstStyle/>
          <a:p>
            <a:r>
              <a:rPr lang="en-US" altLang="en-US" dirty="0"/>
              <a:t>Defining identity theft</a:t>
            </a:r>
            <a:br>
              <a:rPr lang="en-US" altLang="en-US" dirty="0"/>
            </a:br>
            <a:r>
              <a:rPr lang="en-US" altLang="en-US" sz="2200" dirty="0"/>
              <a:t>A broad term often used to describe many categories of fraud</a:t>
            </a:r>
            <a:endParaRPr lang="en-US" sz="2200" dirty="0"/>
          </a:p>
        </p:txBody>
      </p:sp>
      <p:sp>
        <p:nvSpPr>
          <p:cNvPr id="4" name="Date Placeholder 3"/>
          <p:cNvSpPr>
            <a:spLocks noGrp="1"/>
          </p:cNvSpPr>
          <p:nvPr>
            <p:ph type="dt" sz="half" idx="10"/>
          </p:nvPr>
        </p:nvSpPr>
        <p:spPr/>
        <p:txBody>
          <a:bodyPr/>
          <a:lstStyle/>
          <a:p>
            <a:fld id="{CFC1FE22-AC88-4704-98AC-2F969F67B074}" type="datetime1">
              <a:rPr lang="en-GB" smtClean="0"/>
              <a:t>19/07/2017</a:t>
            </a:fld>
            <a:endParaRPr lang="en-GB"/>
          </a:p>
        </p:txBody>
      </p:sp>
      <p:sp>
        <p:nvSpPr>
          <p:cNvPr id="5" name="Footer Placeholder 4"/>
          <p:cNvSpPr>
            <a:spLocks noGrp="1"/>
          </p:cNvSpPr>
          <p:nvPr>
            <p:ph type="ftr" sz="quarter" idx="11"/>
          </p:nvPr>
        </p:nvSpPr>
        <p:spPr/>
        <p:txBody>
          <a:bodyPr/>
          <a:lstStyle/>
          <a:p>
            <a:r>
              <a:rPr lang="en-GB"/>
              <a:t>Identity fraud</a:t>
            </a:r>
          </a:p>
        </p:txBody>
      </p:sp>
      <p:pic>
        <p:nvPicPr>
          <p:cNvPr id="8" name="Picture Placeholder 7"/>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6630" r="16630"/>
          <a:stretch>
            <a:fillRect/>
          </a:stretch>
        </p:blipFill>
        <p:spPr/>
      </p:pic>
    </p:spTree>
    <p:extLst>
      <p:ext uri="{BB962C8B-B14F-4D97-AF65-F5344CB8AC3E}">
        <p14:creationId xmlns:p14="http://schemas.microsoft.com/office/powerpoint/2010/main" val="3557388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3550" y="2696633"/>
            <a:ext cx="3153107" cy="3226495"/>
          </a:xfrm>
        </p:spPr>
        <p:txBody>
          <a:bodyPr/>
          <a:lstStyle/>
          <a:p>
            <a:pPr marL="285750" indent="-285750">
              <a:spcAft>
                <a:spcPts val="600"/>
              </a:spcAft>
              <a:buFont typeface="Arial" panose="020B0604020202020204" pitchFamily="34" charset="0"/>
              <a:buChar char="•"/>
            </a:pPr>
            <a:r>
              <a:rPr lang="en-US" sz="2000" dirty="0"/>
              <a:t>Lost or stolen credit cards</a:t>
            </a:r>
          </a:p>
          <a:p>
            <a:pPr marL="285750" indent="-285750">
              <a:spcAft>
                <a:spcPts val="600"/>
              </a:spcAft>
              <a:buFont typeface="Arial" panose="020B0604020202020204" pitchFamily="34" charset="0"/>
              <a:buChar char="•"/>
            </a:pPr>
            <a:r>
              <a:rPr lang="en-US" sz="2000" dirty="0"/>
              <a:t>Mail theft</a:t>
            </a:r>
          </a:p>
          <a:p>
            <a:pPr marL="285750" indent="-285750">
              <a:spcAft>
                <a:spcPts val="600"/>
              </a:spcAft>
              <a:buFont typeface="Arial" panose="020B0604020202020204" pitchFamily="34" charset="0"/>
              <a:buChar char="•"/>
            </a:pPr>
            <a:r>
              <a:rPr lang="en-US" sz="2000" dirty="0"/>
              <a:t>Shoulder surfing</a:t>
            </a:r>
          </a:p>
          <a:p>
            <a:pPr marL="285750" indent="-285750">
              <a:spcAft>
                <a:spcPts val="600"/>
              </a:spcAft>
              <a:buFont typeface="Arial" panose="020B0604020202020204" pitchFamily="34" charset="0"/>
              <a:buChar char="•"/>
            </a:pPr>
            <a:r>
              <a:rPr lang="en-US" sz="2000" dirty="0"/>
              <a:t>Dumpster diving</a:t>
            </a:r>
          </a:p>
          <a:p>
            <a:pPr marL="285750" indent="-285750">
              <a:spcAft>
                <a:spcPts val="600"/>
              </a:spcAft>
              <a:buFont typeface="Arial" panose="020B0604020202020204" pitchFamily="34" charset="0"/>
              <a:buChar char="•"/>
            </a:pPr>
            <a:r>
              <a:rPr lang="en-US" sz="2000" dirty="0"/>
              <a:t>Unsolicited e-mail</a:t>
            </a:r>
          </a:p>
          <a:p>
            <a:pPr marL="285750" indent="-285750">
              <a:spcAft>
                <a:spcPts val="600"/>
              </a:spcAft>
              <a:buFont typeface="Arial" panose="020B0604020202020204" pitchFamily="34" charset="0"/>
              <a:buChar char="•"/>
            </a:pPr>
            <a:r>
              <a:rPr lang="en-US" sz="2000" dirty="0"/>
              <a:t>Pretext calling</a:t>
            </a:r>
          </a:p>
        </p:txBody>
      </p:sp>
      <p:sp>
        <p:nvSpPr>
          <p:cNvPr id="3" name="Title 2"/>
          <p:cNvSpPr>
            <a:spLocks noGrp="1"/>
          </p:cNvSpPr>
          <p:nvPr>
            <p:ph type="title"/>
          </p:nvPr>
        </p:nvSpPr>
        <p:spPr/>
        <p:txBody>
          <a:bodyPr/>
          <a:lstStyle/>
          <a:p>
            <a:r>
              <a:rPr lang="en-US" altLang="en-US" dirty="0"/>
              <a:t>How do criminals obtain your identifying information?</a:t>
            </a:r>
            <a:endParaRPr lang="en-US" dirty="0"/>
          </a:p>
        </p:txBody>
      </p:sp>
      <p:sp>
        <p:nvSpPr>
          <p:cNvPr id="4" name="Date Placeholder 3"/>
          <p:cNvSpPr>
            <a:spLocks noGrp="1"/>
          </p:cNvSpPr>
          <p:nvPr>
            <p:ph type="dt" sz="half" idx="10"/>
          </p:nvPr>
        </p:nvSpPr>
        <p:spPr/>
        <p:txBody>
          <a:bodyPr/>
          <a:lstStyle/>
          <a:p>
            <a:fld id="{1A526078-4891-481A-97E4-C40E3AD66806}" type="datetime1">
              <a:rPr lang="en-GB" smtClean="0"/>
              <a:t>19/07/2017</a:t>
            </a:fld>
            <a:endParaRPr lang="en-GB"/>
          </a:p>
        </p:txBody>
      </p:sp>
      <p:sp>
        <p:nvSpPr>
          <p:cNvPr id="5" name="Footer Placeholder 4"/>
          <p:cNvSpPr>
            <a:spLocks noGrp="1"/>
          </p:cNvSpPr>
          <p:nvPr>
            <p:ph type="ftr" sz="quarter" idx="11"/>
          </p:nvPr>
        </p:nvSpPr>
        <p:spPr/>
        <p:txBody>
          <a:bodyPr/>
          <a:lstStyle/>
          <a:p>
            <a:r>
              <a:rPr lang="en-GB"/>
              <a:t>Identity fraud</a:t>
            </a:r>
          </a:p>
        </p:txBody>
      </p:sp>
      <p:pic>
        <p:nvPicPr>
          <p:cNvPr id="8" name="Picture Placeholder 7"/>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6683" r="16683"/>
          <a:stretch>
            <a:fillRect/>
          </a:stretch>
        </p:blipFill>
        <p:spPr/>
      </p:pic>
      <p:sp>
        <p:nvSpPr>
          <p:cNvPr id="9" name="Content Placeholder 1"/>
          <p:cNvSpPr txBox="1">
            <a:spLocks/>
          </p:cNvSpPr>
          <p:nvPr/>
        </p:nvSpPr>
        <p:spPr>
          <a:xfrm>
            <a:off x="3578059" y="2705432"/>
            <a:ext cx="3153107" cy="3320803"/>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mn-lt"/>
                <a:ea typeface="+mn-ea"/>
                <a:cs typeface="+mn-cs"/>
              </a:defRPr>
            </a:lvl1pPr>
            <a:lvl2pPr marL="144000" indent="-144000" algn="l" defTabSz="914400" rtl="0" eaLnBrk="1" latinLnBrk="0" hangingPunct="1">
              <a:lnSpc>
                <a:spcPct val="100000"/>
              </a:lnSpc>
              <a:spcBef>
                <a:spcPts val="800"/>
              </a:spcBef>
              <a:buClr>
                <a:schemeClr val="tx1"/>
              </a:buClr>
              <a:buSzPct val="110000"/>
              <a:buFont typeface="Arial" panose="020B0604020202020204" pitchFamily="34" charset="0"/>
              <a:buChar char="•"/>
              <a:defRPr sz="1800" b="1" kern="1200">
                <a:solidFill>
                  <a:schemeClr val="tx1"/>
                </a:solidFill>
                <a:latin typeface="+mn-lt"/>
                <a:ea typeface="+mn-ea"/>
                <a:cs typeface="+mn-cs"/>
              </a:defRPr>
            </a:lvl2pPr>
            <a:lvl3pPr marL="365125" indent="-219075" algn="l" defTabSz="914400" rtl="0" eaLnBrk="1" latinLnBrk="0" hangingPunct="1">
              <a:lnSpc>
                <a:spcPct val="100000"/>
              </a:lnSpc>
              <a:spcBef>
                <a:spcPts val="800"/>
              </a:spcBef>
              <a:buClr>
                <a:schemeClr val="tx1"/>
              </a:buClr>
              <a:buFont typeface="Arial" panose="020B0604020202020204" pitchFamily="34" charset="0"/>
              <a:buChar char="–"/>
              <a:defRPr sz="1800" b="1" kern="1200">
                <a:solidFill>
                  <a:schemeClr val="tx1"/>
                </a:solidFill>
                <a:latin typeface="+mn-lt"/>
                <a:ea typeface="+mn-ea"/>
                <a:cs typeface="+mn-cs"/>
              </a:defRPr>
            </a:lvl3pPr>
            <a:lvl4pPr marL="512763" indent="-147638" algn="l" defTabSz="914400" rtl="0" eaLnBrk="1" latinLnBrk="0" hangingPunct="1">
              <a:lnSpc>
                <a:spcPct val="100000"/>
              </a:lnSpc>
              <a:spcBef>
                <a:spcPts val="800"/>
              </a:spcBef>
              <a:buClr>
                <a:schemeClr val="tx1"/>
              </a:buClr>
              <a:buSzPct val="110000"/>
              <a:buFont typeface="Arial" panose="020B0604020202020204" pitchFamily="34" charset="0"/>
              <a:buChar char="•"/>
              <a:defRPr sz="1800" b="1" kern="1200">
                <a:solidFill>
                  <a:schemeClr val="tx1"/>
                </a:solidFill>
                <a:latin typeface="+mn-lt"/>
                <a:ea typeface="+mn-ea"/>
                <a:cs typeface="+mn-cs"/>
              </a:defRPr>
            </a:lvl4pPr>
            <a:lvl5pPr marL="742950" indent="-230188" algn="l" defTabSz="914400" rtl="0" eaLnBrk="1" latinLnBrk="0" hangingPunct="1">
              <a:lnSpc>
                <a:spcPct val="100000"/>
              </a:lnSpc>
              <a:spcBef>
                <a:spcPts val="800"/>
              </a:spcBef>
              <a:buClr>
                <a:schemeClr val="tx1"/>
              </a:buClr>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Aft>
                <a:spcPts val="600"/>
              </a:spcAft>
              <a:buFont typeface="Arial" panose="020B0604020202020204" pitchFamily="34" charset="0"/>
              <a:buChar char="•"/>
            </a:pPr>
            <a:r>
              <a:rPr lang="en-US" altLang="en-US" sz="2000" dirty="0"/>
              <a:t>Personnel records</a:t>
            </a:r>
          </a:p>
          <a:p>
            <a:pPr marL="285750" indent="-285750">
              <a:spcAft>
                <a:spcPts val="600"/>
              </a:spcAft>
              <a:buFont typeface="Arial" panose="020B0604020202020204" pitchFamily="34" charset="0"/>
              <a:buChar char="•"/>
            </a:pPr>
            <a:r>
              <a:rPr lang="en-US" altLang="en-US" sz="2000" dirty="0"/>
              <a:t>Skimmers</a:t>
            </a:r>
          </a:p>
          <a:p>
            <a:pPr marL="285750" indent="-285750">
              <a:spcAft>
                <a:spcPts val="600"/>
              </a:spcAft>
              <a:buFont typeface="Arial" panose="020B0604020202020204" pitchFamily="34" charset="0"/>
              <a:buChar char="•"/>
            </a:pPr>
            <a:r>
              <a:rPr lang="en-US" altLang="en-US" sz="2000" dirty="0"/>
              <a:t>Data breaches</a:t>
            </a:r>
          </a:p>
          <a:p>
            <a:pPr marL="285750" indent="-285750">
              <a:spcAft>
                <a:spcPts val="600"/>
              </a:spcAft>
              <a:buFont typeface="Arial" panose="020B0604020202020204" pitchFamily="34" charset="0"/>
              <a:buChar char="•"/>
            </a:pPr>
            <a:r>
              <a:rPr lang="en-US" altLang="en-US" sz="2000" dirty="0"/>
              <a:t>Stolen computers</a:t>
            </a:r>
          </a:p>
          <a:p>
            <a:pPr marL="285750" indent="-285750">
              <a:spcAft>
                <a:spcPts val="600"/>
              </a:spcAft>
              <a:buFont typeface="Arial" panose="020B0604020202020204" pitchFamily="34" charset="0"/>
              <a:buChar char="•"/>
            </a:pPr>
            <a:r>
              <a:rPr lang="en-US" altLang="en-US" sz="2000" dirty="0"/>
              <a:t>Breaking into parked cars </a:t>
            </a:r>
          </a:p>
          <a:p>
            <a:pPr marL="285750" indent="-285750">
              <a:spcAft>
                <a:spcPts val="600"/>
              </a:spcAft>
              <a:buFont typeface="Arial" panose="020B0604020202020204" pitchFamily="34" charset="0"/>
              <a:buChar char="•"/>
            </a:pPr>
            <a:r>
              <a:rPr lang="en-US" altLang="en-US" sz="2000" dirty="0"/>
              <a:t>Relatives/friends</a:t>
            </a:r>
          </a:p>
        </p:txBody>
      </p:sp>
    </p:spTree>
    <p:extLst>
      <p:ext uri="{BB962C8B-B14F-4D97-AF65-F5344CB8AC3E}">
        <p14:creationId xmlns:p14="http://schemas.microsoft.com/office/powerpoint/2010/main" val="2742082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285750" indent="-285750">
              <a:spcAft>
                <a:spcPts val="600"/>
              </a:spcAft>
              <a:buFont typeface="Arial" panose="020B0604020202020204" pitchFamily="34" charset="0"/>
              <a:buChar char="•"/>
            </a:pPr>
            <a:r>
              <a:rPr lang="en-US" sz="2000" dirty="0"/>
              <a:t>You can do </a:t>
            </a:r>
            <a:r>
              <a:rPr lang="en-US" sz="2000" dirty="0">
                <a:solidFill>
                  <a:schemeClr val="accent5"/>
                </a:solidFill>
              </a:rPr>
              <a:t>everything right </a:t>
            </a:r>
            <a:r>
              <a:rPr lang="en-US" sz="2000" dirty="0"/>
              <a:t>and still be victimized</a:t>
            </a:r>
          </a:p>
          <a:p>
            <a:pPr marL="285750" indent="-285750">
              <a:spcAft>
                <a:spcPts val="600"/>
              </a:spcAft>
              <a:buFont typeface="Arial" panose="020B0604020202020204" pitchFamily="34" charset="0"/>
              <a:buChar char="•"/>
            </a:pPr>
            <a:r>
              <a:rPr lang="en-US" sz="2000" dirty="0"/>
              <a:t>However, there are a number of common sense things you can do to </a:t>
            </a:r>
            <a:r>
              <a:rPr lang="en-US" sz="2000" dirty="0">
                <a:solidFill>
                  <a:schemeClr val="accent5"/>
                </a:solidFill>
              </a:rPr>
              <a:t>minimize your risk</a:t>
            </a:r>
            <a:r>
              <a:rPr lang="en-US" sz="2000" dirty="0"/>
              <a:t>:</a:t>
            </a:r>
          </a:p>
          <a:p>
            <a:pPr marL="650875" lvl="2" indent="-285750">
              <a:spcAft>
                <a:spcPts val="600"/>
              </a:spcAft>
            </a:pPr>
            <a:r>
              <a:rPr lang="en-US" b="0" dirty="0">
                <a:solidFill>
                  <a:schemeClr val="accent5"/>
                </a:solidFill>
              </a:rPr>
              <a:t>Shred documents </a:t>
            </a:r>
            <a:r>
              <a:rPr lang="en-US" b="0" dirty="0"/>
              <a:t>before putting in the trash</a:t>
            </a:r>
          </a:p>
          <a:p>
            <a:pPr marL="650875" lvl="2" indent="-285750">
              <a:spcAft>
                <a:spcPts val="600"/>
              </a:spcAft>
            </a:pPr>
            <a:r>
              <a:rPr lang="en-US" b="0" dirty="0"/>
              <a:t>Provide Social Security number </a:t>
            </a:r>
            <a:r>
              <a:rPr lang="en-US" b="0" dirty="0">
                <a:solidFill>
                  <a:schemeClr val="accent5"/>
                </a:solidFill>
              </a:rPr>
              <a:t>only when necessary</a:t>
            </a:r>
          </a:p>
          <a:p>
            <a:pPr marL="650875" lvl="2" indent="-285750">
              <a:spcAft>
                <a:spcPts val="600"/>
              </a:spcAft>
            </a:pPr>
            <a:r>
              <a:rPr lang="en-US" b="0" dirty="0"/>
              <a:t>Don’t carry </a:t>
            </a:r>
            <a:r>
              <a:rPr lang="en-US" b="0" dirty="0">
                <a:solidFill>
                  <a:schemeClr val="accent5"/>
                </a:solidFill>
              </a:rPr>
              <a:t>unnecessary information</a:t>
            </a:r>
            <a:r>
              <a:rPr lang="en-US" b="0" dirty="0"/>
              <a:t> in a purse or wallet</a:t>
            </a:r>
          </a:p>
          <a:p>
            <a:pPr marL="650875" lvl="2" indent="-285750">
              <a:spcAft>
                <a:spcPts val="600"/>
              </a:spcAft>
            </a:pPr>
            <a:r>
              <a:rPr lang="en-US" b="0" dirty="0">
                <a:solidFill>
                  <a:schemeClr val="accent5"/>
                </a:solidFill>
              </a:rPr>
              <a:t>Don’t leave your purse</a:t>
            </a:r>
            <a:r>
              <a:rPr lang="en-US" b="0" dirty="0"/>
              <a:t>, wallet or other identifying information in your car while shopping</a:t>
            </a:r>
          </a:p>
          <a:p>
            <a:endParaRPr lang="en-US" dirty="0"/>
          </a:p>
        </p:txBody>
      </p:sp>
      <p:sp>
        <p:nvSpPr>
          <p:cNvPr id="3" name="Title 2"/>
          <p:cNvSpPr>
            <a:spLocks noGrp="1"/>
          </p:cNvSpPr>
          <p:nvPr>
            <p:ph type="title"/>
          </p:nvPr>
        </p:nvSpPr>
        <p:spPr/>
        <p:txBody>
          <a:bodyPr/>
          <a:lstStyle/>
          <a:p>
            <a:r>
              <a:rPr lang="en-US" dirty="0"/>
              <a:t>Protecting yourself from fraud</a:t>
            </a:r>
          </a:p>
        </p:txBody>
      </p:sp>
      <p:sp>
        <p:nvSpPr>
          <p:cNvPr id="4" name="Date Placeholder 3"/>
          <p:cNvSpPr>
            <a:spLocks noGrp="1"/>
          </p:cNvSpPr>
          <p:nvPr>
            <p:ph type="dt" sz="half" idx="10"/>
          </p:nvPr>
        </p:nvSpPr>
        <p:spPr/>
        <p:txBody>
          <a:bodyPr/>
          <a:lstStyle/>
          <a:p>
            <a:fld id="{22B028C7-791F-477F-87ED-72F6BEF05DE6}" type="datetime1">
              <a:rPr lang="en-GB" smtClean="0"/>
              <a:t>19/07/2017</a:t>
            </a:fld>
            <a:endParaRPr lang="en-GB"/>
          </a:p>
        </p:txBody>
      </p:sp>
      <p:sp>
        <p:nvSpPr>
          <p:cNvPr id="5" name="Footer Placeholder 4"/>
          <p:cNvSpPr>
            <a:spLocks noGrp="1"/>
          </p:cNvSpPr>
          <p:nvPr>
            <p:ph type="ftr" sz="quarter" idx="11"/>
          </p:nvPr>
        </p:nvSpPr>
        <p:spPr/>
        <p:txBody>
          <a:bodyPr/>
          <a:lstStyle/>
          <a:p>
            <a:r>
              <a:rPr lang="en-GB"/>
              <a:t>Identity fraud</a:t>
            </a:r>
          </a:p>
        </p:txBody>
      </p:sp>
      <p:pic>
        <p:nvPicPr>
          <p:cNvPr id="7" name="Picture Placeholder 6"/>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24943" r="24943"/>
          <a:stretch>
            <a:fillRect/>
          </a:stretch>
        </p:blipFill>
        <p:spPr/>
      </p:pic>
    </p:spTree>
    <p:extLst>
      <p:ext uri="{BB962C8B-B14F-4D97-AF65-F5344CB8AC3E}">
        <p14:creationId xmlns:p14="http://schemas.microsoft.com/office/powerpoint/2010/main" val="984953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285750" indent="-285750">
              <a:spcAft>
                <a:spcPts val="600"/>
              </a:spcAft>
              <a:buClr>
                <a:schemeClr val="tx1"/>
              </a:buClr>
              <a:buFont typeface="Arial" panose="020B0604020202020204" pitchFamily="34" charset="0"/>
              <a:buChar char="•"/>
            </a:pPr>
            <a:r>
              <a:rPr lang="en-US" sz="2000" dirty="0"/>
              <a:t>Conduct </a:t>
            </a:r>
            <a:r>
              <a:rPr lang="en-US" sz="2000" dirty="0">
                <a:solidFill>
                  <a:schemeClr val="accent3"/>
                </a:solidFill>
              </a:rPr>
              <a:t>only secure </a:t>
            </a:r>
            <a:r>
              <a:rPr lang="en-US" sz="2000" dirty="0"/>
              <a:t>transactions online (https:)</a:t>
            </a:r>
          </a:p>
          <a:p>
            <a:pPr marL="285750" indent="-285750">
              <a:spcAft>
                <a:spcPts val="600"/>
              </a:spcAft>
              <a:buClr>
                <a:schemeClr val="tx1"/>
              </a:buClr>
              <a:buFont typeface="Arial" panose="020B0604020202020204" pitchFamily="34" charset="0"/>
              <a:buChar char="•"/>
            </a:pPr>
            <a:r>
              <a:rPr lang="en-US" sz="2000" dirty="0">
                <a:solidFill>
                  <a:schemeClr val="accent3"/>
                </a:solidFill>
              </a:rPr>
              <a:t>Don’t respond </a:t>
            </a:r>
            <a:r>
              <a:rPr lang="en-US" sz="2000" dirty="0"/>
              <a:t>to unsolicited e-mails requesting personal information</a:t>
            </a:r>
          </a:p>
          <a:p>
            <a:pPr marL="285750" indent="-285750">
              <a:spcAft>
                <a:spcPts val="600"/>
              </a:spcAft>
              <a:buClr>
                <a:schemeClr val="tx1"/>
              </a:buClr>
              <a:buFont typeface="Arial" panose="020B0604020202020204" pitchFamily="34" charset="0"/>
              <a:buChar char="•"/>
            </a:pPr>
            <a:r>
              <a:rPr lang="en-US" sz="2000" dirty="0"/>
              <a:t>Don’t share </a:t>
            </a:r>
            <a:r>
              <a:rPr lang="en-US" sz="2000" dirty="0">
                <a:solidFill>
                  <a:schemeClr val="accent3"/>
                </a:solidFill>
              </a:rPr>
              <a:t>personal information </a:t>
            </a:r>
            <a:r>
              <a:rPr lang="en-US" sz="2000" dirty="0"/>
              <a:t>on social networking Internet sites</a:t>
            </a:r>
          </a:p>
          <a:p>
            <a:pPr marL="285750" indent="-285750">
              <a:spcAft>
                <a:spcPts val="600"/>
              </a:spcAft>
              <a:buClr>
                <a:schemeClr val="tx1"/>
              </a:buClr>
              <a:buFont typeface="Arial" panose="020B0604020202020204" pitchFamily="34" charset="0"/>
              <a:buChar char="•"/>
            </a:pPr>
            <a:r>
              <a:rPr lang="en-US" sz="2000" dirty="0">
                <a:solidFill>
                  <a:schemeClr val="accent3"/>
                </a:solidFill>
              </a:rPr>
              <a:t>Log off </a:t>
            </a:r>
            <a:r>
              <a:rPr lang="en-US" sz="2000" dirty="0"/>
              <a:t>when finished on a site</a:t>
            </a:r>
          </a:p>
          <a:p>
            <a:pPr marL="285750" indent="-285750">
              <a:spcAft>
                <a:spcPts val="600"/>
              </a:spcAft>
              <a:buClr>
                <a:schemeClr val="tx1"/>
              </a:buClr>
              <a:buFont typeface="Arial" panose="020B0604020202020204" pitchFamily="34" charset="0"/>
              <a:buChar char="•"/>
            </a:pPr>
            <a:r>
              <a:rPr lang="en-US" sz="2000" dirty="0"/>
              <a:t>Don’t give </a:t>
            </a:r>
            <a:r>
              <a:rPr lang="en-US" sz="2000" dirty="0">
                <a:solidFill>
                  <a:schemeClr val="accent3"/>
                </a:solidFill>
              </a:rPr>
              <a:t>identifying information </a:t>
            </a:r>
            <a:r>
              <a:rPr lang="en-US" sz="2000" dirty="0"/>
              <a:t>over the phone unless you initiated the call</a:t>
            </a:r>
          </a:p>
          <a:p>
            <a:endParaRPr lang="en-US" dirty="0"/>
          </a:p>
        </p:txBody>
      </p:sp>
      <p:sp>
        <p:nvSpPr>
          <p:cNvPr id="3" name="Title 2"/>
          <p:cNvSpPr>
            <a:spLocks noGrp="1"/>
          </p:cNvSpPr>
          <p:nvPr>
            <p:ph type="title"/>
          </p:nvPr>
        </p:nvSpPr>
        <p:spPr/>
        <p:txBody>
          <a:bodyPr/>
          <a:lstStyle/>
          <a:p>
            <a:r>
              <a:rPr lang="en-US" dirty="0"/>
              <a:t>Protecting yourself from fraud</a:t>
            </a:r>
          </a:p>
        </p:txBody>
      </p:sp>
      <p:sp>
        <p:nvSpPr>
          <p:cNvPr id="4" name="Date Placeholder 3"/>
          <p:cNvSpPr>
            <a:spLocks noGrp="1"/>
          </p:cNvSpPr>
          <p:nvPr>
            <p:ph type="dt" sz="half" idx="10"/>
          </p:nvPr>
        </p:nvSpPr>
        <p:spPr/>
        <p:txBody>
          <a:bodyPr/>
          <a:lstStyle/>
          <a:p>
            <a:fld id="{D5CFE0F4-A119-4F76-8B82-C1E94DAE47FE}" type="datetime1">
              <a:rPr lang="en-GB" smtClean="0"/>
              <a:t>19/07/2017</a:t>
            </a:fld>
            <a:endParaRPr lang="en-GB"/>
          </a:p>
        </p:txBody>
      </p:sp>
      <p:sp>
        <p:nvSpPr>
          <p:cNvPr id="5" name="Footer Placeholder 4"/>
          <p:cNvSpPr>
            <a:spLocks noGrp="1"/>
          </p:cNvSpPr>
          <p:nvPr>
            <p:ph type="ftr" sz="quarter" idx="11"/>
          </p:nvPr>
        </p:nvSpPr>
        <p:spPr/>
        <p:txBody>
          <a:bodyPr/>
          <a:lstStyle/>
          <a:p>
            <a:r>
              <a:rPr lang="en-GB"/>
              <a:t>Identity fraud</a:t>
            </a:r>
          </a:p>
        </p:txBody>
      </p:sp>
      <p:pic>
        <p:nvPicPr>
          <p:cNvPr id="7" name="Picture Placeholder 6"/>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6801" r="16801"/>
          <a:stretch>
            <a:fillRect/>
          </a:stretch>
        </p:blipFill>
        <p:spPr/>
      </p:pic>
    </p:spTree>
    <p:extLst>
      <p:ext uri="{BB962C8B-B14F-4D97-AF65-F5344CB8AC3E}">
        <p14:creationId xmlns:p14="http://schemas.microsoft.com/office/powerpoint/2010/main" val="1286450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indent="-342900">
              <a:buFont typeface="Arial" panose="020B0604020202020204" pitchFamily="34" charset="0"/>
              <a:buChar char="•"/>
            </a:pPr>
            <a:r>
              <a:rPr lang="en-US" altLang="en-US" sz="2000" dirty="0"/>
              <a:t>Credit reports are accessed only when the identity thief uses </a:t>
            </a:r>
            <a:r>
              <a:rPr lang="en-US" altLang="en-US" sz="2000" dirty="0">
                <a:solidFill>
                  <a:schemeClr val="accent4"/>
                </a:solidFill>
              </a:rPr>
              <a:t>stolen identifying information </a:t>
            </a:r>
            <a:r>
              <a:rPr lang="en-US" altLang="en-US" sz="2000" dirty="0"/>
              <a:t>to apply for credit</a:t>
            </a:r>
          </a:p>
          <a:p>
            <a:pPr marL="342900" indent="-342900">
              <a:buFont typeface="Arial" panose="020B0604020202020204" pitchFamily="34" charset="0"/>
              <a:buChar char="•"/>
            </a:pPr>
            <a:endParaRPr lang="en-US" altLang="en-US" sz="2000" dirty="0"/>
          </a:p>
          <a:p>
            <a:pPr marL="342900" indent="-342900">
              <a:buFont typeface="Arial" panose="020B0604020202020204" pitchFamily="34" charset="0"/>
              <a:buChar char="•"/>
            </a:pPr>
            <a:r>
              <a:rPr lang="en-US" altLang="en-US" sz="2000" dirty="0"/>
              <a:t>Credit reporting can help you </a:t>
            </a:r>
            <a:r>
              <a:rPr lang="en-US" altLang="en-US" sz="2000" dirty="0">
                <a:solidFill>
                  <a:schemeClr val="accent4"/>
                </a:solidFill>
              </a:rPr>
              <a:t>discover and recover </a:t>
            </a:r>
            <a:r>
              <a:rPr lang="en-US" altLang="en-US" sz="2000" dirty="0"/>
              <a:t>from new account credit fraud</a:t>
            </a:r>
          </a:p>
          <a:p>
            <a:pPr marL="342900" indent="-342900">
              <a:buFont typeface="Arial" panose="020B0604020202020204" pitchFamily="34" charset="0"/>
              <a:buChar char="•"/>
            </a:pPr>
            <a:endParaRPr lang="en-US" altLang="en-US" sz="2000" dirty="0"/>
          </a:p>
          <a:p>
            <a:pPr marL="342900" indent="-342900">
              <a:buFont typeface="Arial" panose="020B0604020202020204" pitchFamily="34" charset="0"/>
              <a:buChar char="•"/>
            </a:pPr>
            <a:r>
              <a:rPr lang="en-US" altLang="en-US" sz="2000" dirty="0"/>
              <a:t>Credit reporting often </a:t>
            </a:r>
            <a:r>
              <a:rPr lang="en-US" altLang="en-US" sz="2000" dirty="0">
                <a:solidFill>
                  <a:schemeClr val="accent4"/>
                </a:solidFill>
              </a:rPr>
              <a:t>prevents new account fraud </a:t>
            </a:r>
            <a:r>
              <a:rPr lang="en-US" altLang="en-US" sz="2000" dirty="0"/>
              <a:t>by helping lenders identify fraudulent applications</a:t>
            </a:r>
          </a:p>
          <a:p>
            <a:endParaRPr lang="en-US" dirty="0"/>
          </a:p>
        </p:txBody>
      </p:sp>
      <p:sp>
        <p:nvSpPr>
          <p:cNvPr id="3" name="Title 2"/>
          <p:cNvSpPr>
            <a:spLocks noGrp="1"/>
          </p:cNvSpPr>
          <p:nvPr>
            <p:ph type="title"/>
          </p:nvPr>
        </p:nvSpPr>
        <p:spPr>
          <a:xfrm>
            <a:off x="463550" y="690397"/>
            <a:ext cx="9359902" cy="1343571"/>
          </a:xfrm>
        </p:spPr>
        <p:txBody>
          <a:bodyPr/>
          <a:lstStyle/>
          <a:p>
            <a:r>
              <a:rPr lang="en-US" dirty="0"/>
              <a:t>The role of credit reports in new account fraud</a:t>
            </a:r>
          </a:p>
        </p:txBody>
      </p:sp>
      <p:sp>
        <p:nvSpPr>
          <p:cNvPr id="4" name="Date Placeholder 3"/>
          <p:cNvSpPr>
            <a:spLocks noGrp="1"/>
          </p:cNvSpPr>
          <p:nvPr>
            <p:ph type="dt" sz="half" idx="10"/>
          </p:nvPr>
        </p:nvSpPr>
        <p:spPr/>
        <p:txBody>
          <a:bodyPr/>
          <a:lstStyle/>
          <a:p>
            <a:fld id="{B530DA46-5F1F-4B67-9852-0CB591202190}" type="datetime1">
              <a:rPr lang="en-GB" smtClean="0"/>
              <a:t>19/07/2017</a:t>
            </a:fld>
            <a:endParaRPr lang="en-GB"/>
          </a:p>
        </p:txBody>
      </p:sp>
      <p:sp>
        <p:nvSpPr>
          <p:cNvPr id="5" name="Footer Placeholder 4"/>
          <p:cNvSpPr>
            <a:spLocks noGrp="1"/>
          </p:cNvSpPr>
          <p:nvPr>
            <p:ph type="ftr" sz="quarter" idx="11"/>
          </p:nvPr>
        </p:nvSpPr>
        <p:spPr/>
        <p:txBody>
          <a:bodyPr/>
          <a:lstStyle/>
          <a:p>
            <a:r>
              <a:rPr lang="en-GB"/>
              <a:t>Identity fraud</a:t>
            </a:r>
          </a:p>
        </p:txBody>
      </p:sp>
      <p:pic>
        <p:nvPicPr>
          <p:cNvPr id="7" name="Picture Placeholder 6"/>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6667" r="16667"/>
          <a:stretch>
            <a:fillRect/>
          </a:stretch>
        </p:blipFill>
        <p:spPr/>
      </p:pic>
    </p:spTree>
    <p:extLst>
      <p:ext uri="{BB962C8B-B14F-4D97-AF65-F5344CB8AC3E}">
        <p14:creationId xmlns:p14="http://schemas.microsoft.com/office/powerpoint/2010/main" val="2615265599"/>
      </p:ext>
    </p:extLst>
  </p:cSld>
  <p:clrMapOvr>
    <a:masterClrMapping/>
  </p:clrMapOvr>
</p:sld>
</file>

<file path=ppt/theme/theme1.xml><?xml version="1.0" encoding="utf-8"?>
<a:theme xmlns:a="http://schemas.openxmlformats.org/drawingml/2006/main" name="Office Theme">
  <a:themeElements>
    <a:clrScheme name="Experian">
      <a:dk1>
        <a:srgbClr val="575756"/>
      </a:dk1>
      <a:lt1>
        <a:srgbClr val="FFFFFF"/>
      </a:lt1>
      <a:dk2>
        <a:srgbClr val="000000"/>
      </a:dk2>
      <a:lt2>
        <a:srgbClr val="FFFFFF"/>
      </a:lt2>
      <a:accent1>
        <a:srgbClr val="26478D"/>
      </a:accent1>
      <a:accent2>
        <a:srgbClr val="632678"/>
      </a:accent2>
      <a:accent3>
        <a:srgbClr val="406EB3"/>
      </a:accent3>
      <a:accent4>
        <a:srgbClr val="BA2F7D"/>
      </a:accent4>
      <a:accent5>
        <a:srgbClr val="BB0048"/>
      </a:accent5>
      <a:accent6>
        <a:srgbClr val="E2A23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6350">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numCol="1" spcCol="151200" rtlCol="0">
        <a:spAutoFit/>
      </a:bodyPr>
      <a:lstStyle>
        <a:defPPr>
          <a:defRPr sz="1200" dirty="0" smtClean="0"/>
        </a:defPPr>
      </a:lstStyle>
    </a:txDef>
  </a:objectDefaults>
  <a:extraClrSchemeLst/>
  <a:extLst>
    <a:ext uri="{05A4C25C-085E-4340-85A3-A5531E510DB2}">
      <thm15:themeFamily xmlns:thm15="http://schemas.microsoft.com/office/thememl/2012/main" name="Experian_4_3" id="{1C500FDA-40D6-45C2-BD1E-6B2E47A2C40E}" vid="{4CCEB7B9-9F65-4953-BC6C-28648A289F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41938EFEE84844CB63C83E13DAF26F0" ma:contentTypeVersion="0" ma:contentTypeDescription="Create a new document." ma:contentTypeScope="" ma:versionID="6c8505d413e736418944a1b6a09c1419">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0E031E0-4F01-417B-A27C-D01556D226A8}">
  <ds:schemaRefs>
    <ds:schemaRef ds:uri="http://www.w3.org/XML/1998/namespace"/>
    <ds:schemaRef ds:uri="http://purl.org/dc/elements/1.1/"/>
    <ds:schemaRef ds:uri="http://purl.org/dc/terms/"/>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151E1047-4FA5-42DC-BEFA-522D986A99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FD365178-7019-4B03-9464-86F13A00EE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194</TotalTime>
  <Words>3112</Words>
  <Application>Microsoft Office PowerPoint</Application>
  <PresentationFormat>Custom</PresentationFormat>
  <Paragraphs>256</Paragraphs>
  <Slides>22</Slides>
  <Notes>21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Office Theme</vt:lpstr>
      <vt:lpstr>PowerPoint Presentation</vt:lpstr>
      <vt:lpstr>Identity theft</vt:lpstr>
      <vt:lpstr>Contents</vt:lpstr>
      <vt:lpstr>Identity theft</vt:lpstr>
      <vt:lpstr>Defining identity theft A broad term often used to describe many categories of fraud</vt:lpstr>
      <vt:lpstr>How do criminals obtain your identifying information?</vt:lpstr>
      <vt:lpstr>Protecting yourself from fraud</vt:lpstr>
      <vt:lpstr>Protecting yourself from fraud</vt:lpstr>
      <vt:lpstr>The role of credit reports in new account fraud</vt:lpstr>
      <vt:lpstr>How can you discover new account fraud?</vt:lpstr>
      <vt:lpstr>Take immediate action Four key steps</vt:lpstr>
      <vt:lpstr>Do you think you may be a victim? Add an initial security alert</vt:lpstr>
      <vt:lpstr>Initial security alert</vt:lpstr>
      <vt:lpstr>Found evidence of fraud in your credit report? Next steps</vt:lpstr>
      <vt:lpstr>Next step Add a seven-year victim statement</vt:lpstr>
      <vt:lpstr>Summary Experian’s fraud alerts</vt:lpstr>
      <vt:lpstr>Additional fraud victim services Security freezes</vt:lpstr>
      <vt:lpstr>How do you freeze your credit file?</vt:lpstr>
      <vt:lpstr>How do you remove a freeze?</vt:lpstr>
      <vt:lpstr>How much does it cost to freeze my file?</vt:lpstr>
      <vt:lpstr>The battle cannot be won in isolation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Stacy</dc:creator>
  <cp:lastModifiedBy>Smith, Stacy</cp:lastModifiedBy>
  <cp:revision>24</cp:revision>
  <dcterms:modified xsi:type="dcterms:W3CDTF">2017-07-19T22:24:46Z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0x010100741938EFEE84844CB63C83E13DAF26F0</vt:lpwstr>
  </property>
</Properties>
</file>