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6"/>
  </p:notesMasterIdLst>
  <p:handoutMasterIdLst>
    <p:handoutMasterId r:id="rId37"/>
  </p:handoutMasterIdLst>
  <p:sldIdLst>
    <p:sldId id="261" r:id="rId5"/>
    <p:sldId id="302" r:id="rId6"/>
    <p:sldId id="258" r:id="rId7"/>
    <p:sldId id="291" r:id="rId8"/>
    <p:sldId id="265" r:id="rId9"/>
    <p:sldId id="266" r:id="rId10"/>
    <p:sldId id="303" r:id="rId11"/>
    <p:sldId id="288" r:id="rId12"/>
    <p:sldId id="290" r:id="rId13"/>
    <p:sldId id="269" r:id="rId14"/>
    <p:sldId id="270" r:id="rId15"/>
    <p:sldId id="271" r:id="rId16"/>
    <p:sldId id="292" r:id="rId17"/>
    <p:sldId id="293" r:id="rId18"/>
    <p:sldId id="274" r:id="rId19"/>
    <p:sldId id="275" r:id="rId20"/>
    <p:sldId id="277" r:id="rId21"/>
    <p:sldId id="276" r:id="rId22"/>
    <p:sldId id="278" r:id="rId23"/>
    <p:sldId id="279" r:id="rId24"/>
    <p:sldId id="280" r:id="rId25"/>
    <p:sldId id="300" r:id="rId26"/>
    <p:sldId id="298" r:id="rId27"/>
    <p:sldId id="281" r:id="rId28"/>
    <p:sldId id="301" r:id="rId29"/>
    <p:sldId id="284" r:id="rId30"/>
    <p:sldId id="285" r:id="rId31"/>
    <p:sldId id="286" r:id="rId32"/>
    <p:sldId id="283" r:id="rId33"/>
    <p:sldId id="296" r:id="rId34"/>
    <p:sldId id="262" r:id="rId35"/>
  </p:sldIdLst>
  <p:sldSz cx="12192000" cy="6858000"/>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56">
          <p15:clr>
            <a:srgbClr val="A4A3A4"/>
          </p15:clr>
        </p15:guide>
        <p15:guide id="2" pos="21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82B1"/>
    <a:srgbClr val="8CA8D1"/>
    <a:srgbClr val="A17DAE"/>
    <a:srgbClr val="7D91BB"/>
    <a:srgbClr val="F1D5E5"/>
    <a:srgbClr val="D9E2F0"/>
    <a:srgbClr val="E0D4E4"/>
    <a:srgbClr val="D4DAE8"/>
    <a:srgbClr val="C85997"/>
    <a:srgbClr val="668B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6" autoAdjust="0"/>
    <p:restoredTop sz="94414" autoAdjust="0"/>
  </p:normalViewPr>
  <p:slideViewPr>
    <p:cSldViewPr snapToGrid="0" showGuides="1">
      <p:cViewPr varScale="1">
        <p:scale>
          <a:sx n="90" d="100"/>
          <a:sy n="90" d="100"/>
        </p:scale>
        <p:origin x="720" y="84"/>
      </p:cViewPr>
      <p:guideLst>
        <p:guide orient="horz" pos="2160"/>
        <p:guide pos="3840"/>
      </p:guideLst>
    </p:cSldViewPr>
  </p:slideViewPr>
  <p:outlineViewPr>
    <p:cViewPr>
      <p:scale>
        <a:sx n="33" d="100"/>
        <a:sy n="33" d="100"/>
      </p:scale>
      <p:origin x="0" y="-8784"/>
    </p:cViewPr>
  </p:outlineViewPr>
  <p:notesTextViewPr>
    <p:cViewPr>
      <p:scale>
        <a:sx n="1" d="1"/>
        <a:sy n="1" d="1"/>
      </p:scale>
      <p:origin x="0" y="0"/>
    </p:cViewPr>
  </p:notesTextViewPr>
  <p:sorterViewPr>
    <p:cViewPr>
      <p:scale>
        <a:sx n="100" d="100"/>
        <a:sy n="100" d="100"/>
      </p:scale>
      <p:origin x="0" y="-3600"/>
    </p:cViewPr>
  </p:sorterViewPr>
  <p:notesViewPr>
    <p:cSldViewPr snapToGrid="0" showGuides="1">
      <p:cViewPr>
        <p:scale>
          <a:sx n="90" d="100"/>
          <a:sy n="90" d="100"/>
        </p:scale>
        <p:origin x="-2808" y="594"/>
      </p:cViewPr>
      <p:guideLst>
        <p:guide orient="horz" pos="3156"/>
        <p:guide pos="216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2" Type="http://schemas.openxmlformats.org/officeDocument/2006/relationships/oleObject" Target="file:///\\Cmsdata2\rentbureau\Team%20Workspace\Saurin\Vision\Payment%20Amounts_Shah_15Feb201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721528399235418"/>
          <c:y val="0.15956039245374432"/>
          <c:w val="0.52250455695429909"/>
          <c:h val="0.77626765920476959"/>
        </c:manualLayout>
      </c:layout>
      <c:pieChart>
        <c:varyColors val="1"/>
        <c:dLbls>
          <c:showLegendKey val="0"/>
          <c:showVal val="0"/>
          <c:showCatName val="1"/>
          <c:showSerName val="0"/>
          <c:showPercent val="1"/>
          <c:showBubbleSize val="0"/>
          <c:showLeaderLines val="0"/>
        </c:dLbls>
        <c:firstSliceAng val="33"/>
      </c:pieChart>
    </c:plotArea>
    <c:plotVisOnly val="1"/>
    <c:dispBlanksAs val="gap"/>
    <c:showDLblsOverMax val="0"/>
  </c:chart>
  <c:txPr>
    <a:bodyPr/>
    <a:lstStyle/>
    <a:p>
      <a:pPr>
        <a:defRPr>
          <a:solidFill>
            <a:schemeClr val="tx1"/>
          </a:solidFill>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solidFill>
                  <a:schemeClr val="accent5"/>
                </a:solidFill>
              </a:rPr>
              <a:t>USA Population</a:t>
            </a:r>
          </a:p>
        </c:rich>
      </c:tx>
      <c:layout>
        <c:manualLayout>
          <c:xMode val="edge"/>
          <c:yMode val="edge"/>
          <c:x val="0.29715886187544521"/>
          <c:y val="6.777140995998672E-2"/>
        </c:manualLayout>
      </c:layout>
      <c:overlay val="0"/>
    </c:title>
    <c:autoTitleDeleted val="0"/>
    <c:plotArea>
      <c:layout/>
      <c:pieChart>
        <c:varyColors val="1"/>
        <c:ser>
          <c:idx val="0"/>
          <c:order val="0"/>
          <c:tx>
            <c:strRef>
              <c:f>Sheet1!$B$1</c:f>
              <c:strCache>
                <c:ptCount val="1"/>
                <c:pt idx="0">
                  <c:v>USA Population</c:v>
                </c:pt>
              </c:strCache>
            </c:strRef>
          </c:tx>
          <c:spPr>
            <a:effectLst/>
          </c:spPr>
          <c:dPt>
            <c:idx val="1"/>
            <c:bubble3D val="0"/>
            <c:explosion val="7"/>
            <c:extLst>
              <c:ext xmlns:c16="http://schemas.microsoft.com/office/drawing/2014/chart" uri="{C3380CC4-5D6E-409C-BE32-E72D297353CC}">
                <c16:uniqueId val="{00000000-C0D1-4EDB-B89B-F1AE3A2064A9}"/>
              </c:ext>
            </c:extLst>
          </c:dPt>
          <c:dLbls>
            <c:dLbl>
              <c:idx val="0"/>
              <c:layout>
                <c:manualLayout>
                  <c:x val="-0.24924278997772048"/>
                  <c:y val="-0.15118158339996079"/>
                </c:manualLayout>
              </c:layout>
              <c:tx>
                <c:rich>
                  <a:bodyPr/>
                  <a:lstStyle/>
                  <a:p>
                    <a:r>
                      <a:rPr lang="en-US" dirty="0">
                        <a:solidFill>
                          <a:schemeClr val="bg1"/>
                        </a:solidFill>
                      </a:rPr>
                      <a:t>Owners
65%</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0D1-4EDB-B89B-F1AE3A2064A9}"/>
                </c:ext>
              </c:extLst>
            </c:dLbl>
            <c:dLbl>
              <c:idx val="1"/>
              <c:layout>
                <c:manualLayout>
                  <c:x val="0.22461949805137096"/>
                  <c:y val="9.8098701891361495E-2"/>
                </c:manualLayout>
              </c:layout>
              <c:tx>
                <c:rich>
                  <a:bodyPr/>
                  <a:lstStyle/>
                  <a:p>
                    <a:r>
                      <a:rPr lang="en-US" dirty="0">
                        <a:solidFill>
                          <a:schemeClr val="bg1"/>
                        </a:solidFill>
                      </a:rPr>
                      <a:t>Renters
35%</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C0D1-4EDB-B89B-F1AE3A2064A9}"/>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Sheet1!$A$2:$A$3</c:f>
              <c:strCache>
                <c:ptCount val="2"/>
                <c:pt idx="0">
                  <c:v>Owners</c:v>
                </c:pt>
                <c:pt idx="1">
                  <c:v>Renters</c:v>
                </c:pt>
              </c:strCache>
            </c:strRef>
          </c:cat>
          <c:val>
            <c:numRef>
              <c:f>Sheet1!$B$2:$B$3</c:f>
              <c:numCache>
                <c:formatCode>0%</c:formatCode>
                <c:ptCount val="2"/>
                <c:pt idx="0">
                  <c:v>0.65</c:v>
                </c:pt>
                <c:pt idx="1">
                  <c:v>0.35</c:v>
                </c:pt>
              </c:numCache>
            </c:numRef>
          </c:val>
          <c:extLst>
            <c:ext xmlns:c16="http://schemas.microsoft.com/office/drawing/2014/chart" uri="{C3380CC4-5D6E-409C-BE32-E72D297353CC}">
              <c16:uniqueId val="{00000002-C0D1-4EDB-B89B-F1AE3A2064A9}"/>
            </c:ext>
          </c:extLst>
        </c:ser>
        <c:dLbls>
          <c:showLegendKey val="0"/>
          <c:showVal val="0"/>
          <c:showCatName val="1"/>
          <c:showSerName val="0"/>
          <c:showPercent val="1"/>
          <c:showBubbleSize val="0"/>
          <c:showLeaderLines val="1"/>
        </c:dLbls>
        <c:firstSliceAng val="0"/>
      </c:pieChart>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VantageScore 3.0 contributions</a:t>
            </a:r>
          </a:p>
        </c:rich>
      </c:tx>
      <c:overlay val="0"/>
    </c:title>
    <c:autoTitleDeleted val="0"/>
    <c:plotArea>
      <c:layout/>
      <c:doughnutChart>
        <c:varyColors val="1"/>
        <c:ser>
          <c:idx val="0"/>
          <c:order val="0"/>
          <c:tx>
            <c:strRef>
              <c:f>Sheet1!$B$1</c:f>
              <c:strCache>
                <c:ptCount val="1"/>
                <c:pt idx="0">
                  <c:v>VantageScore 3.0</c:v>
                </c:pt>
              </c:strCache>
            </c:strRef>
          </c:tx>
          <c:dLbls>
            <c:dLbl>
              <c:idx val="0"/>
              <c:tx>
                <c:rich>
                  <a:bodyPr/>
                  <a:lstStyle/>
                  <a:p>
                    <a:r>
                      <a:rPr lang="en-US" sz="1400"/>
                      <a:t>30%</a:t>
                    </a:r>
                    <a:endParaRPr lang="en-US"/>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D9CA-4EF6-98D1-7BED3F4727F4}"/>
                </c:ext>
              </c:extLst>
            </c:dLbl>
            <c:dLbl>
              <c:idx val="1"/>
              <c:tx>
                <c:rich>
                  <a:bodyPr/>
                  <a:lstStyle/>
                  <a:p>
                    <a:r>
                      <a:rPr lang="en-US" sz="1400"/>
                      <a:t>20%</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9CA-4EF6-98D1-7BED3F4727F4}"/>
                </c:ext>
              </c:extLst>
            </c:dLbl>
            <c:dLbl>
              <c:idx val="2"/>
              <c:tx>
                <c:rich>
                  <a:bodyPr/>
                  <a:lstStyle/>
                  <a:p>
                    <a:r>
                      <a:rPr lang="en-US" sz="1400"/>
                      <a:t>11%</a:t>
                    </a:r>
                    <a:endParaRPr lang="en-US"/>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D9CA-4EF6-98D1-7BED3F4727F4}"/>
                </c:ext>
              </c:extLst>
            </c:dLbl>
            <c:dLbl>
              <c:idx val="3"/>
              <c:tx>
                <c:rich>
                  <a:bodyPr/>
                  <a:lstStyle/>
                  <a:p>
                    <a:r>
                      <a:rPr lang="en-US" sz="1400"/>
                      <a:t>21%</a:t>
                    </a:r>
                    <a:endParaRPr lang="en-US"/>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9CA-4EF6-98D1-7BED3F4727F4}"/>
                </c:ext>
              </c:extLst>
            </c:dLbl>
            <c:dLbl>
              <c:idx val="4"/>
              <c:layout>
                <c:manualLayout>
                  <c:x val="0"/>
                  <c:y val="-1.4109347442680775E-2"/>
                </c:manualLayout>
              </c:layout>
              <c:tx>
                <c:rich>
                  <a:bodyPr/>
                  <a:lstStyle/>
                  <a:p>
                    <a:r>
                      <a:rPr lang="en-US" sz="1400" dirty="0"/>
                      <a:t>5%</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D9CA-4EF6-98D1-7BED3F4727F4}"/>
                </c:ext>
              </c:extLst>
            </c:dLbl>
            <c:dLbl>
              <c:idx val="5"/>
              <c:layout>
                <c:manualLayout>
                  <c:x val="0"/>
                  <c:y val="-4.2105263157894736E-2"/>
                </c:manualLayout>
              </c:layout>
              <c:tx>
                <c:rich>
                  <a:bodyPr/>
                  <a:lstStyle/>
                  <a:p>
                    <a:r>
                      <a:rPr lang="en-US" sz="1400" dirty="0"/>
                      <a:t> 3%</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9CA-4EF6-98D1-7BED3F4727F4}"/>
                </c:ext>
              </c:extLst>
            </c:dLbl>
            <c:numFmt formatCode="General" sourceLinked="0"/>
            <c:spPr>
              <a:noFill/>
              <a:ln>
                <a:noFill/>
              </a:ln>
              <a:effectLst/>
            </c:spPr>
            <c:txPr>
              <a:bodyPr/>
              <a:lstStyle/>
              <a:p>
                <a:pPr>
                  <a:defRPr sz="140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Sheet1!$A$2:$A$7</c:f>
              <c:strCache>
                <c:ptCount val="6"/>
                <c:pt idx="0">
                  <c:v>Payment History, 30%</c:v>
                </c:pt>
                <c:pt idx="1">
                  <c:v>Utilization, 20%</c:v>
                </c:pt>
                <c:pt idx="2">
                  <c:v>Balances, 11%</c:v>
                </c:pt>
                <c:pt idx="3">
                  <c:v>Depth of credit, 21%</c:v>
                </c:pt>
                <c:pt idx="4">
                  <c:v>Recent credit, 5%</c:v>
                </c:pt>
                <c:pt idx="5">
                  <c:v>Available credit, 3%</c:v>
                </c:pt>
              </c:strCache>
            </c:strRef>
          </c:cat>
          <c:val>
            <c:numRef>
              <c:f>Sheet1!$B$2:$B$7</c:f>
              <c:numCache>
                <c:formatCode>0%</c:formatCode>
                <c:ptCount val="6"/>
                <c:pt idx="0">
                  <c:v>0.3</c:v>
                </c:pt>
                <c:pt idx="1">
                  <c:v>0.2</c:v>
                </c:pt>
                <c:pt idx="2">
                  <c:v>0.11</c:v>
                </c:pt>
                <c:pt idx="3">
                  <c:v>0.21</c:v>
                </c:pt>
                <c:pt idx="4">
                  <c:v>0.05</c:v>
                </c:pt>
                <c:pt idx="5">
                  <c:v>0.03</c:v>
                </c:pt>
              </c:numCache>
            </c:numRef>
          </c:val>
          <c:extLst>
            <c:ext xmlns:c16="http://schemas.microsoft.com/office/drawing/2014/chart" uri="{C3380CC4-5D6E-409C-BE32-E72D297353CC}">
              <c16:uniqueId val="{00000006-D9CA-4EF6-98D1-7BED3F4727F4}"/>
            </c:ext>
          </c:extLst>
        </c:ser>
        <c:dLbls>
          <c:showLegendKey val="0"/>
          <c:showVal val="0"/>
          <c:showCatName val="0"/>
          <c:showSerName val="0"/>
          <c:showPercent val="1"/>
          <c:showBubbleSize val="0"/>
          <c:showLeaderLines val="1"/>
        </c:dLbls>
        <c:firstSliceAng val="0"/>
        <c:holeSize val="50"/>
      </c:doughnutChart>
    </c:plotArea>
    <c:legend>
      <c:legendPos val="r"/>
      <c:layout>
        <c:manualLayout>
          <c:xMode val="edge"/>
          <c:yMode val="edge"/>
          <c:x val="0.59202417001244845"/>
          <c:y val="0.19934174894804815"/>
          <c:w val="0.40797582998755161"/>
          <c:h val="0.68072879778916529"/>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CD0966-80AF-44A1-9C00-CC9429007F2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A9DA682-CF3B-4158-9A96-293D22AE618F}">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800" b="1" dirty="0"/>
            <a:t>When paid, the bad debt will go away</a:t>
          </a:r>
          <a:endParaRPr lang="en-US" sz="1800" dirty="0"/>
        </a:p>
      </dgm:t>
    </dgm:pt>
    <dgm:pt modelId="{D77D8669-6193-491A-8A30-528877BC435C}" type="parTrans" cxnId="{4C43C355-55FA-4F14-A94E-D9518BB70C2D}">
      <dgm:prSet/>
      <dgm:spPr/>
      <dgm:t>
        <a:bodyPr/>
        <a:lstStyle/>
        <a:p>
          <a:endParaRPr lang="en-US"/>
        </a:p>
      </dgm:t>
    </dgm:pt>
    <dgm:pt modelId="{23A8E8B9-250D-400C-98FD-B176CC08305D}" type="sibTrans" cxnId="{4C43C355-55FA-4F14-A94E-D9518BB70C2D}">
      <dgm:prSet/>
      <dgm:spPr/>
      <dgm:t>
        <a:bodyPr/>
        <a:lstStyle/>
        <a:p>
          <a:endParaRPr lang="en-US"/>
        </a:p>
      </dgm:t>
    </dgm:pt>
    <dgm:pt modelId="{76F323D5-3C9E-4CF2-A943-ADD1869344A3}">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800" b="1" dirty="0"/>
            <a:t>The credit reporting company denied me </a:t>
          </a:r>
          <a:br>
            <a:rPr lang="en-US" sz="1800" b="1" dirty="0"/>
          </a:br>
          <a:r>
            <a:rPr lang="en-US" sz="1800" b="1" dirty="0"/>
            <a:t>credit</a:t>
          </a:r>
          <a:endParaRPr lang="en-US" sz="1800" dirty="0"/>
        </a:p>
      </dgm:t>
    </dgm:pt>
    <dgm:pt modelId="{F3311D46-A107-4DCF-91D8-D89A2A6A43B3}" type="parTrans" cxnId="{77F8D2FC-AEA0-4C37-A0BB-98FCD5AE867A}">
      <dgm:prSet/>
      <dgm:spPr/>
      <dgm:t>
        <a:bodyPr/>
        <a:lstStyle/>
        <a:p>
          <a:endParaRPr lang="en-US"/>
        </a:p>
      </dgm:t>
    </dgm:pt>
    <dgm:pt modelId="{6789157D-2D4D-4F95-B064-4DCF015087A8}" type="sibTrans" cxnId="{77F8D2FC-AEA0-4C37-A0BB-98FCD5AE867A}">
      <dgm:prSet/>
      <dgm:spPr/>
      <dgm:t>
        <a:bodyPr/>
        <a:lstStyle/>
        <a:p>
          <a:endParaRPr lang="en-US"/>
        </a:p>
      </dgm:t>
    </dgm:pt>
    <dgm:pt modelId="{CDAAEF1F-82F9-4537-8DEE-C147ECCCFFFE}">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800" b="1" dirty="0"/>
            <a:t>I’m not responsible for those charges on our account</a:t>
          </a:r>
          <a:endParaRPr lang="en-US" sz="1800" dirty="0"/>
        </a:p>
      </dgm:t>
    </dgm:pt>
    <dgm:pt modelId="{9C34DD18-C36E-4C7F-9B49-C566F98644DE}" type="parTrans" cxnId="{6B37045B-652B-40FE-AD40-DE6E44262DAA}">
      <dgm:prSet/>
      <dgm:spPr/>
      <dgm:t>
        <a:bodyPr/>
        <a:lstStyle/>
        <a:p>
          <a:endParaRPr lang="en-US"/>
        </a:p>
      </dgm:t>
    </dgm:pt>
    <dgm:pt modelId="{E170633F-B8D9-477F-80F7-06F203EA2945}" type="sibTrans" cxnId="{6B37045B-652B-40FE-AD40-DE6E44262DAA}">
      <dgm:prSet/>
      <dgm:spPr/>
      <dgm:t>
        <a:bodyPr/>
        <a:lstStyle/>
        <a:p>
          <a:endParaRPr lang="en-US"/>
        </a:p>
      </dgm:t>
    </dgm:pt>
    <dgm:pt modelId="{839E19C5-2013-4CE1-94CA-C1BE2A071D6F}">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800" b="1" dirty="0"/>
            <a:t>A divorce decree separates joint accounts</a:t>
          </a:r>
          <a:endParaRPr lang="en-US" sz="1800" dirty="0"/>
        </a:p>
      </dgm:t>
    </dgm:pt>
    <dgm:pt modelId="{9FCD7C53-CAC4-4B34-9E70-FB8C73829DC8}" type="parTrans" cxnId="{09EC8CA8-E47E-41D1-A124-252F5CCE264C}">
      <dgm:prSet/>
      <dgm:spPr/>
      <dgm:t>
        <a:bodyPr/>
        <a:lstStyle/>
        <a:p>
          <a:endParaRPr lang="en-US"/>
        </a:p>
      </dgm:t>
    </dgm:pt>
    <dgm:pt modelId="{7EEB3F8A-5283-4809-B9B9-C70DED546C71}" type="sibTrans" cxnId="{09EC8CA8-E47E-41D1-A124-252F5CCE264C}">
      <dgm:prSet/>
      <dgm:spPr/>
      <dgm:t>
        <a:bodyPr/>
        <a:lstStyle/>
        <a:p>
          <a:endParaRPr lang="en-US"/>
        </a:p>
      </dgm:t>
    </dgm:pt>
    <dgm:pt modelId="{46A4F638-24BF-4207-9453-F7A0C3137506}">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800" b="1" dirty="0"/>
            <a:t>Consumers must give their permission for a report to be issued</a:t>
          </a:r>
        </a:p>
        <a:p>
          <a:r>
            <a:rPr lang="en-US" sz="1200" dirty="0"/>
            <a:t>(employment is the exception)</a:t>
          </a:r>
        </a:p>
      </dgm:t>
    </dgm:pt>
    <dgm:pt modelId="{71BFAB41-A764-4F72-A999-9F0096FF8F81}" type="parTrans" cxnId="{3F7DEE0C-20D5-4CB9-BB30-F4749CE51DEF}">
      <dgm:prSet/>
      <dgm:spPr/>
      <dgm:t>
        <a:bodyPr/>
        <a:lstStyle/>
        <a:p>
          <a:endParaRPr lang="en-US"/>
        </a:p>
      </dgm:t>
    </dgm:pt>
    <dgm:pt modelId="{27D3513D-9704-4A7C-BC19-0F48CC6B30AC}" type="sibTrans" cxnId="{3F7DEE0C-20D5-4CB9-BB30-F4749CE51DEF}">
      <dgm:prSet/>
      <dgm:spPr/>
      <dgm:t>
        <a:bodyPr/>
        <a:lstStyle/>
        <a:p>
          <a:endParaRPr lang="en-US"/>
        </a:p>
      </dgm:t>
    </dgm:pt>
    <dgm:pt modelId="{032F535C-14D9-4A82-A0CA-B6CE3FA3FE63}">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800" b="1" dirty="0"/>
            <a:t>Requesting </a:t>
          </a:r>
          <a:br>
            <a:rPr lang="en-US" sz="1800" b="1" dirty="0"/>
          </a:br>
          <a:r>
            <a:rPr lang="en-US" sz="1800" b="1" dirty="0"/>
            <a:t>your own report </a:t>
          </a:r>
          <a:br>
            <a:rPr lang="en-US" sz="1800" b="1" dirty="0"/>
          </a:br>
          <a:r>
            <a:rPr lang="en-US" sz="1800" b="1" dirty="0"/>
            <a:t>and preapproved offers harm your credit history</a:t>
          </a:r>
          <a:endParaRPr lang="en-US" sz="1800" dirty="0"/>
        </a:p>
      </dgm:t>
    </dgm:pt>
    <dgm:pt modelId="{CFD2CCDC-AD51-4ECC-A20F-5DDE702D1993}" type="parTrans" cxnId="{8FEFBA0A-9A67-4FD1-9503-79A77A7DD797}">
      <dgm:prSet/>
      <dgm:spPr/>
      <dgm:t>
        <a:bodyPr/>
        <a:lstStyle/>
        <a:p>
          <a:endParaRPr lang="en-US"/>
        </a:p>
      </dgm:t>
    </dgm:pt>
    <dgm:pt modelId="{CA3DBC45-B68D-4D9D-98F3-FB5F595D6436}" type="sibTrans" cxnId="{8FEFBA0A-9A67-4FD1-9503-79A77A7DD797}">
      <dgm:prSet/>
      <dgm:spPr/>
      <dgm:t>
        <a:bodyPr/>
        <a:lstStyle/>
        <a:p>
          <a:endParaRPr lang="en-US"/>
        </a:p>
      </dgm:t>
    </dgm:pt>
    <dgm:pt modelId="{AA7AB9BA-B119-439E-A523-E3C170A9256C}">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800" b="1" dirty="0"/>
            <a:t>There is only one credit score and it is on every report</a:t>
          </a:r>
        </a:p>
      </dgm:t>
    </dgm:pt>
    <dgm:pt modelId="{CEF7D1C1-1E25-4A09-819D-B49DE22FD966}" type="parTrans" cxnId="{753803D2-CFAF-40E2-B48A-DD9AAC6EE30F}">
      <dgm:prSet/>
      <dgm:spPr/>
      <dgm:t>
        <a:bodyPr/>
        <a:lstStyle/>
        <a:p>
          <a:endParaRPr lang="en-US"/>
        </a:p>
      </dgm:t>
    </dgm:pt>
    <dgm:pt modelId="{AAFF156F-C162-48EA-B4D1-223EAF76BF6B}" type="sibTrans" cxnId="{753803D2-CFAF-40E2-B48A-DD9AAC6EE30F}">
      <dgm:prSet/>
      <dgm:spPr/>
      <dgm:t>
        <a:bodyPr/>
        <a:lstStyle/>
        <a:p>
          <a:endParaRPr lang="en-US"/>
        </a:p>
      </dgm:t>
    </dgm:pt>
    <dgm:pt modelId="{79DF6434-F14E-4CFE-ADED-E7CD4CAA655A}" type="pres">
      <dgm:prSet presAssocID="{66CD0966-80AF-44A1-9C00-CC9429007F2E}" presName="diagram" presStyleCnt="0">
        <dgm:presLayoutVars>
          <dgm:dir/>
          <dgm:resizeHandles val="exact"/>
        </dgm:presLayoutVars>
      </dgm:prSet>
      <dgm:spPr/>
    </dgm:pt>
    <dgm:pt modelId="{994E7A10-5872-4482-B66F-60F650866701}" type="pres">
      <dgm:prSet presAssocID="{AA9DA682-CF3B-4158-9A96-293D22AE618F}" presName="node" presStyleLbl="node1" presStyleIdx="0" presStyleCnt="7">
        <dgm:presLayoutVars>
          <dgm:bulletEnabled val="1"/>
        </dgm:presLayoutVars>
      </dgm:prSet>
      <dgm:spPr>
        <a:prstGeom prst="flowChartAlternateProcess">
          <a:avLst/>
        </a:prstGeom>
      </dgm:spPr>
    </dgm:pt>
    <dgm:pt modelId="{A9B2C3DF-181B-46D4-A170-856762D29DCD}" type="pres">
      <dgm:prSet presAssocID="{23A8E8B9-250D-400C-98FD-B176CC08305D}" presName="sibTrans" presStyleCnt="0"/>
      <dgm:spPr/>
    </dgm:pt>
    <dgm:pt modelId="{53F7ED2A-C543-4232-B090-E2ED3D0150EF}" type="pres">
      <dgm:prSet presAssocID="{76F323D5-3C9E-4CF2-A943-ADD1869344A3}" presName="node" presStyleLbl="node1" presStyleIdx="1" presStyleCnt="7">
        <dgm:presLayoutVars>
          <dgm:bulletEnabled val="1"/>
        </dgm:presLayoutVars>
      </dgm:prSet>
      <dgm:spPr>
        <a:prstGeom prst="flowChartAlternateProcess">
          <a:avLst/>
        </a:prstGeom>
      </dgm:spPr>
    </dgm:pt>
    <dgm:pt modelId="{0B6CCA61-293A-4EA0-9C8B-2254F954AC9F}" type="pres">
      <dgm:prSet presAssocID="{6789157D-2D4D-4F95-B064-4DCF015087A8}" presName="sibTrans" presStyleCnt="0"/>
      <dgm:spPr/>
    </dgm:pt>
    <dgm:pt modelId="{ADDC80E1-2535-43A4-B1FE-B9D2D6831C23}" type="pres">
      <dgm:prSet presAssocID="{CDAAEF1F-82F9-4537-8DEE-C147ECCCFFFE}" presName="node" presStyleLbl="node1" presStyleIdx="2" presStyleCnt="7">
        <dgm:presLayoutVars>
          <dgm:bulletEnabled val="1"/>
        </dgm:presLayoutVars>
      </dgm:prSet>
      <dgm:spPr>
        <a:prstGeom prst="flowChartAlternateProcess">
          <a:avLst/>
        </a:prstGeom>
      </dgm:spPr>
    </dgm:pt>
    <dgm:pt modelId="{D0AB5705-FCC3-4F25-9CE5-5CFD5BA8D52B}" type="pres">
      <dgm:prSet presAssocID="{E170633F-B8D9-477F-80F7-06F203EA2945}" presName="sibTrans" presStyleCnt="0"/>
      <dgm:spPr/>
    </dgm:pt>
    <dgm:pt modelId="{72BFCA3E-B235-4DF2-B83F-DEF938EE56B9}" type="pres">
      <dgm:prSet presAssocID="{839E19C5-2013-4CE1-94CA-C1BE2A071D6F}" presName="node" presStyleLbl="node1" presStyleIdx="3" presStyleCnt="7">
        <dgm:presLayoutVars>
          <dgm:bulletEnabled val="1"/>
        </dgm:presLayoutVars>
      </dgm:prSet>
      <dgm:spPr>
        <a:prstGeom prst="flowChartAlternateProcess">
          <a:avLst/>
        </a:prstGeom>
      </dgm:spPr>
    </dgm:pt>
    <dgm:pt modelId="{5877EAFB-6EBD-4F38-A76C-F330AB5BAD1C}" type="pres">
      <dgm:prSet presAssocID="{7EEB3F8A-5283-4809-B9B9-C70DED546C71}" presName="sibTrans" presStyleCnt="0"/>
      <dgm:spPr/>
    </dgm:pt>
    <dgm:pt modelId="{E7EDDB55-A37F-48EC-8435-8B2ACC006861}" type="pres">
      <dgm:prSet presAssocID="{46A4F638-24BF-4207-9453-F7A0C3137506}" presName="node" presStyleLbl="node1" presStyleIdx="4" presStyleCnt="7">
        <dgm:presLayoutVars>
          <dgm:bulletEnabled val="1"/>
        </dgm:presLayoutVars>
      </dgm:prSet>
      <dgm:spPr>
        <a:prstGeom prst="flowChartAlternateProcess">
          <a:avLst/>
        </a:prstGeom>
      </dgm:spPr>
    </dgm:pt>
    <dgm:pt modelId="{8206829F-C0EF-45E3-A466-3A2747AA262C}" type="pres">
      <dgm:prSet presAssocID="{27D3513D-9704-4A7C-BC19-0F48CC6B30AC}" presName="sibTrans" presStyleCnt="0"/>
      <dgm:spPr/>
    </dgm:pt>
    <dgm:pt modelId="{EDDBF325-A70E-42E6-B5BC-B08D7F1FF79F}" type="pres">
      <dgm:prSet presAssocID="{032F535C-14D9-4A82-A0CA-B6CE3FA3FE63}" presName="node" presStyleLbl="node1" presStyleIdx="5" presStyleCnt="7">
        <dgm:presLayoutVars>
          <dgm:bulletEnabled val="1"/>
        </dgm:presLayoutVars>
      </dgm:prSet>
      <dgm:spPr>
        <a:prstGeom prst="flowChartAlternateProcess">
          <a:avLst/>
        </a:prstGeom>
      </dgm:spPr>
    </dgm:pt>
    <dgm:pt modelId="{6E2682AC-AD0D-4E96-92F6-4E53479771C4}" type="pres">
      <dgm:prSet presAssocID="{CA3DBC45-B68D-4D9D-98F3-FB5F595D6436}" presName="sibTrans" presStyleCnt="0"/>
      <dgm:spPr/>
    </dgm:pt>
    <dgm:pt modelId="{CA00818B-D729-4176-A0C4-951B0C92FC77}" type="pres">
      <dgm:prSet presAssocID="{AA7AB9BA-B119-439E-A523-E3C170A9256C}" presName="node" presStyleLbl="node1" presStyleIdx="6" presStyleCnt="7">
        <dgm:presLayoutVars>
          <dgm:bulletEnabled val="1"/>
        </dgm:presLayoutVars>
      </dgm:prSet>
      <dgm:spPr>
        <a:prstGeom prst="flowChartAlternateProcess">
          <a:avLst/>
        </a:prstGeom>
      </dgm:spPr>
    </dgm:pt>
  </dgm:ptLst>
  <dgm:cxnLst>
    <dgm:cxn modelId="{4C43C355-55FA-4F14-A94E-D9518BB70C2D}" srcId="{66CD0966-80AF-44A1-9C00-CC9429007F2E}" destId="{AA9DA682-CF3B-4158-9A96-293D22AE618F}" srcOrd="0" destOrd="0" parTransId="{D77D8669-6193-491A-8A30-528877BC435C}" sibTransId="{23A8E8B9-250D-400C-98FD-B176CC08305D}"/>
    <dgm:cxn modelId="{77F8D2FC-AEA0-4C37-A0BB-98FCD5AE867A}" srcId="{66CD0966-80AF-44A1-9C00-CC9429007F2E}" destId="{76F323D5-3C9E-4CF2-A943-ADD1869344A3}" srcOrd="1" destOrd="0" parTransId="{F3311D46-A107-4DCF-91D8-D89A2A6A43B3}" sibTransId="{6789157D-2D4D-4F95-B064-4DCF015087A8}"/>
    <dgm:cxn modelId="{F05928E4-FCDE-49FC-BE76-D8CACA2D76D6}" type="presOf" srcId="{66CD0966-80AF-44A1-9C00-CC9429007F2E}" destId="{79DF6434-F14E-4CFE-ADED-E7CD4CAA655A}" srcOrd="0" destOrd="0" presId="urn:microsoft.com/office/officeart/2005/8/layout/default"/>
    <dgm:cxn modelId="{1E757B6C-E513-4DF6-B772-C92FBE0CF940}" type="presOf" srcId="{76F323D5-3C9E-4CF2-A943-ADD1869344A3}" destId="{53F7ED2A-C543-4232-B090-E2ED3D0150EF}" srcOrd="0" destOrd="0" presId="urn:microsoft.com/office/officeart/2005/8/layout/default"/>
    <dgm:cxn modelId="{3F7DEE0C-20D5-4CB9-BB30-F4749CE51DEF}" srcId="{66CD0966-80AF-44A1-9C00-CC9429007F2E}" destId="{46A4F638-24BF-4207-9453-F7A0C3137506}" srcOrd="4" destOrd="0" parTransId="{71BFAB41-A764-4F72-A999-9F0096FF8F81}" sibTransId="{27D3513D-9704-4A7C-BC19-0F48CC6B30AC}"/>
    <dgm:cxn modelId="{6B37045B-652B-40FE-AD40-DE6E44262DAA}" srcId="{66CD0966-80AF-44A1-9C00-CC9429007F2E}" destId="{CDAAEF1F-82F9-4537-8DEE-C147ECCCFFFE}" srcOrd="2" destOrd="0" parTransId="{9C34DD18-C36E-4C7F-9B49-C566F98644DE}" sibTransId="{E170633F-B8D9-477F-80F7-06F203EA2945}"/>
    <dgm:cxn modelId="{753803D2-CFAF-40E2-B48A-DD9AAC6EE30F}" srcId="{66CD0966-80AF-44A1-9C00-CC9429007F2E}" destId="{AA7AB9BA-B119-439E-A523-E3C170A9256C}" srcOrd="6" destOrd="0" parTransId="{CEF7D1C1-1E25-4A09-819D-B49DE22FD966}" sibTransId="{AAFF156F-C162-48EA-B4D1-223EAF76BF6B}"/>
    <dgm:cxn modelId="{8FEFBA0A-9A67-4FD1-9503-79A77A7DD797}" srcId="{66CD0966-80AF-44A1-9C00-CC9429007F2E}" destId="{032F535C-14D9-4A82-A0CA-B6CE3FA3FE63}" srcOrd="5" destOrd="0" parTransId="{CFD2CCDC-AD51-4ECC-A20F-5DDE702D1993}" sibTransId="{CA3DBC45-B68D-4D9D-98F3-FB5F595D6436}"/>
    <dgm:cxn modelId="{143B03A0-1338-4029-8722-0F293C78E210}" type="presOf" srcId="{AA9DA682-CF3B-4158-9A96-293D22AE618F}" destId="{994E7A10-5872-4482-B66F-60F650866701}" srcOrd="0" destOrd="0" presId="urn:microsoft.com/office/officeart/2005/8/layout/default"/>
    <dgm:cxn modelId="{F45A3630-B8A2-4499-A5AB-9D68C83D6DA7}" type="presOf" srcId="{46A4F638-24BF-4207-9453-F7A0C3137506}" destId="{E7EDDB55-A37F-48EC-8435-8B2ACC006861}" srcOrd="0" destOrd="0" presId="urn:microsoft.com/office/officeart/2005/8/layout/default"/>
    <dgm:cxn modelId="{09EC8CA8-E47E-41D1-A124-252F5CCE264C}" srcId="{66CD0966-80AF-44A1-9C00-CC9429007F2E}" destId="{839E19C5-2013-4CE1-94CA-C1BE2A071D6F}" srcOrd="3" destOrd="0" parTransId="{9FCD7C53-CAC4-4B34-9E70-FB8C73829DC8}" sibTransId="{7EEB3F8A-5283-4809-B9B9-C70DED546C71}"/>
    <dgm:cxn modelId="{CD963696-5F9D-4B78-9756-4A9D2A98ADD3}" type="presOf" srcId="{AA7AB9BA-B119-439E-A523-E3C170A9256C}" destId="{CA00818B-D729-4176-A0C4-951B0C92FC77}" srcOrd="0" destOrd="0" presId="urn:microsoft.com/office/officeart/2005/8/layout/default"/>
    <dgm:cxn modelId="{779E83BF-2213-4BCB-AE0B-C3189E0B2CB1}" type="presOf" srcId="{032F535C-14D9-4A82-A0CA-B6CE3FA3FE63}" destId="{EDDBF325-A70E-42E6-B5BC-B08D7F1FF79F}" srcOrd="0" destOrd="0" presId="urn:microsoft.com/office/officeart/2005/8/layout/default"/>
    <dgm:cxn modelId="{7D186A7C-1441-4D45-BC5D-89B7392CEAFA}" type="presOf" srcId="{839E19C5-2013-4CE1-94CA-C1BE2A071D6F}" destId="{72BFCA3E-B235-4DF2-B83F-DEF938EE56B9}" srcOrd="0" destOrd="0" presId="urn:microsoft.com/office/officeart/2005/8/layout/default"/>
    <dgm:cxn modelId="{ADBE2BEB-F34F-4A87-970B-8F822200B821}" type="presOf" srcId="{CDAAEF1F-82F9-4537-8DEE-C147ECCCFFFE}" destId="{ADDC80E1-2535-43A4-B1FE-B9D2D6831C23}" srcOrd="0" destOrd="0" presId="urn:microsoft.com/office/officeart/2005/8/layout/default"/>
    <dgm:cxn modelId="{BA4AA0FF-B7A3-4F1A-AF7B-D6488CB6288E}" type="presParOf" srcId="{79DF6434-F14E-4CFE-ADED-E7CD4CAA655A}" destId="{994E7A10-5872-4482-B66F-60F650866701}" srcOrd="0" destOrd="0" presId="urn:microsoft.com/office/officeart/2005/8/layout/default"/>
    <dgm:cxn modelId="{E319FDF1-0B83-4FF2-B404-1C7A9A81A0F3}" type="presParOf" srcId="{79DF6434-F14E-4CFE-ADED-E7CD4CAA655A}" destId="{A9B2C3DF-181B-46D4-A170-856762D29DCD}" srcOrd="1" destOrd="0" presId="urn:microsoft.com/office/officeart/2005/8/layout/default"/>
    <dgm:cxn modelId="{C51BD1D6-45D6-4758-943B-D2D3026752C0}" type="presParOf" srcId="{79DF6434-F14E-4CFE-ADED-E7CD4CAA655A}" destId="{53F7ED2A-C543-4232-B090-E2ED3D0150EF}" srcOrd="2" destOrd="0" presId="urn:microsoft.com/office/officeart/2005/8/layout/default"/>
    <dgm:cxn modelId="{F3FFFEBF-82CB-44D8-83CD-B8BCC5CB2201}" type="presParOf" srcId="{79DF6434-F14E-4CFE-ADED-E7CD4CAA655A}" destId="{0B6CCA61-293A-4EA0-9C8B-2254F954AC9F}" srcOrd="3" destOrd="0" presId="urn:microsoft.com/office/officeart/2005/8/layout/default"/>
    <dgm:cxn modelId="{1AAFD553-91D2-4570-9BA8-45B038D75C25}" type="presParOf" srcId="{79DF6434-F14E-4CFE-ADED-E7CD4CAA655A}" destId="{ADDC80E1-2535-43A4-B1FE-B9D2D6831C23}" srcOrd="4" destOrd="0" presId="urn:microsoft.com/office/officeart/2005/8/layout/default"/>
    <dgm:cxn modelId="{3C3662AE-6EEF-4FCB-BDBA-2E8C509FF0FB}" type="presParOf" srcId="{79DF6434-F14E-4CFE-ADED-E7CD4CAA655A}" destId="{D0AB5705-FCC3-4F25-9CE5-5CFD5BA8D52B}" srcOrd="5" destOrd="0" presId="urn:microsoft.com/office/officeart/2005/8/layout/default"/>
    <dgm:cxn modelId="{633AA41E-9F30-484A-87CC-248FD133C7C8}" type="presParOf" srcId="{79DF6434-F14E-4CFE-ADED-E7CD4CAA655A}" destId="{72BFCA3E-B235-4DF2-B83F-DEF938EE56B9}" srcOrd="6" destOrd="0" presId="urn:microsoft.com/office/officeart/2005/8/layout/default"/>
    <dgm:cxn modelId="{596993E7-A0CE-4712-AF0D-3EF5C002E634}" type="presParOf" srcId="{79DF6434-F14E-4CFE-ADED-E7CD4CAA655A}" destId="{5877EAFB-6EBD-4F38-A76C-F330AB5BAD1C}" srcOrd="7" destOrd="0" presId="urn:microsoft.com/office/officeart/2005/8/layout/default"/>
    <dgm:cxn modelId="{5679F195-530E-4548-91ED-47CB919AD251}" type="presParOf" srcId="{79DF6434-F14E-4CFE-ADED-E7CD4CAA655A}" destId="{E7EDDB55-A37F-48EC-8435-8B2ACC006861}" srcOrd="8" destOrd="0" presId="urn:microsoft.com/office/officeart/2005/8/layout/default"/>
    <dgm:cxn modelId="{A3182803-D4F7-41BE-A6BB-47B0802FCC96}" type="presParOf" srcId="{79DF6434-F14E-4CFE-ADED-E7CD4CAA655A}" destId="{8206829F-C0EF-45E3-A466-3A2747AA262C}" srcOrd="9" destOrd="0" presId="urn:microsoft.com/office/officeart/2005/8/layout/default"/>
    <dgm:cxn modelId="{3EECDA39-BA92-4E3B-AF69-21358621E09D}" type="presParOf" srcId="{79DF6434-F14E-4CFE-ADED-E7CD4CAA655A}" destId="{EDDBF325-A70E-42E6-B5BC-B08D7F1FF79F}" srcOrd="10" destOrd="0" presId="urn:microsoft.com/office/officeart/2005/8/layout/default"/>
    <dgm:cxn modelId="{F0D8BEBE-BFF4-4137-AE02-908AEDE23860}" type="presParOf" srcId="{79DF6434-F14E-4CFE-ADED-E7CD4CAA655A}" destId="{6E2682AC-AD0D-4E96-92F6-4E53479771C4}" srcOrd="11" destOrd="0" presId="urn:microsoft.com/office/officeart/2005/8/layout/default"/>
    <dgm:cxn modelId="{C1FB3489-B2EE-4EF7-8924-30E4B1AD32BA}" type="presParOf" srcId="{79DF6434-F14E-4CFE-ADED-E7CD4CAA655A}" destId="{CA00818B-D729-4176-A0C4-951B0C92FC77}"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E7A10-5872-4482-B66F-60F650866701}">
      <dsp:nvSpPr>
        <dsp:cNvPr id="0" name=""/>
        <dsp:cNvSpPr/>
      </dsp:nvSpPr>
      <dsp:spPr>
        <a:xfrm>
          <a:off x="3265" y="602014"/>
          <a:ext cx="2590747" cy="1554448"/>
        </a:xfrm>
        <a:prstGeom prst="flowChartAlternateProcess">
          <a:avLst/>
        </a:prstGeom>
        <a:solidFill>
          <a:schemeClr val="accent2">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When paid, the bad debt will go away</a:t>
          </a:r>
          <a:endParaRPr lang="en-US" sz="1800" kern="1200" dirty="0"/>
        </a:p>
      </dsp:txBody>
      <dsp:txXfrm>
        <a:off x="79145" y="677894"/>
        <a:ext cx="2438987" cy="1402688"/>
      </dsp:txXfrm>
    </dsp:sp>
    <dsp:sp modelId="{53F7ED2A-C543-4232-B090-E2ED3D0150EF}">
      <dsp:nvSpPr>
        <dsp:cNvPr id="0" name=""/>
        <dsp:cNvSpPr/>
      </dsp:nvSpPr>
      <dsp:spPr>
        <a:xfrm>
          <a:off x="2853087" y="602014"/>
          <a:ext cx="2590747" cy="1554448"/>
        </a:xfrm>
        <a:prstGeom prst="flowChartAlternateProcess">
          <a:avLst/>
        </a:prstGeom>
        <a:solidFill>
          <a:schemeClr val="accent3">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The credit reporting company denied me </a:t>
          </a:r>
          <a:br>
            <a:rPr lang="en-US" sz="1800" b="1" kern="1200" dirty="0"/>
          </a:br>
          <a:r>
            <a:rPr lang="en-US" sz="1800" b="1" kern="1200" dirty="0"/>
            <a:t>credit</a:t>
          </a:r>
          <a:endParaRPr lang="en-US" sz="1800" kern="1200" dirty="0"/>
        </a:p>
      </dsp:txBody>
      <dsp:txXfrm>
        <a:off x="2928967" y="677894"/>
        <a:ext cx="2438987" cy="1402688"/>
      </dsp:txXfrm>
    </dsp:sp>
    <dsp:sp modelId="{ADDC80E1-2535-43A4-B1FE-B9D2D6831C23}">
      <dsp:nvSpPr>
        <dsp:cNvPr id="0" name=""/>
        <dsp:cNvSpPr/>
      </dsp:nvSpPr>
      <dsp:spPr>
        <a:xfrm>
          <a:off x="5702909" y="602014"/>
          <a:ext cx="2590747" cy="1554448"/>
        </a:xfrm>
        <a:prstGeom prst="flowChartAlternateProcess">
          <a:avLst/>
        </a:prstGeom>
        <a:solidFill>
          <a:schemeClr val="accent4">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I’m not responsible for those charges on our account</a:t>
          </a:r>
          <a:endParaRPr lang="en-US" sz="1800" kern="1200" dirty="0"/>
        </a:p>
      </dsp:txBody>
      <dsp:txXfrm>
        <a:off x="5778789" y="677894"/>
        <a:ext cx="2438987" cy="1402688"/>
      </dsp:txXfrm>
    </dsp:sp>
    <dsp:sp modelId="{72BFCA3E-B235-4DF2-B83F-DEF938EE56B9}">
      <dsp:nvSpPr>
        <dsp:cNvPr id="0" name=""/>
        <dsp:cNvSpPr/>
      </dsp:nvSpPr>
      <dsp:spPr>
        <a:xfrm>
          <a:off x="8552731" y="602014"/>
          <a:ext cx="2590747" cy="1554448"/>
        </a:xfrm>
        <a:prstGeom prst="flowChartAlternateProcess">
          <a:avLst/>
        </a:prstGeom>
        <a:solidFill>
          <a:schemeClr val="accent5">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 divorce decree separates joint accounts</a:t>
          </a:r>
          <a:endParaRPr lang="en-US" sz="1800" kern="1200" dirty="0"/>
        </a:p>
      </dsp:txBody>
      <dsp:txXfrm>
        <a:off x="8628611" y="677894"/>
        <a:ext cx="2438987" cy="1402688"/>
      </dsp:txXfrm>
    </dsp:sp>
    <dsp:sp modelId="{E7EDDB55-A37F-48EC-8435-8B2ACC006861}">
      <dsp:nvSpPr>
        <dsp:cNvPr id="0" name=""/>
        <dsp:cNvSpPr/>
      </dsp:nvSpPr>
      <dsp:spPr>
        <a:xfrm>
          <a:off x="1428176" y="2415537"/>
          <a:ext cx="2590747" cy="1554448"/>
        </a:xfrm>
        <a:prstGeom prst="flowChartAlternateProcess">
          <a:avLst/>
        </a:prstGeom>
        <a:solidFill>
          <a:schemeClr val="accent6">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Consumers must give their permission for a report to be issued</a:t>
          </a:r>
        </a:p>
        <a:p>
          <a:pPr marL="0" lvl="0" indent="0" algn="ctr" defTabSz="800100">
            <a:lnSpc>
              <a:spcPct val="90000"/>
            </a:lnSpc>
            <a:spcBef>
              <a:spcPct val="0"/>
            </a:spcBef>
            <a:spcAft>
              <a:spcPct val="35000"/>
            </a:spcAft>
            <a:buNone/>
          </a:pPr>
          <a:r>
            <a:rPr lang="en-US" sz="1200" kern="1200" dirty="0"/>
            <a:t>(employment is the exception)</a:t>
          </a:r>
        </a:p>
      </dsp:txBody>
      <dsp:txXfrm>
        <a:off x="1504056" y="2491417"/>
        <a:ext cx="2438987" cy="1402688"/>
      </dsp:txXfrm>
    </dsp:sp>
    <dsp:sp modelId="{EDDBF325-A70E-42E6-B5BC-B08D7F1FF79F}">
      <dsp:nvSpPr>
        <dsp:cNvPr id="0" name=""/>
        <dsp:cNvSpPr/>
      </dsp:nvSpPr>
      <dsp:spPr>
        <a:xfrm>
          <a:off x="4277998" y="2415537"/>
          <a:ext cx="2590747" cy="1554448"/>
        </a:xfrm>
        <a:prstGeom prst="flowChartAlternateProcess">
          <a:avLst/>
        </a:prstGeom>
        <a:solidFill>
          <a:schemeClr val="accent2">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Requesting </a:t>
          </a:r>
          <a:br>
            <a:rPr lang="en-US" sz="1800" b="1" kern="1200" dirty="0"/>
          </a:br>
          <a:r>
            <a:rPr lang="en-US" sz="1800" b="1" kern="1200" dirty="0"/>
            <a:t>your own report </a:t>
          </a:r>
          <a:br>
            <a:rPr lang="en-US" sz="1800" b="1" kern="1200" dirty="0"/>
          </a:br>
          <a:r>
            <a:rPr lang="en-US" sz="1800" b="1" kern="1200" dirty="0"/>
            <a:t>and preapproved offers harm your credit history</a:t>
          </a:r>
          <a:endParaRPr lang="en-US" sz="1800" kern="1200" dirty="0"/>
        </a:p>
      </dsp:txBody>
      <dsp:txXfrm>
        <a:off x="4353878" y="2491417"/>
        <a:ext cx="2438987" cy="1402688"/>
      </dsp:txXfrm>
    </dsp:sp>
    <dsp:sp modelId="{CA00818B-D729-4176-A0C4-951B0C92FC77}">
      <dsp:nvSpPr>
        <dsp:cNvPr id="0" name=""/>
        <dsp:cNvSpPr/>
      </dsp:nvSpPr>
      <dsp:spPr>
        <a:xfrm>
          <a:off x="7127820" y="2415537"/>
          <a:ext cx="2590747" cy="1554448"/>
        </a:xfrm>
        <a:prstGeom prst="flowChartAlternateProcess">
          <a:avLst/>
        </a:prstGeom>
        <a:solidFill>
          <a:schemeClr val="accent3">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There is only one credit score and it is on every report</a:t>
          </a:r>
        </a:p>
      </dsp:txBody>
      <dsp:txXfrm>
        <a:off x="7203700" y="2491417"/>
        <a:ext cx="2438987" cy="140268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2835"/>
          </a:xfrm>
          <a:prstGeom prst="rect">
            <a:avLst/>
          </a:prstGeom>
        </p:spPr>
        <p:txBody>
          <a:bodyPr vert="horz" lIns="96625" tIns="48312" rIns="96625" bIns="48312" rtlCol="0"/>
          <a:lstStyle>
            <a:lvl1pPr algn="r">
              <a:defRPr sz="1300"/>
            </a:lvl1pPr>
          </a:lstStyle>
          <a:p>
            <a:fld id="{1ED1F7E9-EE9F-4EAC-9738-25639A81C8AA}" type="datetimeFigureOut">
              <a:rPr lang="en-GB" smtClean="0"/>
              <a:t>04/05/2017</a:t>
            </a:fld>
            <a:endParaRPr lang="en-GB"/>
          </a:p>
        </p:txBody>
      </p:sp>
      <p:sp>
        <p:nvSpPr>
          <p:cNvPr id="4" name="Footer Placeholder 3"/>
          <p:cNvSpPr>
            <a:spLocks noGrp="1"/>
          </p:cNvSpPr>
          <p:nvPr>
            <p:ph type="ftr" sz="quarter" idx="2"/>
          </p:nvPr>
        </p:nvSpPr>
        <p:spPr>
          <a:xfrm>
            <a:off x="0" y="9519055"/>
            <a:ext cx="2984871" cy="502834"/>
          </a:xfrm>
          <a:prstGeom prst="rect">
            <a:avLst/>
          </a:prstGeom>
        </p:spPr>
        <p:txBody>
          <a:bodyPr vert="horz" lIns="96625" tIns="48312" rIns="96625" bIns="48312" rtlCol="0" anchor="b"/>
          <a:lstStyle>
            <a:lvl1pPr algn="l">
              <a:defRPr sz="1300"/>
            </a:lvl1pPr>
          </a:lstStyle>
          <a:p>
            <a:endParaRPr lang="en-GB"/>
          </a:p>
        </p:txBody>
      </p:sp>
      <p:sp>
        <p:nvSpPr>
          <p:cNvPr id="5" name="Slide Number Placeholder 4"/>
          <p:cNvSpPr>
            <a:spLocks noGrp="1"/>
          </p:cNvSpPr>
          <p:nvPr>
            <p:ph type="sldNum" sz="quarter" idx="3"/>
          </p:nvPr>
        </p:nvSpPr>
        <p:spPr>
          <a:xfrm>
            <a:off x="3901698" y="9519055"/>
            <a:ext cx="2984871" cy="502834"/>
          </a:xfrm>
          <a:prstGeom prst="rect">
            <a:avLst/>
          </a:prstGeom>
        </p:spPr>
        <p:txBody>
          <a:bodyPr vert="horz" lIns="96625" tIns="48312" rIns="96625" bIns="48312" rtlCol="0" anchor="b"/>
          <a:lstStyle>
            <a:lvl1pPr algn="r">
              <a:defRPr sz="1300"/>
            </a:lvl1pPr>
          </a:lstStyle>
          <a:p>
            <a:fld id="{F53ABE09-0D43-4644-A857-553AFEF2309C}" type="slidenum">
              <a:rPr lang="en-GB" smtClean="0"/>
              <a:t>‹#›</a:t>
            </a:fld>
            <a:endParaRPr lang="en-GB"/>
          </a:p>
        </p:txBody>
      </p:sp>
    </p:spTree>
    <p:extLst>
      <p:ext uri="{BB962C8B-B14F-4D97-AF65-F5344CB8AC3E}">
        <p14:creationId xmlns:p14="http://schemas.microsoft.com/office/powerpoint/2010/main" val="2371095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en-GB"/>
          </a:p>
        </p:txBody>
      </p:sp>
      <p:sp>
        <p:nvSpPr>
          <p:cNvPr id="3" name="Date Placeholder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FD9BD0DE-58B2-4BE5-9870-8E7FE93CF5D8}" type="datetimeFigureOut">
              <a:rPr lang="en-GB" smtClean="0"/>
              <a:t>04/05/2017</a:t>
            </a:fld>
            <a:endParaRPr lang="en-GB"/>
          </a:p>
        </p:txBody>
      </p:sp>
      <p:sp>
        <p:nvSpPr>
          <p:cNvPr id="4" name="Slide Image Placeholder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en-GB"/>
          </a:p>
        </p:txBody>
      </p:sp>
      <p:sp>
        <p:nvSpPr>
          <p:cNvPr id="5" name="Notes Placeholder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5D958377-8945-4A29-AA61-C5A798FE2322}" type="slidenum">
              <a:rPr lang="en-GB" smtClean="0"/>
              <a:t>‹#›</a:t>
            </a:fld>
            <a:endParaRPr lang="en-GB"/>
          </a:p>
        </p:txBody>
      </p:sp>
    </p:spTree>
    <p:extLst>
      <p:ext uri="{BB962C8B-B14F-4D97-AF65-F5344CB8AC3E}">
        <p14:creationId xmlns:p14="http://schemas.microsoft.com/office/powerpoint/2010/main" val="2012573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experian.com/buildcredithistor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experian.com/assets/consumer-products/credit-educator/experian-sample-report.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experian.com/buildcredithistor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experian.com/dispute"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www.experian.com/reportaccess" TargetMode="External"/><Relationship Id="rId4" Type="http://schemas.openxmlformats.org/officeDocument/2006/relationships/hyperlink" Target="http://www.annualcreditreport.com/"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D958377-8945-4A29-AA61-C5A798FE2322}" type="slidenum">
              <a:rPr lang="en-GB" smtClean="0"/>
              <a:t>1</a:t>
            </a:fld>
            <a:endParaRPr lang="en-GB"/>
          </a:p>
        </p:txBody>
      </p:sp>
    </p:spTree>
    <p:extLst>
      <p:ext uri="{BB962C8B-B14F-4D97-AF65-F5344CB8AC3E}">
        <p14:creationId xmlns:p14="http://schemas.microsoft.com/office/powerpoint/2010/main" val="4219416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spcAft>
                <a:spcPct val="50000"/>
              </a:spcAft>
            </a:pPr>
            <a:r>
              <a:rPr lang="en-US" sz="1200" dirty="0">
                <a:latin typeface="Arial" charset="0"/>
              </a:rPr>
              <a:t>The most common uses of credit reports --by far -- are to offer credit, open new credit accounts and then to manage those accounts. </a:t>
            </a:r>
          </a:p>
          <a:p>
            <a:pPr eaLnBrk="1" hangingPunct="1">
              <a:spcBef>
                <a:spcPct val="0"/>
              </a:spcBef>
              <a:spcAft>
                <a:spcPct val="50000"/>
              </a:spcAft>
            </a:pPr>
            <a:r>
              <a:rPr lang="en-US" sz="1200" dirty="0">
                <a:latin typeface="Arial" charset="0"/>
              </a:rPr>
              <a:t>But, it is important to understand that there are other permissible purposes for which companies need to assess risk and would ask for a credit report. A poor credit history can affect your ability to rent an apartment, get a job, require you to make a deposit for utilities, or cause your interest rates and fees for services to be higher.</a:t>
            </a:r>
          </a:p>
          <a:p>
            <a:pPr eaLnBrk="1" hangingPunct="1">
              <a:spcBef>
                <a:spcPct val="0"/>
              </a:spcBef>
              <a:spcAft>
                <a:spcPct val="50000"/>
              </a:spcAft>
            </a:pPr>
            <a:r>
              <a:rPr lang="en-US" sz="1200" dirty="0">
                <a:latin typeface="Arial" charset="0"/>
              </a:rPr>
              <a:t>Credit reports are also used for insurance purposes in addition to claims histories and other data to help predict which consumers will file fewer claims. Studies have proven that consumers who manage credit well are adverse to risk, are not as stressed as consumers with financial problems, and are less likely to have accidents or other issues that result in insurance claims. </a:t>
            </a:r>
          </a:p>
          <a:p>
            <a:pPr eaLnBrk="1" hangingPunct="1">
              <a:spcBef>
                <a:spcPct val="0"/>
              </a:spcBef>
              <a:spcAft>
                <a:spcPct val="50000"/>
              </a:spcAft>
            </a:pPr>
            <a:r>
              <a:rPr lang="en-US" sz="1200" dirty="0">
                <a:latin typeface="Arial" charset="0"/>
              </a:rPr>
              <a:t>Using credit as a tool enables people who are lower risk to pay less for insurance coverage and results in those who are higher risk and who make more claims paying more. The end result is a more fair market place with those who make claims paying more than those who don’t.</a:t>
            </a:r>
          </a:p>
        </p:txBody>
      </p:sp>
      <p:sp>
        <p:nvSpPr>
          <p:cNvPr id="4" name="Slide Number Placeholder 3"/>
          <p:cNvSpPr>
            <a:spLocks noGrp="1"/>
          </p:cNvSpPr>
          <p:nvPr>
            <p:ph type="sldNum" sz="quarter" idx="10"/>
          </p:nvPr>
        </p:nvSpPr>
        <p:spPr/>
        <p:txBody>
          <a:bodyPr/>
          <a:lstStyle/>
          <a:p>
            <a:fld id="{5D958377-8945-4A29-AA61-C5A798FE2322}" type="slidenum">
              <a:rPr lang="en-GB" smtClean="0"/>
              <a:t>10</a:t>
            </a:fld>
            <a:endParaRPr lang="en-GB"/>
          </a:p>
        </p:txBody>
      </p:sp>
    </p:spTree>
    <p:extLst>
      <p:ext uri="{BB962C8B-B14F-4D97-AF65-F5344CB8AC3E}">
        <p14:creationId xmlns:p14="http://schemas.microsoft.com/office/powerpoint/2010/main" val="941740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charset="0"/>
              </a:rPr>
              <a:t>A credit report, sometimes called a credit history, is simply a record of your financial accounts and obligations.</a:t>
            </a:r>
          </a:p>
          <a:p>
            <a:endParaRPr lang="en-US" sz="1200" dirty="0">
              <a:latin typeface="Arial" charset="0"/>
            </a:endParaRPr>
          </a:p>
          <a:p>
            <a:r>
              <a:rPr lang="en-US" sz="1200" dirty="0">
                <a:latin typeface="Arial" charset="0"/>
              </a:rPr>
              <a:t>When you go shopping and apply for a store credit card, the store will very likely use your credit report to make a determination for approval. This quick access allows you to purchase items immediately and easily.</a:t>
            </a:r>
          </a:p>
          <a:p>
            <a:endParaRPr lang="en-GB"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D958377-8945-4A29-AA61-C5A798FE2322}" type="slidenum">
              <a:rPr lang="en-GB" smtClean="0"/>
              <a:t>11</a:t>
            </a:fld>
            <a:endParaRPr lang="en-GB"/>
          </a:p>
        </p:txBody>
      </p:sp>
    </p:spTree>
    <p:extLst>
      <p:ext uri="{BB962C8B-B14F-4D97-AF65-F5344CB8AC3E}">
        <p14:creationId xmlns:p14="http://schemas.microsoft.com/office/powerpoint/2010/main" val="1481787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spcAft>
                <a:spcPct val="50000"/>
              </a:spcAft>
            </a:pPr>
            <a:r>
              <a:rPr lang="en-US" sz="1200" dirty="0">
                <a:latin typeface="Arial" charset="0"/>
              </a:rPr>
              <a:t>If you have been turned down for credit, you most likely know about credit reports.  That’s because the company that denied your application </a:t>
            </a:r>
            <a:r>
              <a:rPr lang="en-US" dirty="0">
                <a:latin typeface="Arial" charset="0"/>
              </a:rPr>
              <a:t>was required to tell</a:t>
            </a:r>
            <a:r>
              <a:rPr lang="en-US" sz="1200" dirty="0">
                <a:latin typeface="Arial" charset="0"/>
              </a:rPr>
              <a:t> you how to get a copy of your credit report if they used it to make their decision.  You probably remember that negative experience.</a:t>
            </a:r>
          </a:p>
          <a:p>
            <a:pPr eaLnBrk="1" hangingPunct="1">
              <a:spcBef>
                <a:spcPct val="0"/>
              </a:spcBef>
              <a:spcAft>
                <a:spcPct val="50000"/>
              </a:spcAft>
            </a:pPr>
            <a:r>
              <a:rPr lang="en-US" sz="1200" dirty="0">
                <a:latin typeface="Arial" charset="0"/>
              </a:rPr>
              <a:t>But what about all of the times your request was approved, the service was provided, you signed for the merchandise and went home happy?  Very likely, a credit report helped make it happen.  </a:t>
            </a:r>
          </a:p>
          <a:p>
            <a:pPr eaLnBrk="1" hangingPunct="1">
              <a:spcBef>
                <a:spcPct val="0"/>
              </a:spcBef>
              <a:spcAft>
                <a:spcPct val="50000"/>
              </a:spcAft>
            </a:pPr>
            <a:r>
              <a:rPr lang="en-US" sz="1200" dirty="0">
                <a:latin typeface="Arial" charset="0"/>
              </a:rPr>
              <a:t>This positive experience occurs millions of times each month. In fact, in the vast majority of instances, applications are processed and approved with a credit report working to the advantage of the consumer.</a:t>
            </a:r>
          </a:p>
          <a:p>
            <a:endParaRPr lang="en-GB"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D958377-8945-4A29-AA61-C5A798FE2322}" type="slidenum">
              <a:rPr lang="en-GB" smtClean="0"/>
              <a:t>12</a:t>
            </a:fld>
            <a:endParaRPr lang="en-GB"/>
          </a:p>
        </p:txBody>
      </p:sp>
    </p:spTree>
    <p:extLst>
      <p:ext uri="{BB962C8B-B14F-4D97-AF65-F5344CB8AC3E}">
        <p14:creationId xmlns:p14="http://schemas.microsoft.com/office/powerpoint/2010/main" val="3068296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823034"/>
            <a:ext cx="5510530" cy="5198854"/>
          </a:xfrm>
        </p:spPr>
        <p:txBody>
          <a:bodyPr/>
          <a:lstStyle/>
          <a:p>
            <a:pPr eaLnBrk="1" hangingPunct="1">
              <a:spcBef>
                <a:spcPct val="0"/>
              </a:spcBef>
              <a:spcAft>
                <a:spcPct val="50000"/>
              </a:spcAft>
            </a:pPr>
            <a:r>
              <a:rPr lang="en-US" dirty="0">
                <a:latin typeface="Arial" charset="0"/>
              </a:rPr>
              <a:t>The most important message here is that you, the consumer, are an integral part of the credit reporting process. </a:t>
            </a:r>
          </a:p>
          <a:p>
            <a:pPr eaLnBrk="1" hangingPunct="1">
              <a:spcBef>
                <a:spcPct val="0"/>
              </a:spcBef>
              <a:spcAft>
                <a:spcPct val="50000"/>
              </a:spcAft>
            </a:pPr>
            <a:r>
              <a:rPr lang="en-US" dirty="0">
                <a:latin typeface="Arial" charset="0"/>
              </a:rPr>
              <a:t>Remember, you only have a credit report if you use credit. No one forces you to use credit or to overuse credit.  You are in control.</a:t>
            </a:r>
          </a:p>
          <a:p>
            <a:pPr eaLnBrk="1" hangingPunct="1">
              <a:spcBef>
                <a:spcPct val="0"/>
              </a:spcBef>
              <a:spcAft>
                <a:spcPct val="50000"/>
              </a:spcAft>
            </a:pPr>
            <a:r>
              <a:rPr lang="en-US" dirty="0">
                <a:latin typeface="Arial" charset="0"/>
              </a:rPr>
              <a:t>The information you provide when you apply for credit and how you choose to use credit are the beginning of the credit cycle.  </a:t>
            </a:r>
          </a:p>
          <a:p>
            <a:r>
              <a:rPr lang="en-US" sz="1200" kern="1200" dirty="0">
                <a:solidFill>
                  <a:schemeClr val="tx1"/>
                </a:solidFill>
                <a:effectLst/>
                <a:latin typeface="Arial" pitchFamily="34" charset="0"/>
                <a:ea typeface="+mn-ea"/>
                <a:cs typeface="+mn-cs"/>
              </a:rPr>
              <a:t>There are several other important players in that credit cycle as well.</a:t>
            </a:r>
          </a:p>
          <a:p>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The credit reporting companies compile the credit report information used to help lenders make the lending decision.</a:t>
            </a:r>
          </a:p>
          <a:p>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The lenders use the information to help them manage risk by approving or declining applications or by setting appropriate interest rates.</a:t>
            </a:r>
          </a:p>
          <a:p>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Risk score modelers are the players that many don’t know about. They are the ones who create the formulas used to calculate credit scores. They are companies like FICO and VantageScore. The formulas they create are proprietary to them. It’s a common myth the credit bureaus own the scores or know the formulas. But that isn’t the case. The credit bureaus provide the information used to calculate the score, but the risk score modelers own the formulas.</a:t>
            </a:r>
          </a:p>
          <a:p>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The government is an important player in the cycle, too. The Consumer Financial Protection Bureau is the federal regulator for the credit bureaus. The bureaus are also governed by state laws across the country.</a:t>
            </a:r>
          </a:p>
        </p:txBody>
      </p:sp>
      <p:sp>
        <p:nvSpPr>
          <p:cNvPr id="4" name="Slide Number Placeholder 3"/>
          <p:cNvSpPr>
            <a:spLocks noGrp="1"/>
          </p:cNvSpPr>
          <p:nvPr>
            <p:ph type="sldNum" sz="quarter" idx="10"/>
          </p:nvPr>
        </p:nvSpPr>
        <p:spPr/>
        <p:txBody>
          <a:bodyPr/>
          <a:lstStyle/>
          <a:p>
            <a:fld id="{5D958377-8945-4A29-AA61-C5A798FE2322}" type="slidenum">
              <a:rPr lang="en-GB" smtClean="0"/>
              <a:t>13</a:t>
            </a:fld>
            <a:endParaRPr lang="en-GB"/>
          </a:p>
        </p:txBody>
      </p:sp>
    </p:spTree>
    <p:extLst>
      <p:ext uri="{BB962C8B-B14F-4D97-AF65-F5344CB8AC3E}">
        <p14:creationId xmlns:p14="http://schemas.microsoft.com/office/powerpoint/2010/main" val="1481787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725059"/>
            <a:ext cx="5510530" cy="5159170"/>
          </a:xfrm>
        </p:spPr>
        <p:txBody>
          <a:bodyPr/>
          <a:lstStyle/>
          <a:p>
            <a:pPr eaLnBrk="1" hangingPunct="1">
              <a:spcBef>
                <a:spcPct val="0"/>
              </a:spcBef>
              <a:spcAft>
                <a:spcPct val="50000"/>
              </a:spcAft>
              <a:defRPr/>
            </a:pPr>
            <a:r>
              <a:rPr lang="en-US" sz="1000" dirty="0">
                <a:latin typeface="Arial" charset="0"/>
              </a:rPr>
              <a:t>Credit reports include information that can be divided into five distinct categories.</a:t>
            </a:r>
          </a:p>
          <a:p>
            <a:pPr eaLnBrk="1" hangingPunct="1">
              <a:spcBef>
                <a:spcPct val="0"/>
              </a:spcBef>
              <a:spcAft>
                <a:spcPct val="50000"/>
              </a:spcAft>
              <a:defRPr/>
            </a:pPr>
            <a:r>
              <a:rPr lang="en-US" sz="1000" dirty="0">
                <a:latin typeface="Arial" charset="0"/>
              </a:rPr>
              <a:t>The first is identifying information, which helps the lender find your information and helps credit reporting companies add and update information in your file.  Employment records are not updated as part of your account history and, thus, are not a precise record of your work history, but simply another verification of your application information. The Geo Code is an indicator of census track location as reported by the census bureau.  It was added to help creditors ensure they are complying with the Equal Credit Opportunity Act and the Community Reinvestment Act.</a:t>
            </a:r>
          </a:p>
          <a:p>
            <a:pPr eaLnBrk="1" hangingPunct="1">
              <a:spcBef>
                <a:spcPct val="0"/>
              </a:spcBef>
              <a:spcAft>
                <a:spcPct val="50000"/>
              </a:spcAft>
              <a:defRPr/>
            </a:pPr>
            <a:r>
              <a:rPr lang="en-US" sz="1000" dirty="0">
                <a:latin typeface="Arial" charset="0"/>
              </a:rPr>
              <a:t>Most companies routinely report their account information to all three credit reporting agencies and update it monthly.  This is a good thing because your account history is the core part of your financial references.</a:t>
            </a:r>
          </a:p>
          <a:p>
            <a:pPr eaLnBrk="1" hangingPunct="1">
              <a:spcBef>
                <a:spcPct val="0"/>
              </a:spcBef>
              <a:spcAft>
                <a:spcPct val="50000"/>
              </a:spcAft>
              <a:defRPr/>
            </a:pPr>
            <a:r>
              <a:rPr lang="en-US" sz="1000" dirty="0">
                <a:latin typeface="Arial" charset="0"/>
              </a:rPr>
              <a:t>For each account, the credit report will show your credit limit or existing balance, your association with the account, and if payments have been made as agreed. </a:t>
            </a:r>
          </a:p>
          <a:p>
            <a:pPr eaLnBrk="1" hangingPunct="1">
              <a:spcBef>
                <a:spcPct val="0"/>
              </a:spcBef>
              <a:spcAft>
                <a:spcPct val="50000"/>
              </a:spcAft>
              <a:defRPr/>
            </a:pPr>
            <a:r>
              <a:rPr lang="en-US" sz="1000" dirty="0">
                <a:latin typeface="Arial" charset="0"/>
              </a:rPr>
              <a:t>Public record filings relating to financial obligations are routinely collected from federal, state, county and local courts.  There is no such thing as a good public record on a credit report, so hopefully you will never see one on yours.</a:t>
            </a:r>
          </a:p>
          <a:p>
            <a:pPr eaLnBrk="1" hangingPunct="1">
              <a:spcBef>
                <a:spcPct val="0"/>
              </a:spcBef>
              <a:spcAft>
                <a:spcPct val="50000"/>
              </a:spcAft>
              <a:defRPr/>
            </a:pPr>
            <a:r>
              <a:rPr lang="en-US" sz="1000" dirty="0">
                <a:latin typeface="Arial" charset="0"/>
              </a:rPr>
              <a:t>It is important to remember that accounts are updated to show if you paid or satisfied the debt, but they are </a:t>
            </a:r>
            <a:r>
              <a:rPr lang="en-US" sz="1000" u="sng" dirty="0">
                <a:latin typeface="Arial" charset="0"/>
              </a:rPr>
              <a:t>not deleted  immediately when paid</a:t>
            </a:r>
            <a:r>
              <a:rPr lang="en-US" sz="1000" dirty="0">
                <a:latin typeface="Arial" charset="0"/>
              </a:rPr>
              <a:t>.</a:t>
            </a:r>
          </a:p>
          <a:p>
            <a:pPr eaLnBrk="1" hangingPunct="1">
              <a:spcBef>
                <a:spcPct val="0"/>
              </a:spcBef>
              <a:spcAft>
                <a:spcPct val="50000"/>
              </a:spcAft>
              <a:defRPr/>
            </a:pPr>
            <a:r>
              <a:rPr lang="en-US" sz="1000" dirty="0">
                <a:latin typeface="Arial" charset="0"/>
              </a:rPr>
              <a:t>Experian was the first national credit reporting to report positive rent payment history. Now, paying your rent on time can help you build a credit history. Check with your apartment manager to see if they report your payments. If not, visit </a:t>
            </a:r>
            <a:r>
              <a:rPr lang="en-US" sz="1000" dirty="0">
                <a:latin typeface="Arial" charset="0"/>
                <a:hlinkClick r:id="rId3"/>
              </a:rPr>
              <a:t>www.experian.com/buildcredithistory</a:t>
            </a:r>
            <a:r>
              <a:rPr lang="en-US" sz="1000" dirty="0">
                <a:latin typeface="Arial" charset="0"/>
              </a:rPr>
              <a:t>  to learn how you can have your on-time rent payments reported.</a:t>
            </a:r>
          </a:p>
          <a:p>
            <a:pPr eaLnBrk="1" hangingPunct="1">
              <a:spcBef>
                <a:spcPct val="0"/>
              </a:spcBef>
              <a:spcAft>
                <a:spcPct val="50000"/>
              </a:spcAft>
              <a:defRPr/>
            </a:pPr>
            <a:r>
              <a:rPr lang="en-US" sz="1000" dirty="0">
                <a:latin typeface="Arial" charset="0"/>
              </a:rPr>
              <a:t>An inquiry is a record of the fact that a credit report was accessed.  It typically shows the name of the inquiring company, the account number, the date of the inquiry, the type of inquiry and, in some cases, the address of the company.</a:t>
            </a:r>
          </a:p>
          <a:p>
            <a:pPr eaLnBrk="1" hangingPunct="1">
              <a:spcBef>
                <a:spcPct val="0"/>
              </a:spcBef>
              <a:spcAft>
                <a:spcPct val="50000"/>
              </a:spcAft>
              <a:defRPr/>
            </a:pPr>
            <a:r>
              <a:rPr lang="en-US" sz="1000" dirty="0">
                <a:latin typeface="Arial" charset="0"/>
              </a:rPr>
              <a:t>We encourage consumers to get their report online and dispute online because we can provide the most efficient, safe and effective service for them.  We can forward their electronic disputes  and documents directly to the creditor reporting the account and get responses back to the consumer much more quickly.</a:t>
            </a:r>
          </a:p>
        </p:txBody>
      </p:sp>
      <p:sp>
        <p:nvSpPr>
          <p:cNvPr id="4" name="Slide Number Placeholder 3"/>
          <p:cNvSpPr>
            <a:spLocks noGrp="1"/>
          </p:cNvSpPr>
          <p:nvPr>
            <p:ph type="sldNum" sz="quarter" idx="10"/>
          </p:nvPr>
        </p:nvSpPr>
        <p:spPr/>
        <p:txBody>
          <a:bodyPr/>
          <a:lstStyle/>
          <a:p>
            <a:fld id="{5D958377-8945-4A29-AA61-C5A798FE2322}" type="slidenum">
              <a:rPr lang="en-GB" smtClean="0"/>
              <a:t>14</a:t>
            </a:fld>
            <a:endParaRPr lang="en-GB"/>
          </a:p>
        </p:txBody>
      </p:sp>
    </p:spTree>
    <p:extLst>
      <p:ext uri="{BB962C8B-B14F-4D97-AF65-F5344CB8AC3E}">
        <p14:creationId xmlns:p14="http://schemas.microsoft.com/office/powerpoint/2010/main" val="1388799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spcAft>
                <a:spcPct val="50000"/>
              </a:spcAft>
            </a:pPr>
            <a:r>
              <a:rPr lang="en-US" sz="1200" dirty="0">
                <a:latin typeface="Arial" charset="0"/>
              </a:rPr>
              <a:t>Essentially, if it is not debt related, it’s not in your credit report.</a:t>
            </a:r>
          </a:p>
          <a:p>
            <a:pPr eaLnBrk="1" hangingPunct="1">
              <a:spcBef>
                <a:spcPct val="0"/>
              </a:spcBef>
              <a:spcAft>
                <a:spcPct val="50000"/>
              </a:spcAft>
            </a:pPr>
            <a:r>
              <a:rPr lang="en-US" sz="1200" dirty="0">
                <a:latin typeface="Arial" charset="0"/>
              </a:rPr>
              <a:t>You now should better understand what really is in a credit report and understand that a credit report does not report criminal or medical history information, or information about specific items you purchased. </a:t>
            </a:r>
          </a:p>
          <a:p>
            <a:pPr>
              <a:spcBef>
                <a:spcPct val="0"/>
              </a:spcBef>
              <a:spcAft>
                <a:spcPct val="50000"/>
              </a:spcAft>
            </a:pPr>
            <a:r>
              <a:rPr lang="en-US" sz="1200" dirty="0">
                <a:latin typeface="Arial" charset="0"/>
              </a:rPr>
              <a:t>Nor does it rate your credit. Credit s</a:t>
            </a:r>
            <a:r>
              <a:rPr lang="en-US" dirty="0">
                <a:latin typeface="Arial" charset="0"/>
              </a:rPr>
              <a:t>cores are not part of the credit report. It is, in fact, a completely </a:t>
            </a:r>
            <a:r>
              <a:rPr lang="en-US" sz="1200" dirty="0">
                <a:latin typeface="Arial" charset="0"/>
              </a:rPr>
              <a:t>separate proces</a:t>
            </a:r>
            <a:r>
              <a:rPr lang="en-US" dirty="0">
                <a:latin typeface="Arial" charset="0"/>
              </a:rPr>
              <a:t>s. Scores may be calculated at the moment a credit report is requested or after the report is received by the lender. </a:t>
            </a:r>
          </a:p>
          <a:p>
            <a:pPr>
              <a:spcBef>
                <a:spcPct val="0"/>
              </a:spcBef>
              <a:spcAft>
                <a:spcPct val="50000"/>
              </a:spcAft>
            </a:pPr>
            <a:r>
              <a:rPr lang="en-US" sz="1200" dirty="0">
                <a:latin typeface="Arial" charset="0"/>
              </a:rPr>
              <a:t>The credit reporting company collects, updates and reports your references, but does not make </a:t>
            </a:r>
            <a:r>
              <a:rPr lang="en-US" dirty="0">
                <a:latin typeface="Arial" charset="0"/>
              </a:rPr>
              <a:t>recommendations about whether you should be approved or denied.</a:t>
            </a:r>
          </a:p>
          <a:p>
            <a:pPr marL="0" marR="0" indent="0" algn="l" defTabSz="914400" rtl="0" eaLnBrk="1" fontAlgn="base" latinLnBrk="0" hangingPunct="1">
              <a:lnSpc>
                <a:spcPct val="100000"/>
              </a:lnSpc>
              <a:spcBef>
                <a:spcPct val="0"/>
              </a:spcBef>
              <a:spcAft>
                <a:spcPct val="50000"/>
              </a:spcAft>
              <a:buClrTx/>
              <a:buSzTx/>
              <a:buFontTx/>
              <a:buNone/>
              <a:tabLst/>
              <a:defRPr/>
            </a:pPr>
            <a:r>
              <a:rPr lang="en-US" dirty="0">
                <a:latin typeface="Arial" charset="0"/>
              </a:rPr>
              <a:t>See sample report here: </a:t>
            </a:r>
            <a:r>
              <a:rPr lang="en-US" u="sng" kern="1200" dirty="0">
                <a:solidFill>
                  <a:schemeClr val="tx1"/>
                </a:solidFill>
                <a:effectLst/>
                <a:latin typeface="Arial" pitchFamily="34" charset="0"/>
                <a:hlinkClick r:id="rId3"/>
              </a:rPr>
              <a:t>http://www.experian.com/assets/consumer-products/credit-educator/experian-sample-report.pdf</a:t>
            </a:r>
            <a:r>
              <a:rPr lang="en-US" u="none" kern="1200" baseline="0" dirty="0">
                <a:solidFill>
                  <a:schemeClr val="tx1"/>
                </a:solidFill>
                <a:effectLst/>
                <a:latin typeface="Arial" pitchFamily="34" charset="0"/>
              </a:rPr>
              <a:t> </a:t>
            </a:r>
            <a:endParaRPr lang="en-US" dirty="0">
              <a:latin typeface="Arial" charset="0"/>
            </a:endParaRPr>
          </a:p>
        </p:txBody>
      </p:sp>
      <p:sp>
        <p:nvSpPr>
          <p:cNvPr id="4" name="Slide Number Placeholder 3"/>
          <p:cNvSpPr>
            <a:spLocks noGrp="1"/>
          </p:cNvSpPr>
          <p:nvPr>
            <p:ph type="sldNum" sz="quarter" idx="10"/>
          </p:nvPr>
        </p:nvSpPr>
        <p:spPr/>
        <p:txBody>
          <a:bodyPr/>
          <a:lstStyle/>
          <a:p>
            <a:fld id="{5D958377-8945-4A29-AA61-C5A798FE2322}" type="slidenum">
              <a:rPr lang="en-GB" smtClean="0"/>
              <a:t>15</a:t>
            </a:fld>
            <a:endParaRPr lang="en-GB"/>
          </a:p>
        </p:txBody>
      </p:sp>
    </p:spTree>
    <p:extLst>
      <p:ext uri="{BB962C8B-B14F-4D97-AF65-F5344CB8AC3E}">
        <p14:creationId xmlns:p14="http://schemas.microsoft.com/office/powerpoint/2010/main" val="941740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823034"/>
            <a:ext cx="5510530" cy="4408052"/>
          </a:xfrm>
        </p:spPr>
        <p:txBody>
          <a:bodyPr/>
          <a:lstStyle/>
          <a:p>
            <a:r>
              <a:rPr lang="en-US" dirty="0">
                <a:latin typeface="Arial" charset="0"/>
              </a:rPr>
              <a:t>As mentioned earlier, Experian was the first credit reporting agency to include positive rent payment information in the credit report. </a:t>
            </a:r>
          </a:p>
          <a:p>
            <a:endParaRPr lang="en-US" dirty="0">
              <a:latin typeface="Arial" charset="0"/>
            </a:endParaRPr>
          </a:p>
          <a:p>
            <a:r>
              <a:rPr lang="en-US" dirty="0">
                <a:latin typeface="Arial" charset="0"/>
              </a:rPr>
              <a:t>More than 60 million U.S. consumers have limited or no credit history at all. </a:t>
            </a:r>
          </a:p>
          <a:p>
            <a:endParaRPr lang="en-US" dirty="0">
              <a:latin typeface="Arial" charset="0"/>
            </a:endParaRPr>
          </a:p>
          <a:p>
            <a:r>
              <a:rPr lang="en-US" dirty="0">
                <a:latin typeface="Arial" charset="0"/>
              </a:rPr>
              <a:t>More than 110 million people rent their place of residence. By reporting positive rent payment history, those with little or no credit report are able to build a positive credit</a:t>
            </a:r>
            <a:r>
              <a:rPr lang="en-US" baseline="0" dirty="0">
                <a:latin typeface="Arial" charset="0"/>
              </a:rPr>
              <a:t> history.</a:t>
            </a:r>
          </a:p>
          <a:p>
            <a:endParaRPr lang="en-US" dirty="0">
              <a:latin typeface="Arial" charset="0"/>
            </a:endParaRPr>
          </a:p>
          <a:p>
            <a:r>
              <a:rPr lang="en-US" dirty="0">
                <a:latin typeface="Arial" charset="0"/>
              </a:rPr>
              <a:t>With an established credit history, they may be able to access traditional credit at a lower cost, helping break the cycle of debt and high cost sources of credit like payday loans.</a:t>
            </a:r>
          </a:p>
          <a:p>
            <a:endParaRPr lang="en-US" dirty="0">
              <a:latin typeface="Arial" charset="0"/>
            </a:endParaRPr>
          </a:p>
          <a:p>
            <a:r>
              <a:rPr lang="en-US" dirty="0">
                <a:latin typeface="Arial" charset="0"/>
              </a:rPr>
              <a:t>Paying rent is much like paying credit accounts and is helpful in assessing lending risk. Including positive rent payment information in a person’s credit report will help lenders identify individuals who’s applications should be approved when they lack traditional credit history.</a:t>
            </a:r>
          </a:p>
          <a:p>
            <a:endParaRPr lang="en-US" dirty="0">
              <a:latin typeface="Arial" charset="0"/>
            </a:endParaRPr>
          </a:p>
          <a:p>
            <a:r>
              <a:rPr lang="en-US" dirty="0">
                <a:latin typeface="Arial" charset="0"/>
              </a:rPr>
              <a:t>In the past, negative information such as unfulfilled lease terms found their way into credit reports as collection accounts.  People responsibly making their rent payments on time were not able to build a positive credit history.</a:t>
            </a:r>
            <a:r>
              <a:rPr lang="en-US" baseline="0" dirty="0">
                <a:latin typeface="Arial" charset="0"/>
              </a:rPr>
              <a:t> Now they can.  </a:t>
            </a:r>
            <a:endParaRPr lang="en-US" dirty="0">
              <a:latin typeface="Arial" charset="0"/>
            </a:endParaRPr>
          </a:p>
          <a:p>
            <a:endParaRPr lang="en-GB"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D958377-8945-4A29-AA61-C5A798FE2322}" type="slidenum">
              <a:rPr lang="en-GB" smtClean="0"/>
              <a:t>16</a:t>
            </a:fld>
            <a:endParaRPr lang="en-GB"/>
          </a:p>
        </p:txBody>
      </p:sp>
    </p:spTree>
    <p:extLst>
      <p:ext uri="{BB962C8B-B14F-4D97-AF65-F5344CB8AC3E}">
        <p14:creationId xmlns:p14="http://schemas.microsoft.com/office/powerpoint/2010/main" val="1481787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a:solidFill>
                  <a:schemeClr val="tx1"/>
                </a:solidFill>
                <a:effectLst/>
                <a:latin typeface="Arial" pitchFamily="34" charset="0"/>
                <a:ea typeface="+mn-ea"/>
                <a:cs typeface="+mn-cs"/>
              </a:rPr>
              <a:t>A study looked at how the addition of the positive rental </a:t>
            </a:r>
            <a:r>
              <a:rPr lang="en-US" sz="1200" kern="1200" dirty="0" err="1">
                <a:solidFill>
                  <a:schemeClr val="tx1"/>
                </a:solidFill>
                <a:effectLst/>
                <a:latin typeface="Arial" pitchFamily="34" charset="0"/>
                <a:ea typeface="+mn-ea"/>
                <a:cs typeface="+mn-cs"/>
              </a:rPr>
              <a:t>tradeline</a:t>
            </a:r>
            <a:r>
              <a:rPr lang="en-US" sz="1200" kern="1200" dirty="0">
                <a:solidFill>
                  <a:schemeClr val="tx1"/>
                </a:solidFill>
                <a:effectLst/>
                <a:latin typeface="Arial" pitchFamily="34" charset="0"/>
                <a:ea typeface="+mn-ea"/>
                <a:cs typeface="+mn-cs"/>
              </a:rPr>
              <a:t> impacts residents living in subsidized housing.  We took a subset of the data in RentBureau, about 20,000 leases, and simulated the addition of these leases </a:t>
            </a:r>
            <a:r>
              <a:rPr lang="en-US" kern="1200" dirty="0">
                <a:solidFill>
                  <a:schemeClr val="tx1"/>
                </a:solidFill>
                <a:effectLst/>
                <a:latin typeface="Arial" pitchFamily="34" charset="0"/>
                <a:cs typeface="Arial" panose="020B0604020202020204" pitchFamily="34" charset="0"/>
              </a:rPr>
              <a:t>to the Experian credit file.  All the leases in the study received housing subsidies and exhibited positive lease payment behavior. Here are a few of the key findings from the study.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ffectLst/>
                <a:latin typeface="Arial" panose="020B0604020202020204" pitchFamily="34" charset="0"/>
                <a:cs typeface="Arial" panose="020B0604020202020204" pitchFamily="34" charset="0"/>
              </a:rPr>
              <a:t>Prior to the addition of the rental </a:t>
            </a:r>
            <a:r>
              <a:rPr lang="en-US" dirty="0" err="1">
                <a:effectLst/>
                <a:latin typeface="Arial" panose="020B0604020202020204" pitchFamily="34" charset="0"/>
                <a:cs typeface="Arial" panose="020B0604020202020204" pitchFamily="34" charset="0"/>
              </a:rPr>
              <a:t>tradeline</a:t>
            </a:r>
            <a:r>
              <a:rPr lang="en-US" dirty="0">
                <a:effectLst/>
                <a:latin typeface="Arial" panose="020B0604020202020204" pitchFamily="34" charset="0"/>
                <a:cs typeface="Arial" panose="020B0604020202020204" pitchFamily="34" charset="0"/>
              </a:rPr>
              <a:t>, 11% of the study population did not have a credit file and did not have a credit score.  After the addition of the rental </a:t>
            </a:r>
            <a:r>
              <a:rPr lang="en-US" dirty="0" err="1">
                <a:effectLst/>
                <a:latin typeface="Arial" panose="020B0604020202020204" pitchFamily="34" charset="0"/>
                <a:cs typeface="Arial" panose="020B0604020202020204" pitchFamily="34" charset="0"/>
              </a:rPr>
              <a:t>tradeline</a:t>
            </a:r>
            <a:r>
              <a:rPr lang="en-US" dirty="0">
                <a:effectLst/>
                <a:latin typeface="Arial" panose="020B0604020202020204" pitchFamily="34" charset="0"/>
                <a:cs typeface="Arial" panose="020B0604020202020204" pitchFamily="34" charset="0"/>
              </a:rPr>
              <a:t>, 100% of these individuals had a credit file and became </a:t>
            </a:r>
            <a:r>
              <a:rPr lang="en-US" dirty="0" err="1">
                <a:effectLst/>
                <a:latin typeface="Arial" panose="020B0604020202020204" pitchFamily="34" charset="0"/>
                <a:cs typeface="Arial" panose="020B0604020202020204" pitchFamily="34" charset="0"/>
              </a:rPr>
              <a:t>scoreable</a:t>
            </a:r>
            <a:r>
              <a:rPr lang="en-US" dirty="0">
                <a:effectLst/>
                <a:latin typeface="Arial" panose="020B0604020202020204" pitchFamily="34" charset="0"/>
                <a:cs typeface="Arial" panose="020B0604020202020204" pitchFamily="34" charset="0"/>
              </a:rPr>
              <a:t> using VantageScore.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a:solidFill>
                  <a:schemeClr val="tx1"/>
                </a:solidFill>
                <a:effectLst/>
                <a:latin typeface="Arial" pitchFamily="34" charset="0"/>
                <a:cs typeface="Arial" panose="020B0604020202020204" pitchFamily="34" charset="0"/>
              </a:rPr>
              <a:t>We next looked at how adding the rental payments impacted the number of people in the subprime, nonprime (or </a:t>
            </a:r>
            <a:r>
              <a:rPr lang="en-US" kern="1200" dirty="0" err="1">
                <a:solidFill>
                  <a:schemeClr val="tx1"/>
                </a:solidFill>
                <a:effectLst/>
                <a:latin typeface="Arial" pitchFamily="34" charset="0"/>
                <a:cs typeface="Arial" panose="020B0604020202020204" pitchFamily="34" charset="0"/>
              </a:rPr>
              <a:t>nearprime</a:t>
            </a:r>
            <a:r>
              <a:rPr lang="en-US" kern="1200" dirty="0">
                <a:solidFill>
                  <a:schemeClr val="tx1"/>
                </a:solidFill>
                <a:effectLst/>
                <a:latin typeface="Arial" pitchFamily="34" charset="0"/>
                <a:cs typeface="Arial" panose="020B0604020202020204" pitchFamily="34" charset="0"/>
              </a:rPr>
              <a:t>) and prime categories. The number of residents in the subprime category decreased 19% with the rental </a:t>
            </a:r>
            <a:r>
              <a:rPr lang="en-US" kern="1200" dirty="0" err="1">
                <a:solidFill>
                  <a:schemeClr val="tx1"/>
                </a:solidFill>
                <a:effectLst/>
                <a:latin typeface="Arial" pitchFamily="34" charset="0"/>
                <a:cs typeface="Arial" panose="020B0604020202020204" pitchFamily="34" charset="0"/>
              </a:rPr>
              <a:t>tradeline</a:t>
            </a:r>
            <a:r>
              <a:rPr lang="en-US" kern="1200" dirty="0">
                <a:solidFill>
                  <a:schemeClr val="tx1"/>
                </a:solidFill>
                <a:effectLst/>
                <a:latin typeface="Arial" pitchFamily="34" charset="0"/>
                <a:cs typeface="Arial" panose="020B0604020202020204" pitchFamily="34"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a:solidFill>
                  <a:schemeClr val="tx1"/>
                </a:solidFill>
                <a:effectLst/>
                <a:latin typeface="Arial" pitchFamily="34" charset="0"/>
                <a:cs typeface="Arial" panose="020B0604020202020204" pitchFamily="34" charset="0"/>
              </a:rPr>
              <a:t>We also looked at the overall credit score change of individuals with the simulated rental </a:t>
            </a:r>
            <a:r>
              <a:rPr lang="en-US" kern="1200" dirty="0" err="1">
                <a:solidFill>
                  <a:schemeClr val="tx1"/>
                </a:solidFill>
                <a:effectLst/>
                <a:latin typeface="Arial" pitchFamily="34" charset="0"/>
                <a:cs typeface="Arial" panose="020B0604020202020204" pitchFamily="34" charset="0"/>
              </a:rPr>
              <a:t>tradeline</a:t>
            </a:r>
            <a:r>
              <a:rPr lang="en-US" kern="1200" dirty="0">
                <a:solidFill>
                  <a:schemeClr val="tx1"/>
                </a:solidFill>
                <a:effectLst/>
                <a:latin typeface="Arial" pitchFamily="34" charset="0"/>
                <a:cs typeface="Arial" panose="020B0604020202020204" pitchFamily="34" charset="0"/>
              </a:rPr>
              <a:t> on file.  </a:t>
            </a:r>
            <a:r>
              <a:rPr lang="en-US" dirty="0">
                <a:latin typeface="Arial" pitchFamily="34" charset="0"/>
                <a:cs typeface="Arial" panose="020B0604020202020204" pitchFamily="34" charset="0"/>
              </a:rPr>
              <a:t>Ninety-five </a:t>
            </a:r>
            <a:r>
              <a:rPr lang="en-US" kern="1200" dirty="0">
                <a:solidFill>
                  <a:schemeClr val="tx1"/>
                </a:solidFill>
                <a:effectLst/>
                <a:latin typeface="Arial" pitchFamily="34" charset="0"/>
                <a:cs typeface="Arial" panose="020B0604020202020204" pitchFamily="34" charset="0"/>
              </a:rPr>
              <a:t>percent of study participants experienced a score increase or no score change after the addition of the rental </a:t>
            </a:r>
            <a:r>
              <a:rPr lang="en-US" kern="1200" dirty="0" err="1">
                <a:solidFill>
                  <a:schemeClr val="tx1"/>
                </a:solidFill>
                <a:effectLst/>
                <a:latin typeface="Arial" pitchFamily="34" charset="0"/>
                <a:cs typeface="Arial" panose="020B0604020202020204" pitchFamily="34" charset="0"/>
              </a:rPr>
              <a:t>tradeline</a:t>
            </a:r>
            <a:r>
              <a:rPr lang="en-US" kern="1200" dirty="0">
                <a:solidFill>
                  <a:schemeClr val="tx1"/>
                </a:solidFill>
                <a:effectLst/>
                <a:latin typeface="Arial" pitchFamily="34" charset="0"/>
                <a:cs typeface="Arial" panose="020B0604020202020204" pitchFamily="34"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a:solidFill>
                  <a:schemeClr val="tx1"/>
                </a:solidFill>
                <a:effectLst/>
                <a:latin typeface="Arial" pitchFamily="34" charset="0"/>
                <a:cs typeface="Arial" panose="020B0604020202020204" pitchFamily="34" charset="0"/>
              </a:rPr>
              <a:t>To learn more about building credit history through rental payments visit </a:t>
            </a:r>
            <a:r>
              <a:rPr lang="en-US" kern="1200" dirty="0">
                <a:solidFill>
                  <a:schemeClr val="tx1"/>
                </a:solidFill>
                <a:effectLst/>
                <a:latin typeface="Arial" pitchFamily="34" charset="0"/>
                <a:cs typeface="Arial" panose="020B0604020202020204" pitchFamily="34" charset="0"/>
                <a:hlinkClick r:id="rId3"/>
              </a:rPr>
              <a:t>www.experian.com/buildcredithistory</a:t>
            </a:r>
            <a:r>
              <a:rPr lang="en-US" kern="1200" dirty="0">
                <a:solidFill>
                  <a:schemeClr val="tx1"/>
                </a:solidFill>
                <a:effectLst/>
                <a:latin typeface="Arial"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endParaRPr lang="en-GB"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D958377-8945-4A29-AA61-C5A798FE2322}" type="slidenum">
              <a:rPr lang="en-GB" smtClean="0"/>
              <a:t>17</a:t>
            </a:fld>
            <a:endParaRPr lang="en-GB"/>
          </a:p>
        </p:txBody>
      </p:sp>
    </p:spTree>
    <p:extLst>
      <p:ext uri="{BB962C8B-B14F-4D97-AF65-F5344CB8AC3E}">
        <p14:creationId xmlns:p14="http://schemas.microsoft.com/office/powerpoint/2010/main" val="2678006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While not required, we strongly encourage people to get a current copy of their personal report before initiating the dispute process. In fact, we will give you a free report if you don’t have one. </a:t>
            </a:r>
          </a:p>
          <a:p>
            <a:endParaRPr lang="en-US" dirty="0">
              <a:latin typeface="Arial" charset="0"/>
            </a:endParaRPr>
          </a:p>
          <a:p>
            <a:r>
              <a:rPr lang="en-US" dirty="0">
                <a:latin typeface="Arial" charset="0"/>
              </a:rPr>
              <a:t>Simply visit </a:t>
            </a:r>
            <a:r>
              <a:rPr lang="en-US" dirty="0">
                <a:latin typeface="Arial" charset="0"/>
                <a:hlinkClick r:id="rId3"/>
              </a:rPr>
              <a:t>www.experian.com/dispute</a:t>
            </a:r>
            <a:r>
              <a:rPr lang="en-US" dirty="0">
                <a:latin typeface="Arial" charset="0"/>
              </a:rPr>
              <a:t> and provide the information requested. Experian will provide a free report instantly online. If you already have a current personal report you can simply enter your report number to start the dispute process.</a:t>
            </a:r>
          </a:p>
          <a:p>
            <a:endParaRPr lang="en-US" dirty="0">
              <a:latin typeface="Arial" charset="0"/>
            </a:endParaRPr>
          </a:p>
          <a:p>
            <a:pPr fontAlgn="base"/>
            <a:r>
              <a:rPr lang="en-US" sz="1200" b="0" i="0" kern="1200" dirty="0">
                <a:solidFill>
                  <a:schemeClr val="tx1"/>
                </a:solidFill>
                <a:effectLst/>
                <a:latin typeface="Arial" pitchFamily="34" charset="0"/>
                <a:ea typeface="+mn-ea"/>
                <a:cs typeface="+mn-cs"/>
              </a:rPr>
              <a:t>You may also obtain your free annual credit report at </a:t>
            </a:r>
            <a:r>
              <a:rPr lang="en-US" sz="1200" b="0" i="0" u="none" strike="noStrike" kern="1200" dirty="0">
                <a:solidFill>
                  <a:schemeClr val="tx1"/>
                </a:solidFill>
                <a:effectLst/>
                <a:latin typeface="Arial" pitchFamily="34" charset="0"/>
                <a:ea typeface="+mn-ea"/>
                <a:cs typeface="+mn-cs"/>
                <a:hlinkClick r:id="rId4"/>
              </a:rPr>
              <a:t>annualcreditreport.com</a:t>
            </a:r>
            <a:r>
              <a:rPr lang="en-US" sz="1200" b="0" i="0" u="none" strike="noStrike" kern="1200" baseline="0" dirty="0">
                <a:solidFill>
                  <a:schemeClr val="tx1"/>
                </a:solidFill>
                <a:effectLst/>
                <a:latin typeface="Arial" pitchFamily="34" charset="0"/>
                <a:ea typeface="+mn-ea"/>
                <a:cs typeface="+mn-cs"/>
              </a:rPr>
              <a:t> or if </a:t>
            </a:r>
            <a:r>
              <a:rPr lang="en-US" sz="1200" b="0" i="0" kern="1200" dirty="0">
                <a:solidFill>
                  <a:schemeClr val="tx1"/>
                </a:solidFill>
                <a:effectLst/>
                <a:latin typeface="Arial" pitchFamily="34" charset="0"/>
                <a:ea typeface="+mn-ea"/>
                <a:cs typeface="+mn-cs"/>
              </a:rPr>
              <a:t>you have received an adverse action notice, you also can request a free copy of your credit report at </a:t>
            </a:r>
            <a:r>
              <a:rPr lang="en-US" sz="1200" b="0" i="0" u="none" strike="noStrike" kern="1200" dirty="0">
                <a:solidFill>
                  <a:schemeClr val="tx1"/>
                </a:solidFill>
                <a:effectLst/>
                <a:latin typeface="Arial" pitchFamily="34" charset="0"/>
                <a:ea typeface="+mn-ea"/>
                <a:cs typeface="+mn-cs"/>
                <a:hlinkClick r:id="rId5"/>
              </a:rPr>
              <a:t>experian.com/</a:t>
            </a:r>
            <a:r>
              <a:rPr lang="en-US" sz="1200" b="0" i="0" u="none" strike="noStrike" kern="1200" dirty="0" err="1">
                <a:solidFill>
                  <a:schemeClr val="tx1"/>
                </a:solidFill>
                <a:effectLst/>
                <a:latin typeface="Arial" pitchFamily="34" charset="0"/>
                <a:ea typeface="+mn-ea"/>
                <a:cs typeface="+mn-cs"/>
                <a:hlinkClick r:id="rId5"/>
              </a:rPr>
              <a:t>reportaccess</a:t>
            </a:r>
            <a:r>
              <a:rPr lang="en-US" sz="1200" b="0" i="0" kern="1200" dirty="0">
                <a:solidFill>
                  <a:schemeClr val="tx1"/>
                </a:solidFill>
                <a:effectLst/>
                <a:latin typeface="Arial" pitchFamily="34" charset="0"/>
                <a:ea typeface="+mn-ea"/>
                <a:cs typeface="+mn-cs"/>
              </a:rPr>
              <a:t>.</a:t>
            </a:r>
          </a:p>
          <a:p>
            <a:pPr fontAlgn="base"/>
            <a:endParaRPr lang="en-US" dirty="0">
              <a:latin typeface="Arial" pitchFamily="34" charset="0"/>
            </a:endParaRPr>
          </a:p>
          <a:p>
            <a:pPr fontAlgn="base"/>
            <a:r>
              <a:rPr lang="en-US" dirty="0">
                <a:latin typeface="Arial" pitchFamily="34" charset="0"/>
              </a:rPr>
              <a:t>Disputing online is easy and secure. Simply click on “dispute” next to the item you wish to dispute and follow the instructions. When finished submit your disputes along with any documents you upload.</a:t>
            </a:r>
          </a:p>
          <a:p>
            <a:pPr fontAlgn="base"/>
            <a:endParaRPr lang="en-US" dirty="0">
              <a:latin typeface="Arial" pitchFamily="34" charset="0"/>
            </a:endParaRPr>
          </a:p>
          <a:p>
            <a:pPr fontAlgn="base"/>
            <a:r>
              <a:rPr lang="en-US" sz="1200" b="0" i="0" kern="1200" dirty="0">
                <a:solidFill>
                  <a:schemeClr val="tx1"/>
                </a:solidFill>
                <a:effectLst/>
                <a:latin typeface="Arial" pitchFamily="34" charset="0"/>
                <a:ea typeface="+mn-ea"/>
                <a:cs typeface="+mn-cs"/>
              </a:rPr>
              <a:t>When you dispute information be sure you are specific about the issue. For example, “the account is not mine,” “the payment was never late,” or the </a:t>
            </a:r>
            <a:r>
              <a:rPr lang="en-US" dirty="0">
                <a:latin typeface="Arial" pitchFamily="34" charset="0"/>
              </a:rPr>
              <a:t>“account is fraudulent” help Experian communicate the exact reason for your dispute to the source of the information.</a:t>
            </a:r>
            <a:endParaRPr lang="en-US" sz="1200" b="0" i="0"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fld id="{5D958377-8945-4A29-AA61-C5A798FE2322}" type="slidenum">
              <a:rPr lang="en-GB" smtClean="0"/>
              <a:t>18</a:t>
            </a:fld>
            <a:endParaRPr lang="en-GB"/>
          </a:p>
        </p:txBody>
      </p:sp>
    </p:spTree>
    <p:extLst>
      <p:ext uri="{BB962C8B-B14F-4D97-AF65-F5344CB8AC3E}">
        <p14:creationId xmlns:p14="http://schemas.microsoft.com/office/powerpoint/2010/main" val="3068296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You are not really disputing the information with the credit reporting company.  Instead, Experian is acting on your behalf to ask the lender to verify the information it is reporting. </a:t>
            </a:r>
          </a:p>
          <a:p>
            <a:r>
              <a:rPr lang="en-US" dirty="0">
                <a:latin typeface="Arial" charset="0"/>
              </a:rPr>
              <a:t> </a:t>
            </a:r>
          </a:p>
          <a:p>
            <a:r>
              <a:rPr lang="en-US" dirty="0">
                <a:latin typeface="Arial" charset="0"/>
              </a:rPr>
              <a:t>Through the automated dispute system, they are also required to copy all three national systems on any change resulting from the dispute.</a:t>
            </a:r>
          </a:p>
          <a:p>
            <a:endParaRPr lang="en-US" dirty="0">
              <a:latin typeface="Arial" charset="0"/>
            </a:endParaRPr>
          </a:p>
          <a:p>
            <a:r>
              <a:rPr lang="en-US" dirty="0">
                <a:latin typeface="Arial" charset="0"/>
              </a:rPr>
              <a:t>Experian is required by law to allow the creditor up to 30 days to respond to a dispute, so it must tell consumers to allow 30 days from the date the dispute is received.  However, the average processing time is much shorter.</a:t>
            </a:r>
          </a:p>
          <a:p>
            <a:endParaRPr lang="en-US" dirty="0">
              <a:latin typeface="Arial" charset="0"/>
            </a:endParaRPr>
          </a:p>
          <a:p>
            <a:r>
              <a:rPr lang="en-US" dirty="0">
                <a:latin typeface="Arial" charset="0"/>
              </a:rPr>
              <a:t>If you and the creditor cannot reach agreement about the status of a payment or account, Experian strongly encourages you to add a “statement of dispute” to their credit history. A statement of dispute enables you to share your perspective on the issue. The statements are provided every time your credit report is requested. </a:t>
            </a:r>
          </a:p>
          <a:p>
            <a:pPr eaLnBrk="1" hangingPunct="1">
              <a:spcBef>
                <a:spcPct val="0"/>
              </a:spcBef>
            </a:pPr>
            <a:endParaRPr lang="en-US" sz="1200" dirty="0">
              <a:latin typeface="Arial" charset="0"/>
            </a:endParaRPr>
          </a:p>
        </p:txBody>
      </p:sp>
      <p:sp>
        <p:nvSpPr>
          <p:cNvPr id="4" name="Slide Number Placeholder 3"/>
          <p:cNvSpPr>
            <a:spLocks noGrp="1"/>
          </p:cNvSpPr>
          <p:nvPr>
            <p:ph type="sldNum" sz="quarter" idx="10"/>
          </p:nvPr>
        </p:nvSpPr>
        <p:spPr/>
        <p:txBody>
          <a:bodyPr/>
          <a:lstStyle/>
          <a:p>
            <a:fld id="{5D958377-8945-4A29-AA61-C5A798FE2322}" type="slidenum">
              <a:rPr lang="en-GB" smtClean="0"/>
              <a:t>19</a:t>
            </a:fld>
            <a:endParaRPr lang="en-GB"/>
          </a:p>
        </p:txBody>
      </p:sp>
    </p:spTree>
    <p:extLst>
      <p:ext uri="{BB962C8B-B14F-4D97-AF65-F5344CB8AC3E}">
        <p14:creationId xmlns:p14="http://schemas.microsoft.com/office/powerpoint/2010/main" val="3743991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EE59A4DB-63AC-4086-AFE4-518930C0DA6B}" type="slidenum">
              <a:rPr lang="en-US" smtClean="0"/>
              <a:pPr eaLnBrk="1" fontAlgn="base" hangingPunct="1">
                <a:spcBef>
                  <a:spcPct val="0"/>
                </a:spcBef>
                <a:spcAft>
                  <a:spcPct val="0"/>
                </a:spcAft>
                <a:defRPr/>
              </a:pPr>
              <a:t>2</a:t>
            </a:fld>
            <a:endParaRPr lang="en-US"/>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xfrm>
            <a:off x="917804" y="6866473"/>
            <a:ext cx="1234555" cy="295661"/>
          </a:xfrm>
        </p:spPr>
        <p:txBody>
          <a:bodyPr wrap="square" numCol="1" anchor="t" anchorCtr="0" compatLnSpc="1">
            <a:prstTxWarp prst="textNoShape">
              <a:avLst/>
            </a:prstTxWarp>
            <a:normAutofit/>
          </a:bodyPr>
          <a:lstStyle/>
          <a:p>
            <a:pPr eaLnBrk="1" hangingPunct="1">
              <a:spcBef>
                <a:spcPct val="0"/>
              </a:spcBef>
              <a:defRPr/>
            </a:pPr>
            <a:endParaRPr lang="en-US" dirty="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dirty="0">
                <a:latin typeface="Arial" charset="0"/>
              </a:rPr>
              <a:t>The </a:t>
            </a:r>
            <a:r>
              <a:rPr lang="en-US" dirty="0">
                <a:latin typeface="Arial" charset="0"/>
              </a:rPr>
              <a:t>information you provide in your credit applications is the first information that appears in a credit report. You are responsible for the information that is used to establish your credit report and ensure that all of the identifying information is correct.</a:t>
            </a:r>
          </a:p>
          <a:p>
            <a:pPr eaLnBrk="1" hangingPunct="1">
              <a:spcBef>
                <a:spcPct val="0"/>
              </a:spcBef>
            </a:pPr>
            <a:endParaRPr lang="en-US" sz="1200" dirty="0">
              <a:latin typeface="Arial" charset="0"/>
            </a:endParaRPr>
          </a:p>
          <a:p>
            <a:pPr eaLnBrk="1" hangingPunct="1">
              <a:spcBef>
                <a:spcPct val="0"/>
              </a:spcBef>
            </a:pPr>
            <a:r>
              <a:rPr lang="en-US" dirty="0">
                <a:latin typeface="Arial" charset="0"/>
              </a:rPr>
              <a:t>For that reason, it is very important that you always be thorough and consistent when completing a credit application. Doing so will help to ensure all of the information in your credit report is matched accurately and completely.</a:t>
            </a:r>
          </a:p>
          <a:p>
            <a:pPr eaLnBrk="1" hangingPunct="1">
              <a:spcBef>
                <a:spcPct val="0"/>
              </a:spcBef>
            </a:pPr>
            <a:endParaRPr lang="en-US" sz="1200" dirty="0">
              <a:latin typeface="Arial" charset="0"/>
            </a:endParaRPr>
          </a:p>
          <a:p>
            <a:pPr eaLnBrk="1" hangingPunct="1">
              <a:spcBef>
                <a:spcPct val="0"/>
              </a:spcBef>
            </a:pPr>
            <a:r>
              <a:rPr lang="en-US" dirty="0">
                <a:latin typeface="Arial" charset="0"/>
              </a:rPr>
              <a:t>If your handwriting is illegible or you use different names or other identifying information all of those variations will appear in your credit report. They aren’t errors. They are an accurate representation of the information you provided to your lenders.</a:t>
            </a:r>
            <a:endParaRPr lang="en-US" sz="1200" dirty="0">
              <a:latin typeface="Arial" charset="0"/>
            </a:endParaRPr>
          </a:p>
          <a:p>
            <a:pPr eaLnBrk="1" hangingPunct="1">
              <a:spcBef>
                <a:spcPct val="0"/>
              </a:spcBef>
            </a:pPr>
            <a:endParaRPr lang="en-US" dirty="0">
              <a:latin typeface="Arial" charset="0"/>
            </a:endParaRPr>
          </a:p>
        </p:txBody>
      </p:sp>
      <p:sp>
        <p:nvSpPr>
          <p:cNvPr id="4" name="Slide Number Placeholder 3"/>
          <p:cNvSpPr>
            <a:spLocks noGrp="1"/>
          </p:cNvSpPr>
          <p:nvPr>
            <p:ph type="sldNum" sz="quarter" idx="10"/>
          </p:nvPr>
        </p:nvSpPr>
        <p:spPr/>
        <p:txBody>
          <a:bodyPr/>
          <a:lstStyle/>
          <a:p>
            <a:fld id="{5D958377-8945-4A29-AA61-C5A798FE2322}" type="slidenum">
              <a:rPr lang="en-GB" smtClean="0"/>
              <a:t>20</a:t>
            </a:fld>
            <a:endParaRPr lang="en-GB"/>
          </a:p>
        </p:txBody>
      </p:sp>
    </p:spTree>
    <p:extLst>
      <p:ext uri="{BB962C8B-B14F-4D97-AF65-F5344CB8AC3E}">
        <p14:creationId xmlns:p14="http://schemas.microsoft.com/office/powerpoint/2010/main" val="941740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spcAft>
                <a:spcPct val="50000"/>
              </a:spcAft>
            </a:pPr>
            <a:r>
              <a:rPr lang="en-US" sz="1200" dirty="0">
                <a:latin typeface="Arial" charset="0"/>
              </a:rPr>
              <a:t>Most negative information, such as late payments, remain seven years from the “original delinquency date” of the account, which is the date the payment was first late. No other dates or payment activity affect when that information is deleted.</a:t>
            </a:r>
          </a:p>
          <a:p>
            <a:pPr eaLnBrk="1" hangingPunct="1">
              <a:spcBef>
                <a:spcPct val="0"/>
              </a:spcBef>
              <a:spcAft>
                <a:spcPct val="50000"/>
              </a:spcAft>
            </a:pPr>
            <a:r>
              <a:rPr lang="en-US" sz="1200" dirty="0">
                <a:latin typeface="Arial" charset="0"/>
              </a:rPr>
              <a:t>There is a misperception that collection accounts are purged based on the date of the last payment. In fact, the original delinquency date of the original account determines when collection accounts will be deleted. Making a payment, or paying the entire amount, will not reset the clock.</a:t>
            </a:r>
          </a:p>
          <a:p>
            <a:pPr eaLnBrk="1" hangingPunct="1">
              <a:spcBef>
                <a:spcPct val="0"/>
              </a:spcBef>
              <a:spcAft>
                <a:spcPct val="50000"/>
              </a:spcAft>
            </a:pPr>
            <a:r>
              <a:rPr lang="en-US" sz="1200" dirty="0">
                <a:latin typeface="Arial" charset="0"/>
              </a:rPr>
              <a:t>The deletion times of public record items is based on the filing date. </a:t>
            </a:r>
            <a:endParaRPr lang="en-US" dirty="0">
              <a:latin typeface="Arial" charset="0"/>
            </a:endParaRPr>
          </a:p>
          <a:p>
            <a:pPr eaLnBrk="1" hangingPunct="1">
              <a:spcBef>
                <a:spcPct val="0"/>
              </a:spcBef>
              <a:spcAft>
                <a:spcPct val="50000"/>
              </a:spcAft>
            </a:pPr>
            <a:r>
              <a:rPr lang="en-US" sz="1200" dirty="0">
                <a:latin typeface="Arial" charset="0"/>
              </a:rPr>
              <a:t>Chapter 13 bankruptcy could remain 10 years by law, but Experian policy is to remove it 7 years from the filing date because it requires at least partial repayment of the debts.</a:t>
            </a:r>
          </a:p>
          <a:p>
            <a:pPr eaLnBrk="1" hangingPunct="1">
              <a:spcBef>
                <a:spcPct val="0"/>
              </a:spcBef>
              <a:spcAft>
                <a:spcPct val="50000"/>
              </a:spcAft>
            </a:pPr>
            <a:r>
              <a:rPr lang="en-US" sz="1200" dirty="0">
                <a:latin typeface="Arial" charset="0"/>
              </a:rPr>
              <a:t>Financial advisors often tell consumers to get their reports and make sure that outdated information is not being reported. They don’t understand that purges are an automated process.  Consumers don’t have to contact Experian and request deletions.</a:t>
            </a:r>
          </a:p>
          <a:p>
            <a:pPr eaLnBrk="1" hangingPunct="1">
              <a:spcBef>
                <a:spcPct val="0"/>
              </a:spcBef>
              <a:spcAft>
                <a:spcPct val="50000"/>
              </a:spcAft>
            </a:pPr>
            <a:r>
              <a:rPr lang="en-US" sz="1200" dirty="0">
                <a:latin typeface="Arial" charset="0"/>
              </a:rPr>
              <a:t>Inquiries may remain for up to two years.</a:t>
            </a:r>
          </a:p>
          <a:p>
            <a:endParaRPr lang="en-GB"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D958377-8945-4A29-AA61-C5A798FE2322}" type="slidenum">
              <a:rPr lang="en-GB" smtClean="0"/>
              <a:t>21</a:t>
            </a:fld>
            <a:endParaRPr lang="en-GB"/>
          </a:p>
        </p:txBody>
      </p:sp>
    </p:spTree>
    <p:extLst>
      <p:ext uri="{BB962C8B-B14F-4D97-AF65-F5344CB8AC3E}">
        <p14:creationId xmlns:p14="http://schemas.microsoft.com/office/powerpoint/2010/main" val="1481787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703288"/>
            <a:ext cx="5510530" cy="5213598"/>
          </a:xfrm>
        </p:spPr>
        <p:txBody>
          <a:bodyPr/>
          <a:lstStyle/>
          <a:p>
            <a:pPr eaLnBrk="1" hangingPunct="1">
              <a:spcBef>
                <a:spcPct val="0"/>
              </a:spcBef>
              <a:spcAft>
                <a:spcPct val="50000"/>
              </a:spcAft>
            </a:pPr>
            <a:r>
              <a:rPr lang="en-US" sz="1100" dirty="0">
                <a:latin typeface="Arial" charset="0"/>
              </a:rPr>
              <a:t>These are some of the most common and harmful myths about credit reporting.</a:t>
            </a:r>
          </a:p>
          <a:p>
            <a:pPr marL="112528" indent="-112528" eaLnBrk="1" hangingPunct="1">
              <a:spcBef>
                <a:spcPct val="0"/>
              </a:spcBef>
              <a:spcAft>
                <a:spcPct val="50000"/>
              </a:spcAft>
              <a:buFontTx/>
              <a:buChar char="•"/>
            </a:pPr>
            <a:r>
              <a:rPr lang="en-US" sz="1100" dirty="0">
                <a:latin typeface="Arial" charset="0"/>
              </a:rPr>
              <a:t>A credit report is a </a:t>
            </a:r>
            <a:r>
              <a:rPr lang="en-US" sz="1100" u="sng" dirty="0">
                <a:latin typeface="Arial" charset="0"/>
              </a:rPr>
              <a:t>history</a:t>
            </a:r>
            <a:r>
              <a:rPr lang="en-US" sz="1100" dirty="0">
                <a:latin typeface="Arial" charset="0"/>
              </a:rPr>
              <a:t>.  Consumers often pay a debt and then demand that we remove it entirely. The missed payment still are part of your history.</a:t>
            </a:r>
          </a:p>
          <a:p>
            <a:pPr marL="112528" indent="-112528" eaLnBrk="1" hangingPunct="1">
              <a:spcBef>
                <a:spcPct val="0"/>
              </a:spcBef>
              <a:spcAft>
                <a:spcPct val="50000"/>
              </a:spcAft>
              <a:buFontTx/>
              <a:buChar char="•"/>
            </a:pPr>
            <a:r>
              <a:rPr lang="en-US" sz="1100" dirty="0">
                <a:latin typeface="Arial" charset="0"/>
              </a:rPr>
              <a:t>Adverse action letters are required to tell consumers that the credit reporting company did not make the decision.</a:t>
            </a:r>
          </a:p>
          <a:p>
            <a:pPr marL="112528" indent="-112528" eaLnBrk="1" hangingPunct="1">
              <a:spcBef>
                <a:spcPct val="0"/>
              </a:spcBef>
              <a:spcAft>
                <a:spcPct val="50000"/>
              </a:spcAft>
              <a:buFontTx/>
              <a:buChar char="•"/>
            </a:pPr>
            <a:r>
              <a:rPr lang="en-US" sz="1100" dirty="0">
                <a:latin typeface="Arial" charset="0"/>
              </a:rPr>
              <a:t>If your name is on a joint account, it is your debt no matter who got the goods. The term “joint” means you share full responsibility for the debt under the terms of the credit card contract. For installment loans, the term “cosigner” means the same thing.</a:t>
            </a:r>
          </a:p>
          <a:p>
            <a:pPr marL="112528" indent="-112528" eaLnBrk="1" hangingPunct="1">
              <a:spcBef>
                <a:spcPct val="0"/>
              </a:spcBef>
              <a:spcAft>
                <a:spcPct val="50000"/>
              </a:spcAft>
              <a:buFontTx/>
              <a:buChar char="•"/>
            </a:pPr>
            <a:r>
              <a:rPr lang="en-US" sz="1100" dirty="0">
                <a:latin typeface="Arial" charset="0"/>
              </a:rPr>
              <a:t>A divorce decree represents an agreement between the separating spouses. It does not alter your obligations with creditors. You must close joint accounts or remove your name, if possible, from the account by contacting the creditor. The creditor must agree to change the contract in order to remove your responsibility from the account. This typically requires refinancing a mortgage, which requires the new owner to qualify on their individual income.</a:t>
            </a:r>
          </a:p>
          <a:p>
            <a:pPr marL="112528" indent="-112528" eaLnBrk="1" hangingPunct="1">
              <a:spcBef>
                <a:spcPct val="0"/>
              </a:spcBef>
              <a:spcAft>
                <a:spcPct val="50000"/>
              </a:spcAft>
              <a:buFontTx/>
              <a:buChar char="•"/>
            </a:pPr>
            <a:r>
              <a:rPr lang="en-US" sz="1100" dirty="0">
                <a:latin typeface="Arial" charset="0"/>
              </a:rPr>
              <a:t>Written permission is required only for reports requested for employment purposes. However, in most cases the application details indicate that by completing it you are giving the lender permission to review your credit report.</a:t>
            </a:r>
          </a:p>
          <a:p>
            <a:pPr marL="112528" indent="-112528" eaLnBrk="1" hangingPunct="1">
              <a:spcBef>
                <a:spcPct val="0"/>
              </a:spcBef>
              <a:spcAft>
                <a:spcPct val="50000"/>
              </a:spcAft>
              <a:buFontTx/>
              <a:buChar char="•"/>
            </a:pPr>
            <a:r>
              <a:rPr lang="en-US" sz="1100" dirty="0">
                <a:latin typeface="Arial" charset="0"/>
              </a:rPr>
              <a:t>Inquiries have minimal impact in all cases, but inquiries resulting from accessing your own report or from preapproved offers are shown only to you and cannot be viewed or scored by others.</a:t>
            </a:r>
          </a:p>
          <a:p>
            <a:pPr marL="112528" indent="-112528" eaLnBrk="1" hangingPunct="1">
              <a:spcBef>
                <a:spcPct val="0"/>
              </a:spcBef>
              <a:spcAft>
                <a:spcPct val="50000"/>
              </a:spcAft>
              <a:buFontTx/>
              <a:buChar char="•"/>
            </a:pPr>
            <a:r>
              <a:rPr lang="en-US" sz="1100" dirty="0">
                <a:latin typeface="Arial" charset="0"/>
              </a:rPr>
              <a:t>Perhaps the most pervasive myth of all is that credit scores are part of a credit report. They are not. More about risk scores follows . . .</a:t>
            </a:r>
          </a:p>
        </p:txBody>
      </p:sp>
      <p:sp>
        <p:nvSpPr>
          <p:cNvPr id="4" name="Slide Number Placeholder 3"/>
          <p:cNvSpPr>
            <a:spLocks noGrp="1"/>
          </p:cNvSpPr>
          <p:nvPr>
            <p:ph type="sldNum" sz="quarter" idx="10"/>
          </p:nvPr>
        </p:nvSpPr>
        <p:spPr/>
        <p:txBody>
          <a:bodyPr/>
          <a:lstStyle/>
          <a:p>
            <a:fld id="{5D958377-8945-4A29-AA61-C5A798FE2322}" type="slidenum">
              <a:rPr lang="en-GB" smtClean="0"/>
              <a:t>22</a:t>
            </a:fld>
            <a:endParaRPr lang="en-GB"/>
          </a:p>
        </p:txBody>
      </p:sp>
    </p:spTree>
    <p:extLst>
      <p:ext uri="{BB962C8B-B14F-4D97-AF65-F5344CB8AC3E}">
        <p14:creationId xmlns:p14="http://schemas.microsoft.com/office/powerpoint/2010/main" val="3184183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spcAft>
                <a:spcPct val="50000"/>
              </a:spcAft>
            </a:pPr>
            <a:r>
              <a:rPr lang="en-US" sz="1200" dirty="0">
                <a:latin typeface="Arial" charset="0"/>
              </a:rPr>
              <a:t>Credit scores are just an automated way of analyzing a report instead of conducting an individual, manual review.  Automated credit scoring still considers late payments, outstanding debt, credit experience, inquiries, and other information from your credit history, but in a much more sophisticated, accurate, inexpensive, and unbiased way.</a:t>
            </a:r>
          </a:p>
          <a:p>
            <a:pPr eaLnBrk="1" hangingPunct="1">
              <a:spcBef>
                <a:spcPct val="0"/>
              </a:spcBef>
              <a:spcAft>
                <a:spcPct val="50000"/>
              </a:spcAft>
            </a:pPr>
            <a:r>
              <a:rPr lang="en-US" sz="1200" dirty="0">
                <a:latin typeface="Arial" charset="0"/>
              </a:rPr>
              <a:t>Different models, or formulas, are used by different companies depending on the type of lending, kind of lender or risk being measured. </a:t>
            </a:r>
          </a:p>
          <a:p>
            <a:pPr eaLnBrk="1" hangingPunct="1">
              <a:spcBef>
                <a:spcPct val="0"/>
              </a:spcBef>
              <a:spcAft>
                <a:spcPct val="50000"/>
              </a:spcAft>
            </a:pPr>
            <a:r>
              <a:rPr lang="en-US" dirty="0">
                <a:latin typeface="Arial" charset="0"/>
              </a:rPr>
              <a:t>Credit reporting companies compile the credit report. The information from the report is then used to calculate credit scores. In some cases, the credit reporting company may route the report through a credit scoring system as it is delivered to the lender. In other instances, the lender may receive your credit report and then use the information to calculate scores.</a:t>
            </a:r>
          </a:p>
        </p:txBody>
      </p:sp>
      <p:sp>
        <p:nvSpPr>
          <p:cNvPr id="4" name="Slide Number Placeholder 3"/>
          <p:cNvSpPr>
            <a:spLocks noGrp="1"/>
          </p:cNvSpPr>
          <p:nvPr>
            <p:ph type="sldNum" sz="quarter" idx="10"/>
          </p:nvPr>
        </p:nvSpPr>
        <p:spPr/>
        <p:txBody>
          <a:bodyPr/>
          <a:lstStyle/>
          <a:p>
            <a:fld id="{5D958377-8945-4A29-AA61-C5A798FE2322}" type="slidenum">
              <a:rPr lang="en-GB" smtClean="0"/>
              <a:t>23</a:t>
            </a:fld>
            <a:endParaRPr lang="en-GB"/>
          </a:p>
        </p:txBody>
      </p:sp>
    </p:spTree>
    <p:extLst>
      <p:ext uri="{BB962C8B-B14F-4D97-AF65-F5344CB8AC3E}">
        <p14:creationId xmlns:p14="http://schemas.microsoft.com/office/powerpoint/2010/main" val="10120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823034"/>
            <a:ext cx="5510530" cy="5017652"/>
          </a:xfrm>
        </p:spPr>
        <p:txBody>
          <a:bodyPr/>
          <a:lstStyle/>
          <a:p>
            <a:r>
              <a:rPr lang="en-US" kern="1200" dirty="0">
                <a:solidFill>
                  <a:schemeClr val="tx1"/>
                </a:solidFill>
                <a:effectLst/>
                <a:latin typeface="Arial" pitchFamily="34" charset="0"/>
              </a:rPr>
              <a:t>Every time a credit score is calculated a series of risk factors are generated. Those risk factors describe what from that person’s credit report most affected the score they received. The risk factors tell you what you need to focus on in your credit history to become more creditworthy and improve your credit scores. </a:t>
            </a:r>
          </a:p>
          <a:p>
            <a:endParaRPr lang="en-US" kern="1200" dirty="0">
              <a:solidFill>
                <a:schemeClr val="tx1"/>
              </a:solidFill>
              <a:effectLst/>
              <a:latin typeface="Arial" pitchFamily="34" charset="0"/>
            </a:endParaRPr>
          </a:p>
          <a:p>
            <a:r>
              <a:rPr lang="en-US" kern="1200" dirty="0">
                <a:solidFill>
                  <a:schemeClr val="tx1"/>
                </a:solidFill>
                <a:effectLst/>
                <a:latin typeface="Arial" pitchFamily="34" charset="0"/>
              </a:rPr>
              <a:t>While the numbers can be very different from one scoring system to another, the risk factors tend to be very consistent. By addressing the risk factors from one score, you can make all of your scores better.</a:t>
            </a:r>
          </a:p>
          <a:p>
            <a:endParaRPr lang="en-US" kern="1200" dirty="0">
              <a:solidFill>
                <a:schemeClr val="tx1"/>
              </a:solidFill>
              <a:effectLst/>
              <a:latin typeface="Arial" pitchFamily="34" charset="0"/>
            </a:endParaRPr>
          </a:p>
          <a:p>
            <a:pPr eaLnBrk="1" hangingPunct="1">
              <a:spcBef>
                <a:spcPct val="0"/>
              </a:spcBef>
              <a:spcAft>
                <a:spcPct val="50000"/>
              </a:spcAft>
            </a:pPr>
            <a:r>
              <a:rPr lang="en-US" dirty="0">
                <a:latin typeface="Arial" charset="0"/>
              </a:rPr>
              <a:t>The most significant factor for having a good credit score is making all payments on time. Just one missed payment is bad and will impact credit scores negatively. The more recent the missed payment and the more serious the delinquency (30, 60, 90 days late, etc.) the more serious the impact will be on </a:t>
            </a:r>
            <a:r>
              <a:rPr lang="en-US" sz="1200" dirty="0">
                <a:latin typeface="Arial" charset="0"/>
              </a:rPr>
              <a:t>credit scores.</a:t>
            </a:r>
          </a:p>
          <a:p>
            <a:pPr eaLnBrk="1" hangingPunct="1">
              <a:spcBef>
                <a:spcPct val="0"/>
              </a:spcBef>
              <a:spcAft>
                <a:spcPct val="50000"/>
              </a:spcAft>
            </a:pPr>
            <a:r>
              <a:rPr lang="en-US" sz="1200" dirty="0">
                <a:latin typeface="Arial" charset="0"/>
              </a:rPr>
              <a:t>Utilization also is an important factor. Utilization is the total amount you owe on your revolving accounts (typically credit cards) compared to your total credit limits. Being “charged to the max” is a definite sign of risk, so beware of closing unused accounts because it reduces your total available credit limit and makes your utilization appear to be greater. Utilization is also referred to as the balance-to-limit ratio.</a:t>
            </a:r>
          </a:p>
          <a:p>
            <a:pPr eaLnBrk="1" hangingPunct="1">
              <a:spcBef>
                <a:spcPct val="0"/>
              </a:spcBef>
              <a:spcAft>
                <a:spcPct val="50000"/>
              </a:spcAft>
            </a:pPr>
            <a:r>
              <a:rPr lang="en-US" sz="1200" dirty="0">
                <a:latin typeface="Arial" charset="0"/>
              </a:rPr>
              <a:t>Recent inquiries can be a minor factor in credit scores. They indicate new accounts and additional debt may be coming,  but have not yet been reported and so do not appear on the credit report.</a:t>
            </a:r>
            <a:r>
              <a:rPr lang="en-GB" dirty="0">
                <a:latin typeface="Arial" panose="020B0604020202020204" pitchFamily="34" charset="0"/>
                <a:cs typeface="Arial" panose="020B0604020202020204" pitchFamily="34" charset="0"/>
              </a:rPr>
              <a:t> However, the impact is minimal and only for a short time.</a:t>
            </a:r>
            <a:endParaRPr lang="en-US" sz="1200" dirty="0">
              <a:latin typeface="Arial" charset="0"/>
            </a:endParaRPr>
          </a:p>
        </p:txBody>
      </p:sp>
      <p:sp>
        <p:nvSpPr>
          <p:cNvPr id="4" name="Slide Number Placeholder 3"/>
          <p:cNvSpPr>
            <a:spLocks noGrp="1"/>
          </p:cNvSpPr>
          <p:nvPr>
            <p:ph type="sldNum" sz="quarter" idx="10"/>
          </p:nvPr>
        </p:nvSpPr>
        <p:spPr/>
        <p:txBody>
          <a:bodyPr/>
          <a:lstStyle/>
          <a:p>
            <a:fld id="{5D958377-8945-4A29-AA61-C5A798FE2322}" type="slidenum">
              <a:rPr lang="en-GB" smtClean="0"/>
              <a:t>24</a:t>
            </a:fld>
            <a:endParaRPr lang="en-GB"/>
          </a:p>
        </p:txBody>
      </p:sp>
    </p:spTree>
    <p:extLst>
      <p:ext uri="{BB962C8B-B14F-4D97-AF65-F5344CB8AC3E}">
        <p14:creationId xmlns:p14="http://schemas.microsoft.com/office/powerpoint/2010/main" val="3068296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823034"/>
            <a:ext cx="5510530" cy="4843480"/>
          </a:xfrm>
        </p:spPr>
        <p:txBody>
          <a:bodyPr/>
          <a:lstStyle/>
          <a:p>
            <a:pPr>
              <a:defRPr/>
            </a:pPr>
            <a:r>
              <a:rPr lang="en-US" dirty="0">
                <a:latin typeface="Arial" charset="0"/>
              </a:rPr>
              <a:t>As with all scores, the most important element is your payment history. It accounts for 30% of your </a:t>
            </a:r>
            <a:r>
              <a:rPr lang="en-US" dirty="0" err="1">
                <a:latin typeface="Arial" charset="0"/>
              </a:rPr>
              <a:t>VantageScore</a:t>
            </a:r>
            <a:r>
              <a:rPr lang="en-US" dirty="0">
                <a:latin typeface="Arial" charset="0"/>
              </a:rPr>
              <a:t>.</a:t>
            </a:r>
          </a:p>
          <a:p>
            <a:pPr>
              <a:defRPr/>
            </a:pPr>
            <a:endParaRPr lang="en-US" dirty="0">
              <a:latin typeface="Arial" charset="0"/>
            </a:endParaRPr>
          </a:p>
          <a:p>
            <a:pPr>
              <a:defRPr/>
            </a:pPr>
            <a:r>
              <a:rPr lang="en-US" dirty="0">
                <a:latin typeface="Arial" charset="0"/>
              </a:rPr>
              <a:t>As just discussed, utilization is how much of your available revolving credit you are using. To determine your utilization rate, add up all of your balances and all of your credit limits on your credit cards, then divide the total of your balances by the total of your credit limits. High utilization is a sign credit risk. Your overall utilization accounts for 20% of your </a:t>
            </a:r>
            <a:r>
              <a:rPr lang="en-US" dirty="0" err="1">
                <a:latin typeface="Arial" charset="0"/>
              </a:rPr>
              <a:t>VantageScore</a:t>
            </a:r>
            <a:r>
              <a:rPr lang="en-US" dirty="0">
                <a:latin typeface="Arial" charset="0"/>
              </a:rPr>
              <a:t>.</a:t>
            </a:r>
          </a:p>
          <a:p>
            <a:pPr>
              <a:defRPr/>
            </a:pPr>
            <a:endParaRPr lang="en-US" dirty="0">
              <a:latin typeface="Arial" charset="0"/>
            </a:endParaRPr>
          </a:p>
          <a:p>
            <a:pPr>
              <a:defRPr/>
            </a:pPr>
            <a:r>
              <a:rPr lang="en-US" dirty="0">
                <a:latin typeface="Arial" charset="0"/>
              </a:rPr>
              <a:t>VantageScore also includes your balances on individual accounts. So, having a high balance on one card could hurt your credit score, even if your overall utilization is low. Balances on individual accounts are 11% of your </a:t>
            </a:r>
            <a:r>
              <a:rPr lang="en-US" dirty="0" err="1">
                <a:latin typeface="Arial" charset="0"/>
              </a:rPr>
              <a:t>VantageScore</a:t>
            </a:r>
            <a:r>
              <a:rPr lang="en-US" dirty="0">
                <a:latin typeface="Arial" charset="0"/>
              </a:rPr>
              <a:t>.</a:t>
            </a:r>
          </a:p>
          <a:p>
            <a:pPr>
              <a:defRPr/>
            </a:pPr>
            <a:endParaRPr lang="en-US" dirty="0">
              <a:latin typeface="Arial" charset="0"/>
            </a:endParaRPr>
          </a:p>
          <a:p>
            <a:pPr>
              <a:defRPr/>
            </a:pPr>
            <a:r>
              <a:rPr lang="en-US" dirty="0">
                <a:latin typeface="Arial" charset="0"/>
              </a:rPr>
              <a:t>Payment history, utilization, and individual balances account for about 61% of the total score calculation.</a:t>
            </a:r>
          </a:p>
          <a:p>
            <a:pPr>
              <a:defRPr/>
            </a:pPr>
            <a:endParaRPr lang="en-US" dirty="0">
              <a:latin typeface="Arial" charset="0"/>
            </a:endParaRPr>
          </a:p>
          <a:p>
            <a:pPr>
              <a:defRPr/>
            </a:pPr>
            <a:r>
              <a:rPr lang="en-US" dirty="0">
                <a:latin typeface="Arial" charset="0"/>
              </a:rPr>
              <a:t>An additional 21% of the score is your depth of credit. Depth of credit is how long you have used credit and the mix of credit you have in your credit history.</a:t>
            </a:r>
          </a:p>
          <a:p>
            <a:pPr>
              <a:defRPr/>
            </a:pPr>
            <a:endParaRPr lang="en-US" dirty="0">
              <a:latin typeface="Arial" charset="0"/>
            </a:endParaRPr>
          </a:p>
          <a:p>
            <a:pPr>
              <a:defRPr/>
            </a:pPr>
            <a:r>
              <a:rPr lang="en-US" dirty="0">
                <a:latin typeface="Arial" charset="0"/>
              </a:rPr>
              <a:t>Recent credit is 5% of the score and looks at what you have done with credit during the last few months. Have you taken on new debt, opened new accounts, had late payments or paid off balances and reduced debt?</a:t>
            </a:r>
          </a:p>
          <a:p>
            <a:pPr>
              <a:defRPr/>
            </a:pPr>
            <a:endParaRPr lang="en-US" dirty="0">
              <a:latin typeface="Arial" charset="0"/>
            </a:endParaRPr>
          </a:p>
          <a:p>
            <a:pPr>
              <a:defRPr/>
            </a:pPr>
            <a:r>
              <a:rPr lang="en-US" dirty="0">
                <a:latin typeface="Arial" charset="0"/>
              </a:rPr>
              <a:t>The remaining 3% of the score is other available credit, which looks at your overall credit use and capacity.</a:t>
            </a:r>
          </a:p>
          <a:p>
            <a:endParaRPr lang="en-US" dirty="0"/>
          </a:p>
        </p:txBody>
      </p:sp>
      <p:sp>
        <p:nvSpPr>
          <p:cNvPr id="4" name="Slide Number Placeholder 3"/>
          <p:cNvSpPr>
            <a:spLocks noGrp="1"/>
          </p:cNvSpPr>
          <p:nvPr>
            <p:ph type="sldNum" sz="quarter" idx="10"/>
          </p:nvPr>
        </p:nvSpPr>
        <p:spPr/>
        <p:txBody>
          <a:bodyPr/>
          <a:lstStyle/>
          <a:p>
            <a:fld id="{5D958377-8945-4A29-AA61-C5A798FE2322}" type="slidenum">
              <a:rPr lang="en-GB" smtClean="0"/>
              <a:t>25</a:t>
            </a:fld>
            <a:endParaRPr lang="en-GB"/>
          </a:p>
        </p:txBody>
      </p:sp>
    </p:spTree>
    <p:extLst>
      <p:ext uri="{BB962C8B-B14F-4D97-AF65-F5344CB8AC3E}">
        <p14:creationId xmlns:p14="http://schemas.microsoft.com/office/powerpoint/2010/main" val="2390000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Time is also a critical element in having strong credit scores. Scoring systems not only consider a person’s credit history at this moment and as discussed in the previous slide, but also the history over time.</a:t>
            </a:r>
          </a:p>
          <a:p>
            <a:pPr eaLnBrk="1" hangingPunct="1"/>
            <a:endParaRPr lang="en-US" dirty="0">
              <a:latin typeface="Arial" charset="0"/>
            </a:endParaRPr>
          </a:p>
          <a:p>
            <a:pPr eaLnBrk="1" hangingPunct="1"/>
            <a:r>
              <a:rPr lang="en-US" dirty="0">
                <a:latin typeface="Arial" charset="0"/>
              </a:rPr>
              <a:t>A pattern of good credit management over time is essential to having good credit scores.</a:t>
            </a:r>
          </a:p>
          <a:p>
            <a:pPr eaLnBrk="1" hangingPunct="1"/>
            <a:endParaRPr lang="en-US" dirty="0">
              <a:latin typeface="Arial" charset="0"/>
            </a:endParaRPr>
          </a:p>
          <a:p>
            <a:pPr eaLnBrk="1" hangingPunct="1"/>
            <a:r>
              <a:rPr lang="en-US" dirty="0">
                <a:latin typeface="Arial" charset="0"/>
              </a:rPr>
              <a:t>There is no quick “fix” for poor credit scores. By addressing the risk factors over time, and reestablishing a pattern of good credit management, scores will gradually improve.</a:t>
            </a:r>
          </a:p>
          <a:p>
            <a:pPr eaLnBrk="1" hangingPunct="1"/>
            <a:endParaRPr lang="en-US" dirty="0">
              <a:latin typeface="Arial" charset="0"/>
            </a:endParaRPr>
          </a:p>
          <a:p>
            <a:pPr eaLnBrk="1" hangingPunct="1"/>
            <a:r>
              <a:rPr lang="en-US" dirty="0">
                <a:latin typeface="Arial" charset="0"/>
              </a:rPr>
              <a:t>Improving credit scores is a process of rehabilitating the credit history.</a:t>
            </a:r>
          </a:p>
        </p:txBody>
      </p:sp>
      <p:sp>
        <p:nvSpPr>
          <p:cNvPr id="4" name="Slide Number Placeholder 3"/>
          <p:cNvSpPr>
            <a:spLocks noGrp="1"/>
          </p:cNvSpPr>
          <p:nvPr>
            <p:ph type="sldNum" sz="quarter" idx="10"/>
          </p:nvPr>
        </p:nvSpPr>
        <p:spPr/>
        <p:txBody>
          <a:bodyPr/>
          <a:lstStyle/>
          <a:p>
            <a:fld id="{5D958377-8945-4A29-AA61-C5A798FE2322}" type="slidenum">
              <a:rPr lang="en-GB" smtClean="0"/>
              <a:t>26</a:t>
            </a:fld>
            <a:endParaRPr lang="en-GB"/>
          </a:p>
        </p:txBody>
      </p:sp>
    </p:spTree>
    <p:extLst>
      <p:ext uri="{BB962C8B-B14F-4D97-AF65-F5344CB8AC3E}">
        <p14:creationId xmlns:p14="http://schemas.microsoft.com/office/powerpoint/2010/main" val="941740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823034"/>
            <a:ext cx="5510530" cy="5006766"/>
          </a:xfrm>
        </p:spPr>
        <p:txBody>
          <a:bodyPr/>
          <a:lstStyle/>
          <a:p>
            <a:pPr>
              <a:spcAft>
                <a:spcPts val="300"/>
              </a:spcAft>
            </a:pPr>
            <a:r>
              <a:rPr lang="en-US" sz="1100" kern="1200" dirty="0">
                <a:solidFill>
                  <a:schemeClr val="tx1"/>
                </a:solidFill>
                <a:effectLst/>
                <a:latin typeface="Arial" pitchFamily="34" charset="0"/>
                <a:ea typeface="+mn-ea"/>
                <a:cs typeface="+mn-cs"/>
              </a:rPr>
              <a:t>These tips will help you build a strong credit history over time and ensure you have good credit scores. Most are pretty obvious but some aren’t so intuitive. </a:t>
            </a:r>
          </a:p>
          <a:p>
            <a:pPr lvl="0">
              <a:spcAft>
                <a:spcPts val="300"/>
              </a:spcAft>
            </a:pPr>
            <a:r>
              <a:rPr lang="en-US" sz="1100" kern="1200" dirty="0">
                <a:solidFill>
                  <a:schemeClr val="tx1"/>
                </a:solidFill>
                <a:effectLst/>
                <a:latin typeface="Arial" pitchFamily="34" charset="0"/>
                <a:ea typeface="+mn-ea"/>
                <a:cs typeface="+mn-cs"/>
              </a:rPr>
              <a:t>You have to have a credit history to qualify for new credit, so you’ll need to have at least one open credit account.</a:t>
            </a:r>
          </a:p>
          <a:p>
            <a:pPr lvl="0">
              <a:spcAft>
                <a:spcPts val="300"/>
              </a:spcAft>
            </a:pPr>
            <a:r>
              <a:rPr lang="en-US" sz="1100" kern="1200" dirty="0">
                <a:solidFill>
                  <a:schemeClr val="tx1"/>
                </a:solidFill>
                <a:effectLst/>
                <a:latin typeface="Arial" pitchFamily="34" charset="0"/>
                <a:ea typeface="+mn-ea"/>
                <a:cs typeface="+mn-cs"/>
              </a:rPr>
              <a:t>Having good credit means you must always pay your bills on time and at least the minimum amount due.</a:t>
            </a:r>
          </a:p>
          <a:p>
            <a:pPr lvl="0">
              <a:spcAft>
                <a:spcPts val="300"/>
              </a:spcAft>
            </a:pPr>
            <a:r>
              <a:rPr lang="en-US" sz="1100" kern="1200" dirty="0">
                <a:solidFill>
                  <a:schemeClr val="tx1"/>
                </a:solidFill>
                <a:effectLst/>
                <a:latin typeface="Arial" pitchFamily="34" charset="0"/>
                <a:ea typeface="+mn-ea"/>
                <a:cs typeface="+mn-cs"/>
              </a:rPr>
              <a:t>Having one, or maybe two, credit cards will help you build good scores a bit faster. The reason is that you decide how much to charge each month and how much to pay. Will you charge to the limit or just a little? Will you pay only the minimum due, or the balance in full? That freedom to choose how to use the account gives better insight into how you make borrowing decisions, so credit cards weigh a bit more heavily in credit score calculations. But again, you only need one or two.</a:t>
            </a:r>
          </a:p>
          <a:p>
            <a:pPr lvl="0">
              <a:spcAft>
                <a:spcPts val="300"/>
              </a:spcAft>
            </a:pPr>
            <a:r>
              <a:rPr lang="en-US" sz="1100" kern="1200" dirty="0">
                <a:solidFill>
                  <a:schemeClr val="tx1"/>
                </a:solidFill>
                <a:effectLst/>
                <a:latin typeface="Arial" pitchFamily="34" charset="0"/>
                <a:ea typeface="+mn-ea"/>
                <a:cs typeface="+mn-cs"/>
              </a:rPr>
              <a:t>Low utilization is the second most important factor in credit scores.</a:t>
            </a:r>
          </a:p>
          <a:p>
            <a:pPr lvl="0">
              <a:spcAft>
                <a:spcPts val="300"/>
              </a:spcAft>
            </a:pPr>
            <a:r>
              <a:rPr lang="en-US" sz="1100" kern="1200" dirty="0">
                <a:solidFill>
                  <a:schemeClr val="tx1"/>
                </a:solidFill>
                <a:effectLst/>
                <a:latin typeface="Arial" pitchFamily="34" charset="0"/>
                <a:ea typeface="+mn-ea"/>
                <a:cs typeface="+mn-cs"/>
              </a:rPr>
              <a:t>Closing accounts will increase your utilization rate, so be careful about doing so, especially if you are planning to apply for credit within the next few months. If so, it’s better to leave them open.</a:t>
            </a:r>
          </a:p>
          <a:p>
            <a:pPr lvl="0">
              <a:spcAft>
                <a:spcPts val="300"/>
              </a:spcAft>
            </a:pPr>
            <a:r>
              <a:rPr lang="en-US" sz="1100" kern="1200" dirty="0">
                <a:solidFill>
                  <a:schemeClr val="tx1"/>
                </a:solidFill>
                <a:effectLst/>
                <a:latin typeface="Arial" pitchFamily="34" charset="0"/>
                <a:ea typeface="+mn-ea"/>
                <a:cs typeface="+mn-cs"/>
              </a:rPr>
              <a:t>Don’t apply for multiple accounts at one time or in a short time. Doing so is a sign of credit risk and can hurt scores.</a:t>
            </a:r>
          </a:p>
          <a:p>
            <a:pPr lvl="0">
              <a:spcAft>
                <a:spcPts val="300"/>
              </a:spcAft>
            </a:pPr>
            <a:r>
              <a:rPr lang="en-US" sz="1100" kern="1200" dirty="0">
                <a:solidFill>
                  <a:schemeClr val="tx1"/>
                </a:solidFill>
                <a:effectLst/>
                <a:latin typeface="Arial" pitchFamily="34" charset="0"/>
                <a:ea typeface="+mn-ea"/>
                <a:cs typeface="+mn-cs"/>
              </a:rPr>
              <a:t>Credit scores reflect your credit history over time. It takes time to get into credit trouble and time to get back out.</a:t>
            </a:r>
          </a:p>
          <a:p>
            <a:pPr lvl="0">
              <a:spcAft>
                <a:spcPts val="300"/>
              </a:spcAft>
            </a:pPr>
            <a:r>
              <a:rPr lang="en-US" sz="1100" kern="1200" dirty="0">
                <a:solidFill>
                  <a:schemeClr val="tx1"/>
                </a:solidFill>
                <a:effectLst/>
                <a:latin typeface="Arial" pitchFamily="34" charset="0"/>
                <a:ea typeface="+mn-ea"/>
                <a:cs typeface="+mn-cs"/>
              </a:rPr>
              <a:t>Stability isn’t just about paying on time all the time. It also can help to have a longer relationship with the bank, hold a job, and live in the same location.</a:t>
            </a:r>
          </a:p>
          <a:p>
            <a:pPr lvl="0">
              <a:spcAft>
                <a:spcPts val="300"/>
              </a:spcAft>
            </a:pPr>
            <a:r>
              <a:rPr lang="en-US" sz="1100" kern="1200" dirty="0">
                <a:solidFill>
                  <a:schemeClr val="tx1"/>
                </a:solidFill>
                <a:effectLst/>
                <a:latin typeface="Arial" pitchFamily="34" charset="0"/>
                <a:ea typeface="+mn-ea"/>
                <a:cs typeface="+mn-cs"/>
              </a:rPr>
              <a:t>Always have a plan before taking on debt. Know how you are going to repay it, when it will be repaid, and what you will need to delay buying or not buy at all until the debt is paid off.</a:t>
            </a:r>
          </a:p>
          <a:p>
            <a:pPr lvl="0">
              <a:spcAft>
                <a:spcPts val="300"/>
              </a:spcAft>
            </a:pPr>
            <a:r>
              <a:rPr lang="en-US" sz="1100" kern="1200" dirty="0">
                <a:solidFill>
                  <a:schemeClr val="tx1"/>
                </a:solidFill>
                <a:effectLst/>
                <a:latin typeface="Arial" pitchFamily="34" charset="0"/>
                <a:ea typeface="+mn-ea"/>
                <a:cs typeface="+mn-cs"/>
              </a:rPr>
              <a:t>Remember, credit is a financial tool. Debt is a financial problem. Use credit wisely and it can help you be more financially successful.</a:t>
            </a:r>
          </a:p>
        </p:txBody>
      </p:sp>
      <p:sp>
        <p:nvSpPr>
          <p:cNvPr id="4" name="Slide Number Placeholder 3"/>
          <p:cNvSpPr>
            <a:spLocks noGrp="1"/>
          </p:cNvSpPr>
          <p:nvPr>
            <p:ph type="sldNum" sz="quarter" idx="10"/>
          </p:nvPr>
        </p:nvSpPr>
        <p:spPr/>
        <p:txBody>
          <a:bodyPr/>
          <a:lstStyle/>
          <a:p>
            <a:fld id="{5D958377-8945-4A29-AA61-C5A798FE2322}" type="slidenum">
              <a:rPr lang="en-GB" smtClean="0"/>
              <a:t>27</a:t>
            </a:fld>
            <a:endParaRPr lang="en-GB"/>
          </a:p>
        </p:txBody>
      </p:sp>
    </p:spTree>
    <p:extLst>
      <p:ext uri="{BB962C8B-B14F-4D97-AF65-F5344CB8AC3E}">
        <p14:creationId xmlns:p14="http://schemas.microsoft.com/office/powerpoint/2010/main" val="1481787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823034"/>
            <a:ext cx="5510530" cy="4995880"/>
          </a:xfrm>
        </p:spPr>
        <p:txBody>
          <a:bodyPr/>
          <a:lstStyle/>
          <a:p>
            <a:pPr eaLnBrk="1" hangingPunct="1">
              <a:spcBef>
                <a:spcPct val="0"/>
              </a:spcBef>
              <a:spcAft>
                <a:spcPct val="50000"/>
              </a:spcAft>
            </a:pPr>
            <a:r>
              <a:rPr lang="en-US" sz="1200" dirty="0">
                <a:latin typeface="Arial" charset="0"/>
              </a:rPr>
              <a:t>You can request your personal credit report once every 12 months from each of the national credit reporting companies. </a:t>
            </a:r>
            <a:r>
              <a:rPr lang="en-US" dirty="0">
                <a:latin typeface="Arial" charset="0"/>
              </a:rPr>
              <a:t>You can make your request through the Internet, by mail or by telephone.</a:t>
            </a:r>
            <a:endParaRPr lang="en-US" sz="1200" dirty="0">
              <a:latin typeface="Arial" charset="0"/>
            </a:endParaRPr>
          </a:p>
          <a:p>
            <a:pPr eaLnBrk="1" hangingPunct="1">
              <a:spcBef>
                <a:spcPct val="0"/>
              </a:spcBef>
              <a:spcAft>
                <a:spcPct val="50000"/>
              </a:spcAft>
            </a:pPr>
            <a:r>
              <a:rPr lang="en-US" sz="1200" dirty="0">
                <a:latin typeface="Arial" charset="0"/>
              </a:rPr>
              <a:t>Simply enter your identification information once and then select which company you want a report from. You will then be passed to that company’s Web site to answer additional authentication questions and view your credit report. Once finished, you will be returned to the Central Source site with the option to select a second company, and then a third.  If you do not pass the authentication questions, you will receive instructions on how to call or write to request the report.</a:t>
            </a:r>
          </a:p>
          <a:p>
            <a:pPr eaLnBrk="1" hangingPunct="1">
              <a:spcBef>
                <a:spcPct val="0"/>
              </a:spcBef>
              <a:spcAft>
                <a:spcPct val="50000"/>
              </a:spcAft>
            </a:pPr>
            <a:r>
              <a:rPr lang="en-US" sz="1200" dirty="0">
                <a:latin typeface="Arial" charset="0"/>
              </a:rPr>
              <a:t>If you would rather make your request by telephone, a speech recognition system also enables you to order your reports from one, two or all three credit reporting companies with one phone call, 24 hours a day, seven days a week. </a:t>
            </a:r>
          </a:p>
          <a:p>
            <a:pPr eaLnBrk="1" hangingPunct="1">
              <a:spcBef>
                <a:spcPct val="0"/>
              </a:spcBef>
              <a:spcAft>
                <a:spcPct val="50000"/>
              </a:spcAft>
            </a:pPr>
            <a:r>
              <a:rPr lang="en-US" sz="1200" dirty="0">
                <a:latin typeface="Arial" charset="0"/>
              </a:rPr>
              <a:t>The Central Source Mail Service scans requests for reports and transmits them via batch processing to all three credit reporting companies. There is a standardized form to request the annual free report by mail, but the Central Source accepts requests that are not on the form so long as all of the required identification information is submitted. </a:t>
            </a:r>
          </a:p>
          <a:p>
            <a:pPr eaLnBrk="1" hangingPunct="1">
              <a:spcBef>
                <a:spcPct val="0"/>
              </a:spcBef>
              <a:spcAft>
                <a:spcPct val="50000"/>
              </a:spcAft>
            </a:pPr>
            <a:r>
              <a:rPr lang="en-US" sz="1200" dirty="0">
                <a:latin typeface="Arial" charset="0"/>
              </a:rPr>
              <a:t>The mailing address is: </a:t>
            </a:r>
          </a:p>
          <a:p>
            <a:pPr eaLnBrk="1" hangingPunct="1">
              <a:spcBef>
                <a:spcPct val="0"/>
              </a:spcBef>
            </a:pPr>
            <a:r>
              <a:rPr lang="en-US" sz="1200" dirty="0">
                <a:latin typeface="Arial" charset="0"/>
              </a:rPr>
              <a:t>Central Source LLC</a:t>
            </a:r>
          </a:p>
          <a:p>
            <a:pPr eaLnBrk="1" hangingPunct="1">
              <a:spcBef>
                <a:spcPct val="0"/>
              </a:spcBef>
            </a:pPr>
            <a:r>
              <a:rPr lang="en-US" sz="1200" dirty="0">
                <a:latin typeface="Arial" charset="0"/>
              </a:rPr>
              <a:t>P.O. Box 105283</a:t>
            </a:r>
          </a:p>
          <a:p>
            <a:pPr eaLnBrk="1" hangingPunct="1">
              <a:spcBef>
                <a:spcPct val="0"/>
              </a:spcBef>
            </a:pPr>
            <a:r>
              <a:rPr lang="en-US" sz="1200" dirty="0">
                <a:latin typeface="Arial" charset="0"/>
              </a:rPr>
              <a:t>Atlanta, GA 30348-5283</a:t>
            </a:r>
          </a:p>
          <a:p>
            <a:endParaRPr lang="en-GB"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D958377-8945-4A29-AA61-C5A798FE2322}" type="slidenum">
              <a:rPr lang="en-GB" smtClean="0"/>
              <a:t>28</a:t>
            </a:fld>
            <a:endParaRPr lang="en-GB"/>
          </a:p>
        </p:txBody>
      </p:sp>
    </p:spTree>
    <p:extLst>
      <p:ext uri="{BB962C8B-B14F-4D97-AF65-F5344CB8AC3E}">
        <p14:creationId xmlns:p14="http://schemas.microsoft.com/office/powerpoint/2010/main" val="30682965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D958377-8945-4A29-AA61-C5A798FE2322}" type="slidenum">
              <a:rPr lang="en-GB" smtClean="0"/>
              <a:t>29</a:t>
            </a:fld>
            <a:endParaRPr lang="en-GB"/>
          </a:p>
        </p:txBody>
      </p:sp>
    </p:spTree>
    <p:extLst>
      <p:ext uri="{BB962C8B-B14F-4D97-AF65-F5344CB8AC3E}">
        <p14:creationId xmlns:p14="http://schemas.microsoft.com/office/powerpoint/2010/main" val="2678006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D958377-8945-4A29-AA61-C5A798FE2322}" type="slidenum">
              <a:rPr lang="en-GB" smtClean="0"/>
              <a:t>3</a:t>
            </a:fld>
            <a:endParaRPr lang="en-GB"/>
          </a:p>
        </p:txBody>
      </p:sp>
    </p:spTree>
    <p:extLst>
      <p:ext uri="{BB962C8B-B14F-4D97-AF65-F5344CB8AC3E}">
        <p14:creationId xmlns:p14="http://schemas.microsoft.com/office/powerpoint/2010/main" val="3291916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958377-8945-4A29-AA61-C5A798FE2322}" type="slidenum">
              <a:rPr lang="en-GB" smtClean="0"/>
              <a:t>30</a:t>
            </a:fld>
            <a:endParaRPr lang="en-GB"/>
          </a:p>
        </p:txBody>
      </p:sp>
    </p:spTree>
    <p:extLst>
      <p:ext uri="{BB962C8B-B14F-4D97-AF65-F5344CB8AC3E}">
        <p14:creationId xmlns:p14="http://schemas.microsoft.com/office/powerpoint/2010/main" val="379860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D958377-8945-4A29-AA61-C5A798FE2322}" type="slidenum">
              <a:rPr lang="en-GB" smtClean="0"/>
              <a:t>31</a:t>
            </a:fld>
            <a:endParaRPr lang="en-GB"/>
          </a:p>
        </p:txBody>
      </p:sp>
    </p:spTree>
    <p:extLst>
      <p:ext uri="{BB962C8B-B14F-4D97-AF65-F5344CB8AC3E}">
        <p14:creationId xmlns:p14="http://schemas.microsoft.com/office/powerpoint/2010/main" val="2714292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dirty="0">
                <a:latin typeface="Arial" charset="0"/>
              </a:rPr>
              <a:t>Is credit a good thing or a bad thing?  Well, it can be both.  Everyone wants the privilege of using credit, but that means you have to maintain it in a positive manner – pay your bills on time, be responsible for your actions, save for the items you want to purchase, and only buy them when you have the adequate funds to pay back the debt.  Credit should never be used to spend more than you make.</a:t>
            </a:r>
          </a:p>
          <a:p>
            <a:pPr eaLnBrk="1" hangingPunct="1">
              <a:spcBef>
                <a:spcPct val="0"/>
              </a:spcBef>
            </a:pPr>
            <a:endParaRPr lang="en-US" sz="1200" dirty="0">
              <a:latin typeface="Arial" charset="0"/>
            </a:endParaRPr>
          </a:p>
          <a:p>
            <a:pPr eaLnBrk="1" hangingPunct="1">
              <a:spcBef>
                <a:spcPct val="0"/>
              </a:spcBef>
            </a:pPr>
            <a:r>
              <a:rPr lang="en-US" sz="1200" dirty="0">
                <a:latin typeface="Arial" charset="0"/>
              </a:rPr>
              <a:t>The choice between good credit and bad credit is entirely up to you.  Like most things, if you abuse the privilege, it will end up hurting you in the end.</a:t>
            </a:r>
          </a:p>
          <a:p>
            <a:pPr eaLnBrk="1" hangingPunct="1">
              <a:spcBef>
                <a:spcPct val="0"/>
              </a:spcBef>
            </a:pPr>
            <a:endParaRPr lang="en-US" sz="1200" dirty="0">
              <a:latin typeface="Arial" charset="0"/>
            </a:endParaRPr>
          </a:p>
          <a:p>
            <a:pPr eaLnBrk="1" hangingPunct="1">
              <a:spcBef>
                <a:spcPct val="0"/>
              </a:spcBef>
            </a:pPr>
            <a:r>
              <a:rPr lang="en-US" sz="1200" dirty="0">
                <a:latin typeface="Arial" charset="0"/>
              </a:rPr>
              <a:t>But if you learn to use credit wisely, you can enjoy the good life, and the positive effects that come with it.</a:t>
            </a:r>
          </a:p>
          <a:p>
            <a:endParaRPr lang="en-US" dirty="0"/>
          </a:p>
        </p:txBody>
      </p:sp>
      <p:sp>
        <p:nvSpPr>
          <p:cNvPr id="4" name="Slide Number Placeholder 3"/>
          <p:cNvSpPr>
            <a:spLocks noGrp="1"/>
          </p:cNvSpPr>
          <p:nvPr>
            <p:ph type="sldNum" sz="quarter" idx="10"/>
          </p:nvPr>
        </p:nvSpPr>
        <p:spPr/>
        <p:txBody>
          <a:bodyPr/>
          <a:lstStyle/>
          <a:p>
            <a:fld id="{5D958377-8945-4A29-AA61-C5A798FE2322}" type="slidenum">
              <a:rPr lang="en-GB" smtClean="0"/>
              <a:t>4</a:t>
            </a:fld>
            <a:endParaRPr lang="en-GB"/>
          </a:p>
        </p:txBody>
      </p:sp>
    </p:spTree>
    <p:extLst>
      <p:ext uri="{BB962C8B-B14F-4D97-AF65-F5344CB8AC3E}">
        <p14:creationId xmlns:p14="http://schemas.microsoft.com/office/powerpoint/2010/main" val="1083177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D958377-8945-4A29-AA61-C5A798FE2322}" type="slidenum">
              <a:rPr lang="en-GB" smtClean="0"/>
              <a:t>5</a:t>
            </a:fld>
            <a:endParaRPr lang="en-GB"/>
          </a:p>
        </p:txBody>
      </p:sp>
    </p:spTree>
    <p:extLst>
      <p:ext uri="{BB962C8B-B14F-4D97-AF65-F5344CB8AC3E}">
        <p14:creationId xmlns:p14="http://schemas.microsoft.com/office/powerpoint/2010/main" val="941740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34" charset="0"/>
                <a:ea typeface="+mn-ea"/>
                <a:cs typeface="+mn-cs"/>
              </a:rPr>
              <a:t>The biggest mistake you can make is to confuse credit with debt.  Using credit cards does not mean that you should take on debt.  </a:t>
            </a:r>
          </a:p>
          <a:p>
            <a:endParaRPr lang="en-US" dirty="0">
              <a:latin typeface="Arial" pitchFamily="34" charset="0"/>
            </a:endParaRPr>
          </a:p>
          <a:p>
            <a:r>
              <a:rPr lang="en-US" sz="1200" kern="1200" dirty="0">
                <a:solidFill>
                  <a:schemeClr val="tx1"/>
                </a:solidFill>
                <a:effectLst/>
                <a:latin typeface="Arial" pitchFamily="34" charset="0"/>
                <a:ea typeface="+mn-ea"/>
                <a:cs typeface="+mn-cs"/>
              </a:rPr>
              <a:t>If you pay your balance in full each month, you get to use the bank’s money for a month, you have buyer protection, and you never pay a penny in finance charges. Doing this will ensure you have a credit history to work for you when you need it. </a:t>
            </a:r>
          </a:p>
          <a:p>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If you use your card enough to justify the cost, it can also be smart to pay an annual fee to earn rewards such as cash back or frequent flyer points.</a:t>
            </a:r>
          </a:p>
          <a:p>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If you think of credit as a negative to be avoided, then you aren’t living credit smart. </a:t>
            </a:r>
          </a:p>
          <a:p>
            <a:endParaRPr lang="en-GB"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D958377-8945-4A29-AA61-C5A798FE2322}" type="slidenum">
              <a:rPr lang="en-GB" smtClean="0"/>
              <a:t>6</a:t>
            </a:fld>
            <a:endParaRPr lang="en-GB"/>
          </a:p>
        </p:txBody>
      </p:sp>
    </p:spTree>
    <p:extLst>
      <p:ext uri="{BB962C8B-B14F-4D97-AF65-F5344CB8AC3E}">
        <p14:creationId xmlns:p14="http://schemas.microsoft.com/office/powerpoint/2010/main" val="1481787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spcAft>
                <a:spcPct val="50000"/>
              </a:spcAft>
            </a:pPr>
            <a:r>
              <a:rPr lang="en-US" sz="1200" dirty="0">
                <a:latin typeface="Arial" charset="0"/>
              </a:rPr>
              <a:t>Three companies maintain national credit reporting databases -- Experian, Equifax, and Trans Union.</a:t>
            </a:r>
          </a:p>
          <a:p>
            <a:pPr eaLnBrk="1" hangingPunct="1">
              <a:spcBef>
                <a:spcPct val="0"/>
              </a:spcBef>
              <a:spcAft>
                <a:spcPct val="50000"/>
              </a:spcAft>
            </a:pPr>
            <a:r>
              <a:rPr lang="en-US" sz="1200" dirty="0">
                <a:latin typeface="Arial" charset="0"/>
              </a:rPr>
              <a:t>When a subscriber purchases a credit report, they choose one of the three databases. </a:t>
            </a:r>
          </a:p>
          <a:p>
            <a:pPr eaLnBrk="1" hangingPunct="1">
              <a:spcBef>
                <a:spcPct val="0"/>
              </a:spcBef>
              <a:spcAft>
                <a:spcPct val="50000"/>
              </a:spcAft>
            </a:pPr>
            <a:r>
              <a:rPr lang="en-US" sz="1200" dirty="0">
                <a:latin typeface="Arial" charset="0"/>
              </a:rPr>
              <a:t>Consumers may also choose to request a report from each of the three.  Instructions to receive additional assistance will be provided on the individual’s report.  If the service can’t be completed instantly online, the report provides the address and/or phone number of the office to contact.</a:t>
            </a:r>
            <a:r>
              <a:rPr lang="en-US" sz="1200" b="1" dirty="0">
                <a:latin typeface="Arial" charset="0"/>
              </a:rPr>
              <a:t> </a:t>
            </a:r>
          </a:p>
          <a:p>
            <a:endParaRPr lang="en-GB"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D958377-8945-4A29-AA61-C5A798FE2322}" type="slidenum">
              <a:rPr lang="en-GB" smtClean="0"/>
              <a:t>7</a:t>
            </a:fld>
            <a:endParaRPr lang="en-GB"/>
          </a:p>
        </p:txBody>
      </p:sp>
    </p:spTree>
    <p:extLst>
      <p:ext uri="{BB962C8B-B14F-4D97-AF65-F5344CB8AC3E}">
        <p14:creationId xmlns:p14="http://schemas.microsoft.com/office/powerpoint/2010/main" val="3068296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spcAft>
                <a:spcPct val="50000"/>
              </a:spcAft>
            </a:pPr>
            <a:r>
              <a:rPr lang="en-US" sz="1200" dirty="0">
                <a:latin typeface="Arial" charset="0"/>
              </a:rPr>
              <a:t>The basic credit reporting process begins when you open an account and make payments as agreed -- or perhaps miss some payments.</a:t>
            </a:r>
          </a:p>
          <a:p>
            <a:pPr eaLnBrk="1" hangingPunct="1">
              <a:spcBef>
                <a:spcPct val="0"/>
              </a:spcBef>
              <a:spcAft>
                <a:spcPct val="50000"/>
              </a:spcAft>
            </a:pPr>
            <a:r>
              <a:rPr lang="en-US" sz="1200" dirty="0">
                <a:latin typeface="Arial" charset="0"/>
              </a:rPr>
              <a:t>Each month creditors update their records and share your account status with the credit reporting companies.</a:t>
            </a:r>
          </a:p>
          <a:p>
            <a:pPr eaLnBrk="1" hangingPunct="1">
              <a:spcBef>
                <a:spcPct val="0"/>
              </a:spcBef>
              <a:spcAft>
                <a:spcPct val="50000"/>
              </a:spcAft>
            </a:pPr>
            <a:r>
              <a:rPr lang="en-US" sz="1200" dirty="0">
                <a:latin typeface="Arial" charset="0"/>
              </a:rPr>
              <a:t>The credit reporting companies then update their records and add the current month to the history of how you have paid that account.</a:t>
            </a:r>
          </a:p>
          <a:p>
            <a:pPr eaLnBrk="1" hangingPunct="1">
              <a:spcBef>
                <a:spcPct val="0"/>
              </a:spcBef>
              <a:spcAft>
                <a:spcPct val="50000"/>
              </a:spcAft>
            </a:pPr>
            <a:r>
              <a:rPr lang="en-US" sz="1200" dirty="0">
                <a:latin typeface="Arial" charset="0"/>
              </a:rPr>
              <a:t>If you don’t want a credit report, then you simply never use credit.  Once you have an account, lenders have a right to share your payment history with other lenders and do so through the credit reporting process.</a:t>
            </a:r>
          </a:p>
          <a:p>
            <a:endParaRPr lang="en-GB"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D958377-8945-4A29-AA61-C5A798FE2322}" type="slidenum">
              <a:rPr lang="en-GB" smtClean="0"/>
              <a:t>8</a:t>
            </a:fld>
            <a:endParaRPr lang="en-GB"/>
          </a:p>
        </p:txBody>
      </p:sp>
    </p:spTree>
    <p:extLst>
      <p:ext uri="{BB962C8B-B14F-4D97-AF65-F5344CB8AC3E}">
        <p14:creationId xmlns:p14="http://schemas.microsoft.com/office/powerpoint/2010/main" val="1481787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823034"/>
            <a:ext cx="5510530" cy="4179452"/>
          </a:xfrm>
        </p:spPr>
        <p:txBody>
          <a:bodyPr/>
          <a:lstStyle/>
          <a:p>
            <a:pPr eaLnBrk="1" hangingPunct="1">
              <a:spcBef>
                <a:spcPct val="0"/>
              </a:spcBef>
              <a:spcAft>
                <a:spcPct val="50000"/>
              </a:spcAft>
            </a:pPr>
            <a:r>
              <a:rPr lang="en-US" sz="1200" dirty="0">
                <a:latin typeface="Arial" charset="0"/>
              </a:rPr>
              <a:t>Credit reporting companies, like Experian, do not make judgments about the information in your credit report. </a:t>
            </a:r>
          </a:p>
          <a:p>
            <a:pPr eaLnBrk="1" hangingPunct="1">
              <a:spcBef>
                <a:spcPct val="0"/>
              </a:spcBef>
              <a:spcAft>
                <a:spcPct val="50000"/>
              </a:spcAft>
            </a:pPr>
            <a:r>
              <a:rPr lang="en-US" sz="1200" dirty="0">
                <a:latin typeface="Arial" charset="0"/>
              </a:rPr>
              <a:t>A credit reporting company’s role is a bit like a library. A library doesn’t write the books, it collects them, stores them and checks them out. Similarly, a credit reporting company doesn’t create the account history, it just stores the history reported by creditors and checks it out to potential new creditors in the form of a credit report.</a:t>
            </a:r>
          </a:p>
          <a:p>
            <a:pPr eaLnBrk="1" hangingPunct="1">
              <a:spcBef>
                <a:spcPct val="0"/>
              </a:spcBef>
              <a:spcAft>
                <a:spcPct val="50000"/>
              </a:spcAft>
            </a:pPr>
            <a:r>
              <a:rPr lang="en-US" sz="1200" dirty="0">
                <a:latin typeface="Arial" charset="0"/>
              </a:rPr>
              <a:t>To “check out” a credit report, a company must meet the membership requirements of the credit reporting company and must have a permissible purpose </a:t>
            </a:r>
            <a:r>
              <a:rPr lang="en-US" dirty="0">
                <a:latin typeface="Arial" charset="0"/>
              </a:rPr>
              <a:t>under federal law </a:t>
            </a:r>
            <a:r>
              <a:rPr lang="en-US" sz="1200" dirty="0">
                <a:latin typeface="Arial" charset="0"/>
              </a:rPr>
              <a:t>for getting the report.</a:t>
            </a:r>
          </a:p>
          <a:p>
            <a:pPr eaLnBrk="1" hangingPunct="1">
              <a:spcBef>
                <a:spcPct val="0"/>
              </a:spcBef>
              <a:spcAft>
                <a:spcPct val="50000"/>
              </a:spcAft>
            </a:pPr>
            <a:r>
              <a:rPr lang="en-US" sz="1200" dirty="0">
                <a:latin typeface="Arial" charset="0"/>
              </a:rPr>
              <a:t>Experian membership requirements typically include:</a:t>
            </a:r>
          </a:p>
          <a:p>
            <a:pPr eaLnBrk="1" hangingPunct="1">
              <a:spcBef>
                <a:spcPct val="0"/>
              </a:spcBef>
              <a:spcAft>
                <a:spcPct val="50000"/>
              </a:spcAft>
              <a:buFontTx/>
              <a:buChar char="•"/>
            </a:pPr>
            <a:r>
              <a:rPr lang="en-US" sz="1200" dirty="0">
                <a:latin typeface="Arial" charset="0"/>
              </a:rPr>
              <a:t>  Proof of a permissible purpose;</a:t>
            </a:r>
          </a:p>
          <a:p>
            <a:pPr eaLnBrk="1" hangingPunct="1">
              <a:spcBef>
                <a:spcPct val="0"/>
              </a:spcBef>
              <a:spcAft>
                <a:spcPct val="50000"/>
              </a:spcAft>
              <a:buFontTx/>
              <a:buChar char="•"/>
            </a:pPr>
            <a:r>
              <a:rPr lang="en-US" sz="1200" dirty="0">
                <a:latin typeface="Arial" charset="0"/>
              </a:rPr>
              <a:t> A current business license; and</a:t>
            </a:r>
          </a:p>
          <a:p>
            <a:pPr eaLnBrk="1" hangingPunct="1">
              <a:spcBef>
                <a:spcPct val="0"/>
              </a:spcBef>
              <a:spcAft>
                <a:spcPct val="50000"/>
              </a:spcAft>
              <a:buFontTx/>
              <a:buChar char="•"/>
            </a:pPr>
            <a:r>
              <a:rPr lang="en-US" sz="1200" dirty="0">
                <a:latin typeface="Arial" charset="0"/>
              </a:rPr>
              <a:t> A signed contract requiring the business to use the data properly.</a:t>
            </a:r>
          </a:p>
          <a:p>
            <a:pPr eaLnBrk="1" hangingPunct="1">
              <a:spcBef>
                <a:spcPct val="0"/>
              </a:spcBef>
              <a:spcAft>
                <a:spcPct val="50000"/>
              </a:spcAft>
            </a:pPr>
            <a:r>
              <a:rPr lang="en-US" sz="1200" dirty="0">
                <a:latin typeface="Arial" charset="0"/>
              </a:rPr>
              <a:t>There are similar requirements for being able to report data.   Not just anyone can submit information.  And, there must be an ongoing commitment to not only report accurately, but also to verify the data upon consumer request.</a:t>
            </a:r>
          </a:p>
        </p:txBody>
      </p:sp>
      <p:sp>
        <p:nvSpPr>
          <p:cNvPr id="4" name="Slide Number Placeholder 3"/>
          <p:cNvSpPr>
            <a:spLocks noGrp="1"/>
          </p:cNvSpPr>
          <p:nvPr>
            <p:ph type="sldNum" sz="quarter" idx="10"/>
          </p:nvPr>
        </p:nvSpPr>
        <p:spPr/>
        <p:txBody>
          <a:bodyPr/>
          <a:lstStyle/>
          <a:p>
            <a:fld id="{5D958377-8945-4A29-AA61-C5A798FE2322}" type="slidenum">
              <a:rPr lang="en-GB" smtClean="0"/>
              <a:t>9</a:t>
            </a:fld>
            <a:endParaRPr lang="en-GB"/>
          </a:p>
        </p:txBody>
      </p:sp>
    </p:spTree>
    <p:extLst>
      <p:ext uri="{BB962C8B-B14F-4D97-AF65-F5344CB8AC3E}">
        <p14:creationId xmlns:p14="http://schemas.microsoft.com/office/powerpoint/2010/main" val="2332906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olding Slide">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214EAE2-2198-4D7A-9D8A-276EC651CDD7}" type="datetime1">
              <a:rPr lang="en-GB" smtClean="0"/>
              <a:t>04/05/2017</a:t>
            </a:fld>
            <a:endParaRPr lang="en-GB" dirty="0"/>
          </a:p>
        </p:txBody>
      </p:sp>
      <p:sp>
        <p:nvSpPr>
          <p:cNvPr id="5" name="Footer Placeholder 4"/>
          <p:cNvSpPr>
            <a:spLocks noGrp="1"/>
          </p:cNvSpPr>
          <p:nvPr>
            <p:ph type="ftr" sz="quarter" idx="11"/>
          </p:nvPr>
        </p:nvSpPr>
        <p:spPr/>
        <p:txBody>
          <a:bodyPr/>
          <a:lstStyle/>
          <a:p>
            <a:r>
              <a:rPr lang="en-GB" dirty="0"/>
              <a:t>Private and confidential     Presentation Title</a:t>
            </a:r>
          </a:p>
        </p:txBody>
      </p:sp>
      <p:pic>
        <p:nvPicPr>
          <p:cNvPr id="12" name="Picture 11"/>
          <p:cNvPicPr>
            <a:picLocks noChangeAspect="1"/>
          </p:cNvPicPr>
          <p:nvPr userDrawn="1"/>
        </p:nvPicPr>
        <p:blipFill>
          <a:blip r:embed="rId2"/>
          <a:stretch>
            <a:fillRect/>
          </a:stretch>
        </p:blipFill>
        <p:spPr>
          <a:xfrm>
            <a:off x="4932000" y="2453665"/>
            <a:ext cx="6354000" cy="2075589"/>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1655" t="16451"/>
          <a:stretch/>
        </p:blipFill>
        <p:spPr>
          <a:xfrm>
            <a:off x="-4763" y="-1"/>
            <a:ext cx="5668148" cy="1509713"/>
          </a:xfrm>
          <a:prstGeom prst="rect">
            <a:avLst/>
          </a:prstGeom>
        </p:spPr>
      </p:pic>
    </p:spTree>
    <p:extLst>
      <p:ext uri="{BB962C8B-B14F-4D97-AF65-F5344CB8AC3E}">
        <p14:creationId xmlns:p14="http://schemas.microsoft.com/office/powerpoint/2010/main" val="2307860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6658377" y="566739"/>
            <a:ext cx="5087537" cy="4564061"/>
          </a:xfrm>
        </p:spPr>
        <p:txBody>
          <a:bodyPr anchor="ctr" anchorCtr="0"/>
          <a:lstStyle>
            <a:lvl1pPr marL="128588" indent="-128588">
              <a:lnSpc>
                <a:spcPct val="95000"/>
              </a:lnSpc>
              <a:spcBef>
                <a:spcPts val="0"/>
              </a:spcBef>
              <a:defRPr sz="2200">
                <a:solidFill>
                  <a:schemeClr val="accent1"/>
                </a:solidFill>
              </a:defRPr>
            </a:lvl1pPr>
            <a:lvl2pPr marL="128588" indent="-128588">
              <a:lnSpc>
                <a:spcPct val="95000"/>
              </a:lnSpc>
              <a:spcBef>
                <a:spcPts val="0"/>
              </a:spcBef>
              <a:buNone/>
              <a:defRPr sz="2200" b="0">
                <a:solidFill>
                  <a:schemeClr val="accent1"/>
                </a:solidFill>
              </a:defRPr>
            </a:lvl2pPr>
            <a:lvl3pPr marL="128588" indent="-128588">
              <a:lnSpc>
                <a:spcPct val="95000"/>
              </a:lnSpc>
              <a:spcBef>
                <a:spcPts val="0"/>
              </a:spcBef>
              <a:buNone/>
              <a:defRPr sz="2200" b="0">
                <a:solidFill>
                  <a:schemeClr val="accent1"/>
                </a:solidFill>
              </a:defRPr>
            </a:lvl3pPr>
            <a:lvl4pPr marL="128588" indent="-128588">
              <a:lnSpc>
                <a:spcPct val="95000"/>
              </a:lnSpc>
              <a:spcBef>
                <a:spcPts val="0"/>
              </a:spcBef>
              <a:buNone/>
              <a:defRPr sz="2200" b="0">
                <a:solidFill>
                  <a:schemeClr val="accent1"/>
                </a:solidFill>
              </a:defRPr>
            </a:lvl4pPr>
            <a:lvl5pPr marL="128588" indent="-128588">
              <a:lnSpc>
                <a:spcPct val="95000"/>
              </a:lnSpc>
              <a:spcBef>
                <a:spcPts val="0"/>
              </a:spcBef>
              <a:buNone/>
              <a:defRPr sz="2200" b="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a:p>
        </p:txBody>
      </p:sp>
      <p:sp>
        <p:nvSpPr>
          <p:cNvPr id="5" name="Footer Placeholder 4"/>
          <p:cNvSpPr>
            <a:spLocks noGrp="1"/>
          </p:cNvSpPr>
          <p:nvPr>
            <p:ph type="ftr" sz="quarter" idx="11"/>
          </p:nvPr>
        </p:nvSpPr>
        <p:spPr/>
        <p:txBody>
          <a:bodyPr/>
          <a:lstStyle/>
          <a:p>
            <a:r>
              <a:rPr lang="en-GB"/>
              <a:t>Private and confidential     Presentation Title</a:t>
            </a:r>
          </a:p>
        </p:txBody>
      </p:sp>
      <p:sp>
        <p:nvSpPr>
          <p:cNvPr id="7" name="Picture Placeholder 9"/>
          <p:cNvSpPr>
            <a:spLocks noGrp="1"/>
          </p:cNvSpPr>
          <p:nvPr>
            <p:ph type="pic" sz="quarter" idx="13"/>
          </p:nvPr>
        </p:nvSpPr>
        <p:spPr>
          <a:xfrm>
            <a:off x="-12879" y="-5074"/>
            <a:ext cx="5758165" cy="5750091"/>
          </a:xfrm>
          <a:custGeom>
            <a:avLst/>
            <a:gdLst>
              <a:gd name="connsiteX0" fmla="*/ 0 w 5749052"/>
              <a:gd name="connsiteY0" fmla="*/ 2044535 h 5749051"/>
              <a:gd name="connsiteX1" fmla="*/ 2044535 w 5749052"/>
              <a:gd name="connsiteY1" fmla="*/ 0 h 5749051"/>
              <a:gd name="connsiteX2" fmla="*/ 3704517 w 5749052"/>
              <a:gd name="connsiteY2" fmla="*/ 0 h 5749051"/>
              <a:gd name="connsiteX3" fmla="*/ 5749052 w 5749052"/>
              <a:gd name="connsiteY3" fmla="*/ 2044535 h 5749051"/>
              <a:gd name="connsiteX4" fmla="*/ 5749052 w 5749052"/>
              <a:gd name="connsiteY4" fmla="*/ 3704516 h 5749051"/>
              <a:gd name="connsiteX5" fmla="*/ 3704517 w 5749052"/>
              <a:gd name="connsiteY5" fmla="*/ 5749051 h 5749051"/>
              <a:gd name="connsiteX6" fmla="*/ 2044535 w 5749052"/>
              <a:gd name="connsiteY6" fmla="*/ 5749051 h 5749051"/>
              <a:gd name="connsiteX7" fmla="*/ 0 w 5749052"/>
              <a:gd name="connsiteY7" fmla="*/ 3704516 h 5749051"/>
              <a:gd name="connsiteX8" fmla="*/ 0 w 5749052"/>
              <a:gd name="connsiteY8"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235331 w 5984383"/>
              <a:gd name="connsiteY0" fmla="*/ 2044535 h 5749051"/>
              <a:gd name="connsiteX1" fmla="*/ 0 w 5984383"/>
              <a:gd name="connsiteY1" fmla="*/ 17953 h 5749051"/>
              <a:gd name="connsiteX2" fmla="*/ 2279866 w 5984383"/>
              <a:gd name="connsiteY2" fmla="*/ 0 h 5749051"/>
              <a:gd name="connsiteX3" fmla="*/ 3939848 w 5984383"/>
              <a:gd name="connsiteY3" fmla="*/ 0 h 5749051"/>
              <a:gd name="connsiteX4" fmla="*/ 5984383 w 5984383"/>
              <a:gd name="connsiteY4" fmla="*/ 2044535 h 5749051"/>
              <a:gd name="connsiteX5" fmla="*/ 5984383 w 5984383"/>
              <a:gd name="connsiteY5" fmla="*/ 3704516 h 5749051"/>
              <a:gd name="connsiteX6" fmla="*/ 3939848 w 5984383"/>
              <a:gd name="connsiteY6" fmla="*/ 5749051 h 5749051"/>
              <a:gd name="connsiteX7" fmla="*/ 2279866 w 5984383"/>
              <a:gd name="connsiteY7" fmla="*/ 5749051 h 5749051"/>
              <a:gd name="connsiteX8" fmla="*/ 235331 w 5984383"/>
              <a:gd name="connsiteY8" fmla="*/ 3704516 h 5749051"/>
              <a:gd name="connsiteX9" fmla="*/ 235331 w 5984383"/>
              <a:gd name="connsiteY9"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753402 w 5753402"/>
              <a:gd name="connsiteY4" fmla="*/ 2044535 h 5749051"/>
              <a:gd name="connsiteX5" fmla="*/ 5753402 w 5753402"/>
              <a:gd name="connsiteY5" fmla="*/ 3704516 h 5749051"/>
              <a:gd name="connsiteX6" fmla="*/ 3708867 w 5753402"/>
              <a:gd name="connsiteY6" fmla="*/ 5749051 h 5749051"/>
              <a:gd name="connsiteX7" fmla="*/ 2048885 w 5753402"/>
              <a:gd name="connsiteY7" fmla="*/ 5749051 h 5749051"/>
              <a:gd name="connsiteX8" fmla="*/ 4350 w 5753402"/>
              <a:gd name="connsiteY8" fmla="*/ 3704516 h 5749051"/>
              <a:gd name="connsiteX9" fmla="*/ 4350 w 5753402"/>
              <a:gd name="connsiteY9"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5783"/>
              <a:gd name="connsiteY0" fmla="*/ 2044535 h 5749051"/>
              <a:gd name="connsiteX1" fmla="*/ 0 w 5755783"/>
              <a:gd name="connsiteY1" fmla="*/ 1284 h 5749051"/>
              <a:gd name="connsiteX2" fmla="*/ 2048885 w 5755783"/>
              <a:gd name="connsiteY2" fmla="*/ 0 h 5749051"/>
              <a:gd name="connsiteX3" fmla="*/ 3708867 w 5755783"/>
              <a:gd name="connsiteY3" fmla="*/ 0 h 5749051"/>
              <a:gd name="connsiteX4" fmla="*/ 5755783 w 5755783"/>
              <a:gd name="connsiteY4" fmla="*/ 7455 h 5749051"/>
              <a:gd name="connsiteX5" fmla="*/ 5753402 w 5755783"/>
              <a:gd name="connsiteY5" fmla="*/ 2044535 h 5749051"/>
              <a:gd name="connsiteX6" fmla="*/ 5753402 w 5755783"/>
              <a:gd name="connsiteY6" fmla="*/ 3704516 h 5749051"/>
              <a:gd name="connsiteX7" fmla="*/ 3708867 w 5755783"/>
              <a:gd name="connsiteY7" fmla="*/ 5749051 h 5749051"/>
              <a:gd name="connsiteX8" fmla="*/ 2048885 w 5755783"/>
              <a:gd name="connsiteY8" fmla="*/ 5749051 h 5749051"/>
              <a:gd name="connsiteX9" fmla="*/ 4350 w 5755783"/>
              <a:gd name="connsiteY9" fmla="*/ 3704516 h 5749051"/>
              <a:gd name="connsiteX10" fmla="*/ 4350 w 5755783"/>
              <a:gd name="connsiteY10"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4350 w 5758165"/>
              <a:gd name="connsiteY9" fmla="*/ 3704516 h 5749051"/>
              <a:gd name="connsiteX10" fmla="*/ 4350 w 5758165"/>
              <a:gd name="connsiteY10"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656823 w 5758165"/>
              <a:gd name="connsiteY9" fmla="*/ 5195260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656823 w 5758165"/>
              <a:gd name="connsiteY9" fmla="*/ 5195260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656823 w 5758165"/>
              <a:gd name="connsiteY9" fmla="*/ 5195260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656823 w 5758165"/>
              <a:gd name="connsiteY9" fmla="*/ 5195260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4361 w 5758165"/>
              <a:gd name="connsiteY9" fmla="*/ 5738185 h 5749051"/>
              <a:gd name="connsiteX10" fmla="*/ 4350 w 5758165"/>
              <a:gd name="connsiteY10" fmla="*/ 3704516 h 5749051"/>
              <a:gd name="connsiteX11" fmla="*/ 4350 w 5758165"/>
              <a:gd name="connsiteY11" fmla="*/ 2044535 h 5749051"/>
              <a:gd name="connsiteX0" fmla="*/ 4350 w 5758165"/>
              <a:gd name="connsiteY0" fmla="*/ 2044535 h 5750091"/>
              <a:gd name="connsiteX1" fmla="*/ 0 w 5758165"/>
              <a:gd name="connsiteY1" fmla="*/ 1284 h 5750091"/>
              <a:gd name="connsiteX2" fmla="*/ 2048885 w 5758165"/>
              <a:gd name="connsiteY2" fmla="*/ 0 h 5750091"/>
              <a:gd name="connsiteX3" fmla="*/ 3708867 w 5758165"/>
              <a:gd name="connsiteY3" fmla="*/ 0 h 5750091"/>
              <a:gd name="connsiteX4" fmla="*/ 5758165 w 5758165"/>
              <a:gd name="connsiteY4" fmla="*/ 311 h 5750091"/>
              <a:gd name="connsiteX5" fmla="*/ 5753402 w 5758165"/>
              <a:gd name="connsiteY5" fmla="*/ 2044535 h 5750091"/>
              <a:gd name="connsiteX6" fmla="*/ 5753402 w 5758165"/>
              <a:gd name="connsiteY6" fmla="*/ 3704516 h 5750091"/>
              <a:gd name="connsiteX7" fmla="*/ 3708867 w 5758165"/>
              <a:gd name="connsiteY7" fmla="*/ 5749051 h 5750091"/>
              <a:gd name="connsiteX8" fmla="*/ 2048885 w 5758165"/>
              <a:gd name="connsiteY8" fmla="*/ 5749051 h 5750091"/>
              <a:gd name="connsiteX9" fmla="*/ 6743 w 5758165"/>
              <a:gd name="connsiteY9" fmla="*/ 5750091 h 5750091"/>
              <a:gd name="connsiteX10" fmla="*/ 4350 w 5758165"/>
              <a:gd name="connsiteY10" fmla="*/ 3704516 h 5750091"/>
              <a:gd name="connsiteX11" fmla="*/ 4350 w 5758165"/>
              <a:gd name="connsiteY11" fmla="*/ 2044535 h 575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8165" h="5750091">
                <a:moveTo>
                  <a:pt x="4350" y="2044535"/>
                </a:moveTo>
                <a:lnTo>
                  <a:pt x="0" y="1284"/>
                </a:lnTo>
                <a:lnTo>
                  <a:pt x="2048885" y="0"/>
                </a:lnTo>
                <a:lnTo>
                  <a:pt x="3708867" y="0"/>
                </a:lnTo>
                <a:lnTo>
                  <a:pt x="5758165" y="311"/>
                </a:lnTo>
                <a:cubicBezTo>
                  <a:pt x="5757371" y="679338"/>
                  <a:pt x="5754196" y="1365508"/>
                  <a:pt x="5753402" y="2044535"/>
                </a:cubicBezTo>
                <a:lnTo>
                  <a:pt x="5753402" y="3704516"/>
                </a:lnTo>
                <a:cubicBezTo>
                  <a:pt x="5753402" y="4833682"/>
                  <a:pt x="4838033" y="5749051"/>
                  <a:pt x="3708867" y="5749051"/>
                </a:cubicBezTo>
                <a:lnTo>
                  <a:pt x="2048885" y="5749051"/>
                </a:lnTo>
                <a:lnTo>
                  <a:pt x="6743" y="5750091"/>
                </a:lnTo>
                <a:cubicBezTo>
                  <a:pt x="6739" y="5072201"/>
                  <a:pt x="4354" y="4382406"/>
                  <a:pt x="4350" y="3704516"/>
                </a:cubicBezTo>
                <a:lnTo>
                  <a:pt x="4350" y="2044535"/>
                </a:lnTo>
                <a:close/>
              </a:path>
            </a:pathLst>
          </a:custGeom>
        </p:spPr>
        <p:txBody>
          <a:bodyPr/>
          <a:lstStyle/>
          <a:p>
            <a:r>
              <a:rPr lang="en-US"/>
              <a:t>Drag picture to placeholder or click icon to add</a:t>
            </a:r>
            <a:endParaRPr lang="en-GB"/>
          </a:p>
        </p:txBody>
      </p:sp>
    </p:spTree>
    <p:extLst>
      <p:ext uri="{BB962C8B-B14F-4D97-AF65-F5344CB8AC3E}">
        <p14:creationId xmlns:p14="http://schemas.microsoft.com/office/powerpoint/2010/main" val="1648884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a:xfrm>
            <a:off x="-1" y="-2382"/>
            <a:ext cx="11745914" cy="5781431"/>
          </a:xfrm>
          <a:custGeom>
            <a:avLst/>
            <a:gdLst>
              <a:gd name="connsiteX0" fmla="*/ 1397894 w 11745914"/>
              <a:gd name="connsiteY0" fmla="*/ 0 h 5760000"/>
              <a:gd name="connsiteX1" fmla="*/ 11745914 w 11745914"/>
              <a:gd name="connsiteY1" fmla="*/ 0 h 5760000"/>
              <a:gd name="connsiteX2" fmla="*/ 11745914 w 11745914"/>
              <a:gd name="connsiteY2" fmla="*/ 0 h 5760000"/>
              <a:gd name="connsiteX3" fmla="*/ 11745914 w 11745914"/>
              <a:gd name="connsiteY3" fmla="*/ 4362106 h 5760000"/>
              <a:gd name="connsiteX4" fmla="*/ 10348020 w 11745914"/>
              <a:gd name="connsiteY4" fmla="*/ 5760000 h 5760000"/>
              <a:gd name="connsiteX5" fmla="*/ 0 w 11745914"/>
              <a:gd name="connsiteY5" fmla="*/ 5760000 h 5760000"/>
              <a:gd name="connsiteX6" fmla="*/ 0 w 11745914"/>
              <a:gd name="connsiteY6" fmla="*/ 5760000 h 5760000"/>
              <a:gd name="connsiteX7" fmla="*/ 0 w 11745914"/>
              <a:gd name="connsiteY7" fmla="*/ 1397894 h 5760000"/>
              <a:gd name="connsiteX8" fmla="*/ 1397894 w 11745914"/>
              <a:gd name="connsiteY8" fmla="*/ 0 h 5760000"/>
              <a:gd name="connsiteX0" fmla="*/ 1397894 w 11745914"/>
              <a:gd name="connsiteY0" fmla="*/ 0 h 5760000"/>
              <a:gd name="connsiteX1" fmla="*/ 11745914 w 11745914"/>
              <a:gd name="connsiteY1" fmla="*/ 0 h 5760000"/>
              <a:gd name="connsiteX2" fmla="*/ 11745914 w 11745914"/>
              <a:gd name="connsiteY2" fmla="*/ 0 h 5760000"/>
              <a:gd name="connsiteX3" fmla="*/ 11745914 w 11745914"/>
              <a:gd name="connsiteY3" fmla="*/ 4362106 h 5760000"/>
              <a:gd name="connsiteX4" fmla="*/ 10348020 w 11745914"/>
              <a:gd name="connsiteY4" fmla="*/ 5760000 h 5760000"/>
              <a:gd name="connsiteX5" fmla="*/ 0 w 11745914"/>
              <a:gd name="connsiteY5" fmla="*/ 5760000 h 5760000"/>
              <a:gd name="connsiteX6" fmla="*/ 0 w 11745914"/>
              <a:gd name="connsiteY6" fmla="*/ 5760000 h 5760000"/>
              <a:gd name="connsiteX7" fmla="*/ 0 w 11745914"/>
              <a:gd name="connsiteY7" fmla="*/ 1397894 h 5760000"/>
              <a:gd name="connsiteX8" fmla="*/ 423864 w 11745914"/>
              <a:gd name="connsiteY8" fmla="*/ 395288 h 5760000"/>
              <a:gd name="connsiteX9" fmla="*/ 1397894 w 11745914"/>
              <a:gd name="connsiteY9" fmla="*/ 0 h 5760000"/>
              <a:gd name="connsiteX0" fmla="*/ 1397894 w 11745914"/>
              <a:gd name="connsiteY0" fmla="*/ 0 h 5760000"/>
              <a:gd name="connsiteX1" fmla="*/ 11745914 w 11745914"/>
              <a:gd name="connsiteY1" fmla="*/ 0 h 5760000"/>
              <a:gd name="connsiteX2" fmla="*/ 11745914 w 11745914"/>
              <a:gd name="connsiteY2" fmla="*/ 0 h 5760000"/>
              <a:gd name="connsiteX3" fmla="*/ 11745914 w 11745914"/>
              <a:gd name="connsiteY3" fmla="*/ 4362106 h 5760000"/>
              <a:gd name="connsiteX4" fmla="*/ 10348020 w 11745914"/>
              <a:gd name="connsiteY4" fmla="*/ 5760000 h 5760000"/>
              <a:gd name="connsiteX5" fmla="*/ 0 w 11745914"/>
              <a:gd name="connsiteY5" fmla="*/ 5760000 h 5760000"/>
              <a:gd name="connsiteX6" fmla="*/ 0 w 11745914"/>
              <a:gd name="connsiteY6" fmla="*/ 5760000 h 5760000"/>
              <a:gd name="connsiteX7" fmla="*/ 0 w 11745914"/>
              <a:gd name="connsiteY7" fmla="*/ 1397894 h 5760000"/>
              <a:gd name="connsiteX8" fmla="*/ 423864 w 11745914"/>
              <a:gd name="connsiteY8" fmla="*/ 395288 h 5760000"/>
              <a:gd name="connsiteX9" fmla="*/ 1397894 w 11745914"/>
              <a:gd name="connsiteY9" fmla="*/ 0 h 5760000"/>
              <a:gd name="connsiteX0" fmla="*/ 1483623 w 11831643"/>
              <a:gd name="connsiteY0" fmla="*/ 86592 h 5846592"/>
              <a:gd name="connsiteX1" fmla="*/ 11831643 w 11831643"/>
              <a:gd name="connsiteY1" fmla="*/ 86592 h 5846592"/>
              <a:gd name="connsiteX2" fmla="*/ 11831643 w 11831643"/>
              <a:gd name="connsiteY2" fmla="*/ 86592 h 5846592"/>
              <a:gd name="connsiteX3" fmla="*/ 11831643 w 11831643"/>
              <a:gd name="connsiteY3" fmla="*/ 4448698 h 5846592"/>
              <a:gd name="connsiteX4" fmla="*/ 10433749 w 11831643"/>
              <a:gd name="connsiteY4" fmla="*/ 5846592 h 5846592"/>
              <a:gd name="connsiteX5" fmla="*/ 85729 w 11831643"/>
              <a:gd name="connsiteY5" fmla="*/ 5846592 h 5846592"/>
              <a:gd name="connsiteX6" fmla="*/ 85729 w 11831643"/>
              <a:gd name="connsiteY6" fmla="*/ 5846592 h 5846592"/>
              <a:gd name="connsiteX7" fmla="*/ 85729 w 11831643"/>
              <a:gd name="connsiteY7" fmla="*/ 1484486 h 5846592"/>
              <a:gd name="connsiteX8" fmla="*/ 90493 w 11831643"/>
              <a:gd name="connsiteY8" fmla="*/ 91355 h 5846592"/>
              <a:gd name="connsiteX9" fmla="*/ 1483623 w 11831643"/>
              <a:gd name="connsiteY9" fmla="*/ 86592 h 5846592"/>
              <a:gd name="connsiteX0" fmla="*/ 1483623 w 11831643"/>
              <a:gd name="connsiteY0" fmla="*/ 0 h 5760000"/>
              <a:gd name="connsiteX1" fmla="*/ 11831643 w 11831643"/>
              <a:gd name="connsiteY1" fmla="*/ 0 h 5760000"/>
              <a:gd name="connsiteX2" fmla="*/ 11831643 w 11831643"/>
              <a:gd name="connsiteY2" fmla="*/ 0 h 5760000"/>
              <a:gd name="connsiteX3" fmla="*/ 11831643 w 11831643"/>
              <a:gd name="connsiteY3" fmla="*/ 4362106 h 5760000"/>
              <a:gd name="connsiteX4" fmla="*/ 10433749 w 11831643"/>
              <a:gd name="connsiteY4" fmla="*/ 5760000 h 5760000"/>
              <a:gd name="connsiteX5" fmla="*/ 85729 w 11831643"/>
              <a:gd name="connsiteY5" fmla="*/ 5760000 h 5760000"/>
              <a:gd name="connsiteX6" fmla="*/ 85729 w 11831643"/>
              <a:gd name="connsiteY6" fmla="*/ 5760000 h 5760000"/>
              <a:gd name="connsiteX7" fmla="*/ 85729 w 11831643"/>
              <a:gd name="connsiteY7" fmla="*/ 1397894 h 5760000"/>
              <a:gd name="connsiteX8" fmla="*/ 90493 w 11831643"/>
              <a:gd name="connsiteY8" fmla="*/ 4763 h 5760000"/>
              <a:gd name="connsiteX9" fmla="*/ 1483623 w 11831643"/>
              <a:gd name="connsiteY9" fmla="*/ 0 h 5760000"/>
              <a:gd name="connsiteX0" fmla="*/ 1397894 w 11745914"/>
              <a:gd name="connsiteY0" fmla="*/ 0 h 5760000"/>
              <a:gd name="connsiteX1" fmla="*/ 11745914 w 11745914"/>
              <a:gd name="connsiteY1" fmla="*/ 0 h 5760000"/>
              <a:gd name="connsiteX2" fmla="*/ 11745914 w 11745914"/>
              <a:gd name="connsiteY2" fmla="*/ 0 h 5760000"/>
              <a:gd name="connsiteX3" fmla="*/ 11745914 w 11745914"/>
              <a:gd name="connsiteY3" fmla="*/ 4362106 h 5760000"/>
              <a:gd name="connsiteX4" fmla="*/ 10348020 w 11745914"/>
              <a:gd name="connsiteY4" fmla="*/ 5760000 h 5760000"/>
              <a:gd name="connsiteX5" fmla="*/ 0 w 11745914"/>
              <a:gd name="connsiteY5" fmla="*/ 5760000 h 5760000"/>
              <a:gd name="connsiteX6" fmla="*/ 0 w 11745914"/>
              <a:gd name="connsiteY6" fmla="*/ 5760000 h 5760000"/>
              <a:gd name="connsiteX7" fmla="*/ 0 w 11745914"/>
              <a:gd name="connsiteY7" fmla="*/ 1397894 h 5760000"/>
              <a:gd name="connsiteX8" fmla="*/ 4764 w 11745914"/>
              <a:gd name="connsiteY8" fmla="*/ 4763 h 5760000"/>
              <a:gd name="connsiteX9" fmla="*/ 1397894 w 11745914"/>
              <a:gd name="connsiteY9" fmla="*/ 0 h 5760000"/>
              <a:gd name="connsiteX0" fmla="*/ 1397894 w 11745914"/>
              <a:gd name="connsiteY0" fmla="*/ 2381 h 5762381"/>
              <a:gd name="connsiteX1" fmla="*/ 11745914 w 11745914"/>
              <a:gd name="connsiteY1" fmla="*/ 2381 h 5762381"/>
              <a:gd name="connsiteX2" fmla="*/ 11745914 w 11745914"/>
              <a:gd name="connsiteY2" fmla="*/ 2381 h 5762381"/>
              <a:gd name="connsiteX3" fmla="*/ 11745914 w 11745914"/>
              <a:gd name="connsiteY3" fmla="*/ 4364487 h 5762381"/>
              <a:gd name="connsiteX4" fmla="*/ 10348020 w 11745914"/>
              <a:gd name="connsiteY4" fmla="*/ 5762381 h 5762381"/>
              <a:gd name="connsiteX5" fmla="*/ 0 w 11745914"/>
              <a:gd name="connsiteY5" fmla="*/ 5762381 h 5762381"/>
              <a:gd name="connsiteX6" fmla="*/ 0 w 11745914"/>
              <a:gd name="connsiteY6" fmla="*/ 5762381 h 5762381"/>
              <a:gd name="connsiteX7" fmla="*/ 0 w 11745914"/>
              <a:gd name="connsiteY7" fmla="*/ 1400275 h 5762381"/>
              <a:gd name="connsiteX8" fmla="*/ 2382 w 11745914"/>
              <a:gd name="connsiteY8" fmla="*/ 0 h 5762381"/>
              <a:gd name="connsiteX9" fmla="*/ 1397894 w 11745914"/>
              <a:gd name="connsiteY9" fmla="*/ 2381 h 5762381"/>
              <a:gd name="connsiteX0" fmla="*/ 1397894 w 11745914"/>
              <a:gd name="connsiteY0" fmla="*/ 2381 h 5762381"/>
              <a:gd name="connsiteX1" fmla="*/ 11745914 w 11745914"/>
              <a:gd name="connsiteY1" fmla="*/ 2381 h 5762381"/>
              <a:gd name="connsiteX2" fmla="*/ 11745914 w 11745914"/>
              <a:gd name="connsiteY2" fmla="*/ 2381 h 5762381"/>
              <a:gd name="connsiteX3" fmla="*/ 11745914 w 11745914"/>
              <a:gd name="connsiteY3" fmla="*/ 2440437 h 5762381"/>
              <a:gd name="connsiteX4" fmla="*/ 10348020 w 11745914"/>
              <a:gd name="connsiteY4" fmla="*/ 5762381 h 5762381"/>
              <a:gd name="connsiteX5" fmla="*/ 0 w 11745914"/>
              <a:gd name="connsiteY5" fmla="*/ 5762381 h 5762381"/>
              <a:gd name="connsiteX6" fmla="*/ 0 w 11745914"/>
              <a:gd name="connsiteY6" fmla="*/ 5762381 h 5762381"/>
              <a:gd name="connsiteX7" fmla="*/ 0 w 11745914"/>
              <a:gd name="connsiteY7" fmla="*/ 1400275 h 5762381"/>
              <a:gd name="connsiteX8" fmla="*/ 2382 w 11745914"/>
              <a:gd name="connsiteY8" fmla="*/ 0 h 5762381"/>
              <a:gd name="connsiteX9" fmla="*/ 1397894 w 11745914"/>
              <a:gd name="connsiteY9" fmla="*/ 2381 h 5762381"/>
              <a:gd name="connsiteX0" fmla="*/ 1397894 w 11745914"/>
              <a:gd name="connsiteY0" fmla="*/ 2381 h 5781431"/>
              <a:gd name="connsiteX1" fmla="*/ 11745914 w 11745914"/>
              <a:gd name="connsiteY1" fmla="*/ 2381 h 5781431"/>
              <a:gd name="connsiteX2" fmla="*/ 11745914 w 11745914"/>
              <a:gd name="connsiteY2" fmla="*/ 2381 h 5781431"/>
              <a:gd name="connsiteX3" fmla="*/ 11745914 w 11745914"/>
              <a:gd name="connsiteY3" fmla="*/ 2440437 h 5781431"/>
              <a:gd name="connsiteX4" fmla="*/ 7795320 w 11745914"/>
              <a:gd name="connsiteY4" fmla="*/ 5781431 h 5781431"/>
              <a:gd name="connsiteX5" fmla="*/ 0 w 11745914"/>
              <a:gd name="connsiteY5" fmla="*/ 5762381 h 5781431"/>
              <a:gd name="connsiteX6" fmla="*/ 0 w 11745914"/>
              <a:gd name="connsiteY6" fmla="*/ 5762381 h 5781431"/>
              <a:gd name="connsiteX7" fmla="*/ 0 w 11745914"/>
              <a:gd name="connsiteY7" fmla="*/ 1400275 h 5781431"/>
              <a:gd name="connsiteX8" fmla="*/ 2382 w 11745914"/>
              <a:gd name="connsiteY8" fmla="*/ 0 h 5781431"/>
              <a:gd name="connsiteX9" fmla="*/ 1397894 w 11745914"/>
              <a:gd name="connsiteY9" fmla="*/ 2381 h 5781431"/>
              <a:gd name="connsiteX0" fmla="*/ 1397894 w 11745914"/>
              <a:gd name="connsiteY0" fmla="*/ 2381 h 5781431"/>
              <a:gd name="connsiteX1" fmla="*/ 11745914 w 11745914"/>
              <a:gd name="connsiteY1" fmla="*/ 2381 h 5781431"/>
              <a:gd name="connsiteX2" fmla="*/ 11745914 w 11745914"/>
              <a:gd name="connsiteY2" fmla="*/ 2381 h 5781431"/>
              <a:gd name="connsiteX3" fmla="*/ 11745914 w 11745914"/>
              <a:gd name="connsiteY3" fmla="*/ 2440437 h 5781431"/>
              <a:gd name="connsiteX4" fmla="*/ 7795320 w 11745914"/>
              <a:gd name="connsiteY4" fmla="*/ 5781431 h 5781431"/>
              <a:gd name="connsiteX5" fmla="*/ 0 w 11745914"/>
              <a:gd name="connsiteY5" fmla="*/ 5762381 h 5781431"/>
              <a:gd name="connsiteX6" fmla="*/ 0 w 11745914"/>
              <a:gd name="connsiteY6" fmla="*/ 5762381 h 5781431"/>
              <a:gd name="connsiteX7" fmla="*/ 0 w 11745914"/>
              <a:gd name="connsiteY7" fmla="*/ 1400275 h 5781431"/>
              <a:gd name="connsiteX8" fmla="*/ 2382 w 11745914"/>
              <a:gd name="connsiteY8" fmla="*/ 0 h 5781431"/>
              <a:gd name="connsiteX9" fmla="*/ 1397894 w 11745914"/>
              <a:gd name="connsiteY9" fmla="*/ 2381 h 578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45914" h="5781431">
                <a:moveTo>
                  <a:pt x="1397894" y="2381"/>
                </a:moveTo>
                <a:lnTo>
                  <a:pt x="11745914" y="2381"/>
                </a:lnTo>
                <a:lnTo>
                  <a:pt x="11745914" y="2381"/>
                </a:lnTo>
                <a:lnTo>
                  <a:pt x="11745914" y="2440437"/>
                </a:lnTo>
                <a:cubicBezTo>
                  <a:pt x="11745914" y="3212473"/>
                  <a:pt x="10529506" y="5781431"/>
                  <a:pt x="7795320" y="5781431"/>
                </a:cubicBezTo>
                <a:lnTo>
                  <a:pt x="0" y="5762381"/>
                </a:lnTo>
                <a:lnTo>
                  <a:pt x="0" y="5762381"/>
                </a:lnTo>
                <a:lnTo>
                  <a:pt x="0" y="1400275"/>
                </a:lnTo>
                <a:lnTo>
                  <a:pt x="2382" y="0"/>
                </a:lnTo>
                <a:lnTo>
                  <a:pt x="1397894" y="2381"/>
                </a:lnTo>
                <a:close/>
              </a:path>
            </a:pathLst>
          </a:custGeom>
        </p:spPr>
        <p:txBody>
          <a:bodyPr/>
          <a:lstStyle/>
          <a:p>
            <a:r>
              <a:rPr lang="en-US"/>
              <a:t>Drag picture to placeholder or click icon to add</a:t>
            </a:r>
            <a:endParaRPr lang="en-GB"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a:p>
        </p:txBody>
      </p:sp>
      <p:sp>
        <p:nvSpPr>
          <p:cNvPr id="5" name="Footer Placeholder 4"/>
          <p:cNvSpPr>
            <a:spLocks noGrp="1"/>
          </p:cNvSpPr>
          <p:nvPr>
            <p:ph type="ftr" sz="quarter" idx="11"/>
          </p:nvPr>
        </p:nvSpPr>
        <p:spPr/>
        <p:txBody>
          <a:bodyPr/>
          <a:lstStyle/>
          <a:p>
            <a:r>
              <a:rPr lang="en-GB"/>
              <a:t>Private and confidential     Presentation Title</a:t>
            </a:r>
          </a:p>
        </p:txBody>
      </p:sp>
    </p:spTree>
    <p:extLst>
      <p:ext uri="{BB962C8B-B14F-4D97-AF65-F5344CB8AC3E}">
        <p14:creationId xmlns:p14="http://schemas.microsoft.com/office/powerpoint/2010/main" val="2681657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Title, Text (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1725" y="2022475"/>
            <a:ext cx="5564188" cy="36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6181725" y="528034"/>
            <a:ext cx="5564188" cy="1007678"/>
          </a:xfrm>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a:p>
        </p:txBody>
      </p:sp>
      <p:sp>
        <p:nvSpPr>
          <p:cNvPr id="5" name="Footer Placeholder 4"/>
          <p:cNvSpPr>
            <a:spLocks noGrp="1"/>
          </p:cNvSpPr>
          <p:nvPr>
            <p:ph type="ftr" sz="quarter" idx="11"/>
          </p:nvPr>
        </p:nvSpPr>
        <p:spPr/>
        <p:txBody>
          <a:bodyPr/>
          <a:lstStyle/>
          <a:p>
            <a:r>
              <a:rPr lang="en-GB"/>
              <a:t>Private and confidential     Presentation Title</a:t>
            </a:r>
          </a:p>
        </p:txBody>
      </p:sp>
      <p:sp>
        <p:nvSpPr>
          <p:cNvPr id="10" name="Picture Placeholder 9"/>
          <p:cNvSpPr>
            <a:spLocks noGrp="1"/>
          </p:cNvSpPr>
          <p:nvPr>
            <p:ph type="pic" sz="quarter" idx="12"/>
          </p:nvPr>
        </p:nvSpPr>
        <p:spPr>
          <a:xfrm>
            <a:off x="463550" y="566738"/>
            <a:ext cx="5113338" cy="5113337"/>
          </a:xfrm>
          <a:prstGeom prst="roundRect">
            <a:avLst>
              <a:gd name="adj" fmla="val 25482"/>
            </a:avLst>
          </a:prstGeom>
        </p:spPr>
        <p:txBody>
          <a:bodyPr/>
          <a:lstStyle/>
          <a:p>
            <a:r>
              <a:rPr lang="en-US"/>
              <a:t>Drag picture to placeholder or click icon to add</a:t>
            </a:r>
            <a:endParaRPr lang="en-GB"/>
          </a:p>
        </p:txBody>
      </p:sp>
    </p:spTree>
    <p:extLst>
      <p:ext uri="{BB962C8B-B14F-4D97-AF65-F5344CB8AC3E}">
        <p14:creationId xmlns:p14="http://schemas.microsoft.com/office/powerpoint/2010/main" val="3177995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Image (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550" y="2022475"/>
            <a:ext cx="5564188" cy="36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74662" y="528034"/>
            <a:ext cx="5564188" cy="1007678"/>
          </a:xfrm>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a:p>
        </p:txBody>
      </p:sp>
      <p:sp>
        <p:nvSpPr>
          <p:cNvPr id="5" name="Footer Placeholder 4"/>
          <p:cNvSpPr>
            <a:spLocks noGrp="1"/>
          </p:cNvSpPr>
          <p:nvPr>
            <p:ph type="ftr" sz="quarter" idx="11"/>
          </p:nvPr>
        </p:nvSpPr>
        <p:spPr/>
        <p:txBody>
          <a:bodyPr/>
          <a:lstStyle/>
          <a:p>
            <a:r>
              <a:rPr lang="en-GB"/>
              <a:t>Private and confidential     Presentation Title</a:t>
            </a:r>
          </a:p>
        </p:txBody>
      </p:sp>
      <p:sp>
        <p:nvSpPr>
          <p:cNvPr id="10" name="Picture Placeholder 9"/>
          <p:cNvSpPr>
            <a:spLocks noGrp="1"/>
          </p:cNvSpPr>
          <p:nvPr>
            <p:ph type="pic" sz="quarter" idx="12"/>
          </p:nvPr>
        </p:nvSpPr>
        <p:spPr>
          <a:xfrm>
            <a:off x="6632575" y="566738"/>
            <a:ext cx="5113338" cy="5113337"/>
          </a:xfrm>
          <a:prstGeom prst="roundRect">
            <a:avLst>
              <a:gd name="adj" fmla="val 25482"/>
            </a:avLst>
          </a:prstGeom>
        </p:spPr>
        <p:txBody>
          <a:bodyPr/>
          <a:lstStyle/>
          <a:p>
            <a:r>
              <a:rPr lang="en-US"/>
              <a:t>Drag picture to placeholder or click icon to add</a:t>
            </a:r>
            <a:endParaRPr lang="en-GB"/>
          </a:p>
        </p:txBody>
      </p:sp>
    </p:spTree>
    <p:extLst>
      <p:ext uri="{BB962C8B-B14F-4D97-AF65-F5344CB8AC3E}">
        <p14:creationId xmlns:p14="http://schemas.microsoft.com/office/powerpoint/2010/main" val="2842419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ECF0F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999" y="1583999"/>
            <a:ext cx="9366564" cy="3600000"/>
          </a:xfrm>
        </p:spPr>
        <p:txBody>
          <a:bodyPr/>
          <a:lstStyle>
            <a:lvl1pPr>
              <a:defRPr sz="4000"/>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a:p>
        </p:txBody>
      </p:sp>
      <p:sp>
        <p:nvSpPr>
          <p:cNvPr id="5" name="Footer Placeholder 4"/>
          <p:cNvSpPr>
            <a:spLocks noGrp="1"/>
          </p:cNvSpPr>
          <p:nvPr>
            <p:ph type="ftr" sz="quarter" idx="11"/>
          </p:nvPr>
        </p:nvSpPr>
        <p:spPr/>
        <p:txBody>
          <a:bodyPr/>
          <a:lstStyle/>
          <a:p>
            <a:r>
              <a:rPr lang="en-GB"/>
              <a:t>Private and confidential     Presentation Title</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655" t="16451"/>
          <a:stretch/>
        </p:blipFill>
        <p:spPr>
          <a:xfrm>
            <a:off x="-4763" y="-1"/>
            <a:ext cx="5668148" cy="1509713"/>
          </a:xfrm>
          <a:prstGeom prst="rect">
            <a:avLst/>
          </a:prstGeom>
        </p:spPr>
      </p:pic>
    </p:spTree>
    <p:extLst>
      <p:ext uri="{BB962C8B-B14F-4D97-AF65-F5344CB8AC3E}">
        <p14:creationId xmlns:p14="http://schemas.microsoft.com/office/powerpoint/2010/main" val="2396193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12B4AD11-B37F-49CE-A271-259CFDDDB0BC}" type="datetime1">
              <a:rPr lang="en-GB" smtClean="0"/>
              <a:t>04/05/2017</a:t>
            </a:fld>
            <a:endParaRPr lang="en-GB"/>
          </a:p>
        </p:txBody>
      </p:sp>
      <p:sp>
        <p:nvSpPr>
          <p:cNvPr id="4" name="Footer Placeholder 3"/>
          <p:cNvSpPr>
            <a:spLocks noGrp="1"/>
          </p:cNvSpPr>
          <p:nvPr>
            <p:ph type="ftr" sz="quarter" idx="11"/>
          </p:nvPr>
        </p:nvSpPr>
        <p:spPr/>
        <p:txBody>
          <a:bodyPr/>
          <a:lstStyle/>
          <a:p>
            <a:r>
              <a:rPr lang="en-GB"/>
              <a:t>Private and confidential     Presentation Title</a:t>
            </a:r>
          </a:p>
        </p:txBody>
      </p:sp>
    </p:spTree>
    <p:extLst>
      <p:ext uri="{BB962C8B-B14F-4D97-AF65-F5344CB8AC3E}">
        <p14:creationId xmlns:p14="http://schemas.microsoft.com/office/powerpoint/2010/main" val="3961985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E6D4E0-F9DB-4A14-89F2-854CF7BC37F7}" type="datetime1">
              <a:rPr lang="en-GB" smtClean="0"/>
              <a:t>04/05/2017</a:t>
            </a:fld>
            <a:endParaRPr lang="en-GB"/>
          </a:p>
        </p:txBody>
      </p:sp>
      <p:sp>
        <p:nvSpPr>
          <p:cNvPr id="3" name="Footer Placeholder 2"/>
          <p:cNvSpPr>
            <a:spLocks noGrp="1"/>
          </p:cNvSpPr>
          <p:nvPr>
            <p:ph type="ftr" sz="quarter" idx="11"/>
          </p:nvPr>
        </p:nvSpPr>
        <p:spPr/>
        <p:txBody>
          <a:bodyPr/>
          <a:lstStyle/>
          <a:p>
            <a:r>
              <a:rPr lang="en-GB"/>
              <a:t>Private and confidential     Presentation Title</a:t>
            </a:r>
            <a:endParaRPr lang="en-GB" dirty="0"/>
          </a:p>
        </p:txBody>
      </p:sp>
    </p:spTree>
    <p:extLst>
      <p:ext uri="{BB962C8B-B14F-4D97-AF65-F5344CB8AC3E}">
        <p14:creationId xmlns:p14="http://schemas.microsoft.com/office/powerpoint/2010/main" val="148552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Background Image Fi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8000" y="1584102"/>
            <a:ext cx="9366563" cy="759854"/>
          </a:xfrm>
        </p:spPr>
        <p:txBody>
          <a:bodyPr anchor="t" anchorCtr="0"/>
          <a:lstStyle>
            <a:lvl1pPr algn="l">
              <a:lnSpc>
                <a:spcPct val="90000"/>
              </a:lnSpc>
              <a:defRPr sz="4000"/>
            </a:lvl1pPr>
          </a:lstStyle>
          <a:p>
            <a:r>
              <a:rPr lang="en-US"/>
              <a:t>Click to edit Master title style</a:t>
            </a:r>
            <a:endParaRPr lang="en-GB" dirty="0"/>
          </a:p>
        </p:txBody>
      </p:sp>
      <p:sp>
        <p:nvSpPr>
          <p:cNvPr id="3" name="Subtitle 2"/>
          <p:cNvSpPr>
            <a:spLocks noGrp="1"/>
          </p:cNvSpPr>
          <p:nvPr>
            <p:ph type="subTitle" idx="1"/>
          </p:nvPr>
        </p:nvSpPr>
        <p:spPr>
          <a:xfrm>
            <a:off x="468000" y="2640169"/>
            <a:ext cx="9366563" cy="2340000"/>
          </a:xfrm>
        </p:spPr>
        <p:txBody>
          <a:bodyPr anchor="t" anchorCtr="0"/>
          <a:lstStyle>
            <a:lvl1pPr marL="0" indent="0" algn="l">
              <a:spcBef>
                <a:spcPts val="0"/>
              </a:spcBef>
              <a:buNone/>
              <a:defRPr sz="17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1214EAE2-2198-4D7A-9D8A-276EC651CDD7}" type="datetime1">
              <a:rPr lang="en-GB" smtClean="0"/>
              <a:t>04/05/2017</a:t>
            </a:fld>
            <a:endParaRPr lang="en-GB" dirty="0"/>
          </a:p>
        </p:txBody>
      </p:sp>
      <p:sp>
        <p:nvSpPr>
          <p:cNvPr id="5" name="Footer Placeholder 4"/>
          <p:cNvSpPr>
            <a:spLocks noGrp="1"/>
          </p:cNvSpPr>
          <p:nvPr>
            <p:ph type="ftr" sz="quarter" idx="11"/>
          </p:nvPr>
        </p:nvSpPr>
        <p:spPr/>
        <p:txBody>
          <a:bodyPr/>
          <a:lstStyle/>
          <a:p>
            <a:r>
              <a:rPr lang="en-GB" dirty="0"/>
              <a:t>Private and confidential     Presentation Title</a:t>
            </a: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1655" t="16451"/>
          <a:stretch/>
        </p:blipFill>
        <p:spPr>
          <a:xfrm>
            <a:off x="-4763" y="-1"/>
            <a:ext cx="5668148" cy="1509713"/>
          </a:xfrm>
          <a:prstGeom prst="rect">
            <a:avLst/>
          </a:prstGeom>
        </p:spPr>
      </p:pic>
      <p:pic>
        <p:nvPicPr>
          <p:cNvPr id="9" name="Picture 8"/>
          <p:cNvPicPr>
            <a:picLocks noChangeAspect="1"/>
          </p:cNvPicPr>
          <p:nvPr userDrawn="1"/>
        </p:nvPicPr>
        <p:blipFill>
          <a:blip r:embed="rId4"/>
          <a:stretch>
            <a:fillRect/>
          </a:stretch>
        </p:blipFill>
        <p:spPr>
          <a:xfrm>
            <a:off x="9411479" y="5731492"/>
            <a:ext cx="2475722" cy="808716"/>
          </a:xfrm>
          <a:prstGeom prst="rect">
            <a:avLst/>
          </a:prstGeom>
        </p:spPr>
      </p:pic>
    </p:spTree>
    <p:extLst>
      <p:ext uri="{BB962C8B-B14F-4D97-AF65-F5344CB8AC3E}">
        <p14:creationId xmlns:p14="http://schemas.microsoft.com/office/powerpoint/2010/main" val="3184917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White Backgroun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8000" y="1584102"/>
            <a:ext cx="9366563" cy="759854"/>
          </a:xfrm>
        </p:spPr>
        <p:txBody>
          <a:bodyPr anchor="t" anchorCtr="0"/>
          <a:lstStyle>
            <a:lvl1pPr algn="l">
              <a:lnSpc>
                <a:spcPct val="90000"/>
              </a:lnSpc>
              <a:defRPr sz="4000"/>
            </a:lvl1pPr>
          </a:lstStyle>
          <a:p>
            <a:r>
              <a:rPr lang="en-US"/>
              <a:t>Click to edit Master title style</a:t>
            </a:r>
            <a:endParaRPr lang="en-GB" dirty="0"/>
          </a:p>
        </p:txBody>
      </p:sp>
      <p:sp>
        <p:nvSpPr>
          <p:cNvPr id="3" name="Subtitle 2"/>
          <p:cNvSpPr>
            <a:spLocks noGrp="1"/>
          </p:cNvSpPr>
          <p:nvPr>
            <p:ph type="subTitle" idx="1"/>
          </p:nvPr>
        </p:nvSpPr>
        <p:spPr>
          <a:xfrm>
            <a:off x="468000" y="2640169"/>
            <a:ext cx="9366563" cy="2340000"/>
          </a:xfrm>
        </p:spPr>
        <p:txBody>
          <a:bodyPr anchor="t" anchorCtr="0"/>
          <a:lstStyle>
            <a:lvl1pPr marL="0" indent="0" algn="l">
              <a:spcBef>
                <a:spcPts val="0"/>
              </a:spcBef>
              <a:buNone/>
              <a:defRPr sz="17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1214EAE2-2198-4D7A-9D8A-276EC651CDD7}" type="datetime1">
              <a:rPr lang="en-GB" smtClean="0"/>
              <a:t>04/05/2017</a:t>
            </a:fld>
            <a:endParaRPr lang="en-GB" dirty="0"/>
          </a:p>
        </p:txBody>
      </p:sp>
      <p:sp>
        <p:nvSpPr>
          <p:cNvPr id="5" name="Footer Placeholder 4"/>
          <p:cNvSpPr>
            <a:spLocks noGrp="1"/>
          </p:cNvSpPr>
          <p:nvPr>
            <p:ph type="ftr" sz="quarter" idx="11"/>
          </p:nvPr>
        </p:nvSpPr>
        <p:spPr/>
        <p:txBody>
          <a:bodyPr/>
          <a:lstStyle/>
          <a:p>
            <a:r>
              <a:rPr lang="en-GB" dirty="0"/>
              <a:t>Private and confidential     Presentation Title</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655" t="16451"/>
          <a:stretch/>
        </p:blipFill>
        <p:spPr>
          <a:xfrm>
            <a:off x="-4763" y="-1"/>
            <a:ext cx="5668148" cy="1509713"/>
          </a:xfrm>
          <a:prstGeom prst="rect">
            <a:avLst/>
          </a:prstGeom>
        </p:spPr>
      </p:pic>
      <p:pic>
        <p:nvPicPr>
          <p:cNvPr id="8" name="Picture 7"/>
          <p:cNvPicPr>
            <a:picLocks noChangeAspect="1"/>
          </p:cNvPicPr>
          <p:nvPr userDrawn="1"/>
        </p:nvPicPr>
        <p:blipFill>
          <a:blip r:embed="rId3"/>
          <a:stretch>
            <a:fillRect/>
          </a:stretch>
        </p:blipFill>
        <p:spPr>
          <a:xfrm>
            <a:off x="9411479" y="5731492"/>
            <a:ext cx="2475722" cy="808716"/>
          </a:xfrm>
          <a:prstGeom prst="rect">
            <a:avLst/>
          </a:prstGeom>
        </p:spPr>
      </p:pic>
    </p:spTree>
    <p:extLst>
      <p:ext uri="{BB962C8B-B14F-4D97-AF65-F5344CB8AC3E}">
        <p14:creationId xmlns:p14="http://schemas.microsoft.com/office/powerpoint/2010/main" val="2514436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s Slide">
    <p:bg>
      <p:bgPr>
        <a:solidFill>
          <a:srgbClr val="ECF0F7"/>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999" y="2638800"/>
            <a:ext cx="8428351" cy="2726875"/>
          </a:xfrm>
        </p:spPr>
        <p:txBody>
          <a:bodyPr/>
          <a:lstStyle>
            <a:lvl1pPr marL="269875" indent="-269875">
              <a:spcBef>
                <a:spcPts val="1600"/>
              </a:spcBef>
              <a:buFont typeface="+mj-lt"/>
              <a:buAutoNum type="arabicPeriod"/>
              <a:defRPr sz="1700" b="0"/>
            </a:lvl1pPr>
            <a:lvl2pPr marL="269875" indent="0">
              <a:buNone/>
              <a:defRPr sz="1700" b="0"/>
            </a:lvl2pPr>
            <a:lvl3pPr marL="269875" indent="0">
              <a:buNone/>
              <a:defRPr sz="1700" b="0"/>
            </a:lvl3pPr>
            <a:lvl4pPr marL="269875" indent="0">
              <a:buNone/>
              <a:defRPr sz="1700" b="0"/>
            </a:lvl4pPr>
            <a:lvl5pPr marL="269875" indent="0">
              <a:buNone/>
              <a:defRPr sz="17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67999" y="1584000"/>
            <a:ext cx="9366564" cy="1007678"/>
          </a:xfrm>
        </p:spPr>
        <p:txBody>
          <a:bodyPr/>
          <a:lstStyle>
            <a:lvl1pPr>
              <a:defRPr sz="4000"/>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a:p>
        </p:txBody>
      </p:sp>
      <p:sp>
        <p:nvSpPr>
          <p:cNvPr id="5" name="Footer Placeholder 4"/>
          <p:cNvSpPr>
            <a:spLocks noGrp="1"/>
          </p:cNvSpPr>
          <p:nvPr>
            <p:ph type="ftr" sz="quarter" idx="11"/>
          </p:nvPr>
        </p:nvSpPr>
        <p:spPr/>
        <p:txBody>
          <a:bodyPr/>
          <a:lstStyle/>
          <a:p>
            <a:r>
              <a:rPr lang="en-GB"/>
              <a:t>Private and confidential     Presentation Title</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55" t="16451"/>
          <a:stretch/>
        </p:blipFill>
        <p:spPr>
          <a:xfrm>
            <a:off x="-4763" y="-1"/>
            <a:ext cx="5668148" cy="1509713"/>
          </a:xfrm>
          <a:prstGeom prst="rect">
            <a:avLst/>
          </a:prstGeom>
        </p:spPr>
      </p:pic>
    </p:spTree>
    <p:extLst>
      <p:ext uri="{BB962C8B-B14F-4D97-AF65-F5344CB8AC3E}">
        <p14:creationId xmlns:p14="http://schemas.microsoft.com/office/powerpoint/2010/main" val="162258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999" y="2022475"/>
            <a:ext cx="8428351" cy="36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a:p>
        </p:txBody>
      </p:sp>
      <p:sp>
        <p:nvSpPr>
          <p:cNvPr id="5" name="Footer Placeholder 4"/>
          <p:cNvSpPr>
            <a:spLocks noGrp="1"/>
          </p:cNvSpPr>
          <p:nvPr>
            <p:ph type="ftr" sz="quarter" idx="11"/>
          </p:nvPr>
        </p:nvSpPr>
        <p:spPr/>
        <p:txBody>
          <a:bodyPr/>
          <a:lstStyle/>
          <a:p>
            <a:r>
              <a:rPr lang="en-GB"/>
              <a:t>Private and confidential     Presentation Title</a:t>
            </a:r>
          </a:p>
        </p:txBody>
      </p:sp>
    </p:spTree>
    <p:extLst>
      <p:ext uri="{BB962C8B-B14F-4D97-AF65-F5344CB8AC3E}">
        <p14:creationId xmlns:p14="http://schemas.microsoft.com/office/powerpoint/2010/main" val="416485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999" y="2022475"/>
            <a:ext cx="5400000" cy="36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a:p>
        </p:txBody>
      </p:sp>
      <p:sp>
        <p:nvSpPr>
          <p:cNvPr id="5" name="Footer Placeholder 4"/>
          <p:cNvSpPr>
            <a:spLocks noGrp="1"/>
          </p:cNvSpPr>
          <p:nvPr>
            <p:ph type="ftr" sz="quarter" idx="11"/>
          </p:nvPr>
        </p:nvSpPr>
        <p:spPr/>
        <p:txBody>
          <a:bodyPr/>
          <a:lstStyle/>
          <a:p>
            <a:r>
              <a:rPr lang="en-GB"/>
              <a:t>Private and confidential     Presentation Title</a:t>
            </a:r>
          </a:p>
        </p:txBody>
      </p:sp>
      <p:sp>
        <p:nvSpPr>
          <p:cNvPr id="6" name="Content Placeholder 2"/>
          <p:cNvSpPr>
            <a:spLocks noGrp="1"/>
          </p:cNvSpPr>
          <p:nvPr>
            <p:ph idx="12"/>
          </p:nvPr>
        </p:nvSpPr>
        <p:spPr>
          <a:xfrm>
            <a:off x="6181726" y="2022475"/>
            <a:ext cx="5564188" cy="36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55478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999" y="2022475"/>
            <a:ext cx="5570851" cy="36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67999" y="528034"/>
            <a:ext cx="5570851" cy="1007678"/>
          </a:xfrm>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a:p>
        </p:txBody>
      </p:sp>
      <p:sp>
        <p:nvSpPr>
          <p:cNvPr id="5" name="Footer Placeholder 4"/>
          <p:cNvSpPr>
            <a:spLocks noGrp="1"/>
          </p:cNvSpPr>
          <p:nvPr>
            <p:ph type="ftr" sz="quarter" idx="11"/>
          </p:nvPr>
        </p:nvSpPr>
        <p:spPr/>
        <p:txBody>
          <a:bodyPr/>
          <a:lstStyle/>
          <a:p>
            <a:r>
              <a:rPr lang="en-GB"/>
              <a:t>Private and confidential     Presentation Title</a:t>
            </a:r>
          </a:p>
        </p:txBody>
      </p:sp>
      <p:sp>
        <p:nvSpPr>
          <p:cNvPr id="8" name="Picture Placeholder 9"/>
          <p:cNvSpPr>
            <a:spLocks noGrp="1"/>
          </p:cNvSpPr>
          <p:nvPr>
            <p:ph type="pic" sz="quarter" idx="14"/>
          </p:nvPr>
        </p:nvSpPr>
        <p:spPr>
          <a:xfrm>
            <a:off x="6446714" y="-5073"/>
            <a:ext cx="5758165" cy="5755222"/>
          </a:xfrm>
          <a:custGeom>
            <a:avLst/>
            <a:gdLst>
              <a:gd name="connsiteX0" fmla="*/ 0 w 5749052"/>
              <a:gd name="connsiteY0" fmla="*/ 2044535 h 5749051"/>
              <a:gd name="connsiteX1" fmla="*/ 2044535 w 5749052"/>
              <a:gd name="connsiteY1" fmla="*/ 0 h 5749051"/>
              <a:gd name="connsiteX2" fmla="*/ 3704517 w 5749052"/>
              <a:gd name="connsiteY2" fmla="*/ 0 h 5749051"/>
              <a:gd name="connsiteX3" fmla="*/ 5749052 w 5749052"/>
              <a:gd name="connsiteY3" fmla="*/ 2044535 h 5749051"/>
              <a:gd name="connsiteX4" fmla="*/ 5749052 w 5749052"/>
              <a:gd name="connsiteY4" fmla="*/ 3704516 h 5749051"/>
              <a:gd name="connsiteX5" fmla="*/ 3704517 w 5749052"/>
              <a:gd name="connsiteY5" fmla="*/ 5749051 h 5749051"/>
              <a:gd name="connsiteX6" fmla="*/ 2044535 w 5749052"/>
              <a:gd name="connsiteY6" fmla="*/ 5749051 h 5749051"/>
              <a:gd name="connsiteX7" fmla="*/ 0 w 5749052"/>
              <a:gd name="connsiteY7" fmla="*/ 3704516 h 5749051"/>
              <a:gd name="connsiteX8" fmla="*/ 0 w 5749052"/>
              <a:gd name="connsiteY8"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235331 w 5984383"/>
              <a:gd name="connsiteY0" fmla="*/ 2044535 h 5749051"/>
              <a:gd name="connsiteX1" fmla="*/ 0 w 5984383"/>
              <a:gd name="connsiteY1" fmla="*/ 17953 h 5749051"/>
              <a:gd name="connsiteX2" fmla="*/ 2279866 w 5984383"/>
              <a:gd name="connsiteY2" fmla="*/ 0 h 5749051"/>
              <a:gd name="connsiteX3" fmla="*/ 3939848 w 5984383"/>
              <a:gd name="connsiteY3" fmla="*/ 0 h 5749051"/>
              <a:gd name="connsiteX4" fmla="*/ 5984383 w 5984383"/>
              <a:gd name="connsiteY4" fmla="*/ 2044535 h 5749051"/>
              <a:gd name="connsiteX5" fmla="*/ 5984383 w 5984383"/>
              <a:gd name="connsiteY5" fmla="*/ 3704516 h 5749051"/>
              <a:gd name="connsiteX6" fmla="*/ 3939848 w 5984383"/>
              <a:gd name="connsiteY6" fmla="*/ 5749051 h 5749051"/>
              <a:gd name="connsiteX7" fmla="*/ 2279866 w 5984383"/>
              <a:gd name="connsiteY7" fmla="*/ 5749051 h 5749051"/>
              <a:gd name="connsiteX8" fmla="*/ 235331 w 5984383"/>
              <a:gd name="connsiteY8" fmla="*/ 3704516 h 5749051"/>
              <a:gd name="connsiteX9" fmla="*/ 235331 w 5984383"/>
              <a:gd name="connsiteY9"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753402 w 5753402"/>
              <a:gd name="connsiteY4" fmla="*/ 2044535 h 5749051"/>
              <a:gd name="connsiteX5" fmla="*/ 5753402 w 5753402"/>
              <a:gd name="connsiteY5" fmla="*/ 3704516 h 5749051"/>
              <a:gd name="connsiteX6" fmla="*/ 3708867 w 5753402"/>
              <a:gd name="connsiteY6" fmla="*/ 5749051 h 5749051"/>
              <a:gd name="connsiteX7" fmla="*/ 2048885 w 5753402"/>
              <a:gd name="connsiteY7" fmla="*/ 5749051 h 5749051"/>
              <a:gd name="connsiteX8" fmla="*/ 4350 w 5753402"/>
              <a:gd name="connsiteY8" fmla="*/ 3704516 h 5749051"/>
              <a:gd name="connsiteX9" fmla="*/ 4350 w 5753402"/>
              <a:gd name="connsiteY9"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5783"/>
              <a:gd name="connsiteY0" fmla="*/ 2044535 h 5749051"/>
              <a:gd name="connsiteX1" fmla="*/ 0 w 5755783"/>
              <a:gd name="connsiteY1" fmla="*/ 1284 h 5749051"/>
              <a:gd name="connsiteX2" fmla="*/ 2048885 w 5755783"/>
              <a:gd name="connsiteY2" fmla="*/ 0 h 5749051"/>
              <a:gd name="connsiteX3" fmla="*/ 3708867 w 5755783"/>
              <a:gd name="connsiteY3" fmla="*/ 0 h 5749051"/>
              <a:gd name="connsiteX4" fmla="*/ 5755783 w 5755783"/>
              <a:gd name="connsiteY4" fmla="*/ 7455 h 5749051"/>
              <a:gd name="connsiteX5" fmla="*/ 5753402 w 5755783"/>
              <a:gd name="connsiteY5" fmla="*/ 2044535 h 5749051"/>
              <a:gd name="connsiteX6" fmla="*/ 5753402 w 5755783"/>
              <a:gd name="connsiteY6" fmla="*/ 3704516 h 5749051"/>
              <a:gd name="connsiteX7" fmla="*/ 3708867 w 5755783"/>
              <a:gd name="connsiteY7" fmla="*/ 5749051 h 5749051"/>
              <a:gd name="connsiteX8" fmla="*/ 2048885 w 5755783"/>
              <a:gd name="connsiteY8" fmla="*/ 5749051 h 5749051"/>
              <a:gd name="connsiteX9" fmla="*/ 4350 w 5755783"/>
              <a:gd name="connsiteY9" fmla="*/ 3704516 h 5749051"/>
              <a:gd name="connsiteX10" fmla="*/ 4350 w 5755783"/>
              <a:gd name="connsiteY10"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4350 w 5758165"/>
              <a:gd name="connsiteY9" fmla="*/ 3704516 h 5749051"/>
              <a:gd name="connsiteX10" fmla="*/ 4350 w 5758165"/>
              <a:gd name="connsiteY10"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5152488 w 5758165"/>
              <a:gd name="connsiteY7" fmla="*/ 5156623 h 5749051"/>
              <a:gd name="connsiteX8" fmla="*/ 3708867 w 5758165"/>
              <a:gd name="connsiteY8" fmla="*/ 5749051 h 5749051"/>
              <a:gd name="connsiteX9" fmla="*/ 2048885 w 5758165"/>
              <a:gd name="connsiteY9" fmla="*/ 5749051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5152488 w 5758165"/>
              <a:gd name="connsiteY7" fmla="*/ 5156623 h 5749051"/>
              <a:gd name="connsiteX8" fmla="*/ 3708867 w 5758165"/>
              <a:gd name="connsiteY8" fmla="*/ 5749051 h 5749051"/>
              <a:gd name="connsiteX9" fmla="*/ 2048885 w 5758165"/>
              <a:gd name="connsiteY9" fmla="*/ 5749051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5152488 w 5758165"/>
              <a:gd name="connsiteY7" fmla="*/ 5156623 h 5749051"/>
              <a:gd name="connsiteX8" fmla="*/ 3708867 w 5758165"/>
              <a:gd name="connsiteY8" fmla="*/ 5749051 h 5749051"/>
              <a:gd name="connsiteX9" fmla="*/ 2048885 w 5758165"/>
              <a:gd name="connsiteY9" fmla="*/ 5749051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5152488 w 5758165"/>
              <a:gd name="connsiteY7" fmla="*/ 5156623 h 5749051"/>
              <a:gd name="connsiteX8" fmla="*/ 3708867 w 5758165"/>
              <a:gd name="connsiteY8" fmla="*/ 5749051 h 5749051"/>
              <a:gd name="connsiteX9" fmla="*/ 2048885 w 5758165"/>
              <a:gd name="connsiteY9" fmla="*/ 5749051 h 5749051"/>
              <a:gd name="connsiteX10" fmla="*/ 4350 w 5758165"/>
              <a:gd name="connsiteY10" fmla="*/ 3704516 h 5749051"/>
              <a:gd name="connsiteX11" fmla="*/ 4350 w 5758165"/>
              <a:gd name="connsiteY11" fmla="*/ 2044535 h 5749051"/>
              <a:gd name="connsiteX0" fmla="*/ 4350 w 5770674"/>
              <a:gd name="connsiteY0" fmla="*/ 2044535 h 5749051"/>
              <a:gd name="connsiteX1" fmla="*/ 0 w 5770674"/>
              <a:gd name="connsiteY1" fmla="*/ 1284 h 5749051"/>
              <a:gd name="connsiteX2" fmla="*/ 2048885 w 5770674"/>
              <a:gd name="connsiteY2" fmla="*/ 0 h 5749051"/>
              <a:gd name="connsiteX3" fmla="*/ 3708867 w 5770674"/>
              <a:gd name="connsiteY3" fmla="*/ 0 h 5749051"/>
              <a:gd name="connsiteX4" fmla="*/ 5758165 w 5770674"/>
              <a:gd name="connsiteY4" fmla="*/ 311 h 5749051"/>
              <a:gd name="connsiteX5" fmla="*/ 5753402 w 5770674"/>
              <a:gd name="connsiteY5" fmla="*/ 2044535 h 5749051"/>
              <a:gd name="connsiteX6" fmla="*/ 5753402 w 5770674"/>
              <a:gd name="connsiteY6" fmla="*/ 3704516 h 5749051"/>
              <a:gd name="connsiteX7" fmla="*/ 5770674 w 5770674"/>
              <a:gd name="connsiteY7" fmla="*/ 5736172 h 5749051"/>
              <a:gd name="connsiteX8" fmla="*/ 3708867 w 5770674"/>
              <a:gd name="connsiteY8" fmla="*/ 5749051 h 5749051"/>
              <a:gd name="connsiteX9" fmla="*/ 2048885 w 5770674"/>
              <a:gd name="connsiteY9" fmla="*/ 5749051 h 5749051"/>
              <a:gd name="connsiteX10" fmla="*/ 4350 w 5770674"/>
              <a:gd name="connsiteY10" fmla="*/ 3704516 h 5749051"/>
              <a:gd name="connsiteX11" fmla="*/ 4350 w 5770674"/>
              <a:gd name="connsiteY11" fmla="*/ 2044535 h 5749051"/>
              <a:gd name="connsiteX0" fmla="*/ 4350 w 5758165"/>
              <a:gd name="connsiteY0" fmla="*/ 2044535 h 5755222"/>
              <a:gd name="connsiteX1" fmla="*/ 0 w 5758165"/>
              <a:gd name="connsiteY1" fmla="*/ 1284 h 5755222"/>
              <a:gd name="connsiteX2" fmla="*/ 2048885 w 5758165"/>
              <a:gd name="connsiteY2" fmla="*/ 0 h 5755222"/>
              <a:gd name="connsiteX3" fmla="*/ 3708867 w 5758165"/>
              <a:gd name="connsiteY3" fmla="*/ 0 h 5755222"/>
              <a:gd name="connsiteX4" fmla="*/ 5758165 w 5758165"/>
              <a:gd name="connsiteY4" fmla="*/ 311 h 5755222"/>
              <a:gd name="connsiteX5" fmla="*/ 5753402 w 5758165"/>
              <a:gd name="connsiteY5" fmla="*/ 2044535 h 5755222"/>
              <a:gd name="connsiteX6" fmla="*/ 5753402 w 5758165"/>
              <a:gd name="connsiteY6" fmla="*/ 3704516 h 5755222"/>
              <a:gd name="connsiteX7" fmla="*/ 5754005 w 5758165"/>
              <a:gd name="connsiteY7" fmla="*/ 5755222 h 5755222"/>
              <a:gd name="connsiteX8" fmla="*/ 3708867 w 5758165"/>
              <a:gd name="connsiteY8" fmla="*/ 5749051 h 5755222"/>
              <a:gd name="connsiteX9" fmla="*/ 2048885 w 5758165"/>
              <a:gd name="connsiteY9" fmla="*/ 5749051 h 5755222"/>
              <a:gd name="connsiteX10" fmla="*/ 4350 w 5758165"/>
              <a:gd name="connsiteY10" fmla="*/ 3704516 h 5755222"/>
              <a:gd name="connsiteX11" fmla="*/ 4350 w 5758165"/>
              <a:gd name="connsiteY11" fmla="*/ 2044535 h 57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8165" h="5755222">
                <a:moveTo>
                  <a:pt x="4350" y="2044535"/>
                </a:moveTo>
                <a:lnTo>
                  <a:pt x="0" y="1284"/>
                </a:lnTo>
                <a:lnTo>
                  <a:pt x="2048885" y="0"/>
                </a:lnTo>
                <a:lnTo>
                  <a:pt x="3708867" y="0"/>
                </a:lnTo>
                <a:lnTo>
                  <a:pt x="5758165" y="311"/>
                </a:lnTo>
                <a:cubicBezTo>
                  <a:pt x="5757371" y="679338"/>
                  <a:pt x="5754196" y="1365508"/>
                  <a:pt x="5753402" y="2044535"/>
                </a:cubicBezTo>
                <a:lnTo>
                  <a:pt x="5753402" y="3704516"/>
                </a:lnTo>
                <a:lnTo>
                  <a:pt x="5754005" y="5755222"/>
                </a:lnTo>
                <a:lnTo>
                  <a:pt x="3708867" y="5749051"/>
                </a:lnTo>
                <a:lnTo>
                  <a:pt x="2048885" y="5749051"/>
                </a:lnTo>
                <a:cubicBezTo>
                  <a:pt x="919719" y="5749051"/>
                  <a:pt x="4350" y="4833682"/>
                  <a:pt x="4350" y="3704516"/>
                </a:cubicBezTo>
                <a:lnTo>
                  <a:pt x="4350" y="2044535"/>
                </a:lnTo>
                <a:close/>
              </a:path>
            </a:pathLst>
          </a:custGeom>
        </p:spPr>
        <p:txBody>
          <a:bodyPr/>
          <a:lstStyle/>
          <a:p>
            <a:r>
              <a:rPr lang="en-US"/>
              <a:t>Drag picture to placeholder or click icon to add</a:t>
            </a:r>
            <a:endParaRPr lang="en-GB"/>
          </a:p>
        </p:txBody>
      </p:sp>
    </p:spTree>
    <p:extLst>
      <p:ext uri="{BB962C8B-B14F-4D97-AF65-F5344CB8AC3E}">
        <p14:creationId xmlns:p14="http://schemas.microsoft.com/office/powerpoint/2010/main" val="1075639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Title,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5062" y="2022475"/>
            <a:ext cx="5570851" cy="36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6175061" y="528034"/>
            <a:ext cx="5570851" cy="1007678"/>
          </a:xfrm>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a:p>
        </p:txBody>
      </p:sp>
      <p:sp>
        <p:nvSpPr>
          <p:cNvPr id="5" name="Footer Placeholder 4"/>
          <p:cNvSpPr>
            <a:spLocks noGrp="1"/>
          </p:cNvSpPr>
          <p:nvPr>
            <p:ph type="ftr" sz="quarter" idx="11"/>
          </p:nvPr>
        </p:nvSpPr>
        <p:spPr/>
        <p:txBody>
          <a:bodyPr/>
          <a:lstStyle/>
          <a:p>
            <a:r>
              <a:rPr lang="en-GB"/>
              <a:t>Private and confidential     Presentation Title</a:t>
            </a:r>
          </a:p>
        </p:txBody>
      </p:sp>
      <p:sp>
        <p:nvSpPr>
          <p:cNvPr id="7" name="Picture Placeholder 9"/>
          <p:cNvSpPr>
            <a:spLocks noGrp="1"/>
          </p:cNvSpPr>
          <p:nvPr>
            <p:ph type="pic" sz="quarter" idx="13"/>
          </p:nvPr>
        </p:nvSpPr>
        <p:spPr>
          <a:xfrm>
            <a:off x="-12879" y="-5074"/>
            <a:ext cx="5758165" cy="5750091"/>
          </a:xfrm>
          <a:custGeom>
            <a:avLst/>
            <a:gdLst>
              <a:gd name="connsiteX0" fmla="*/ 0 w 5749052"/>
              <a:gd name="connsiteY0" fmla="*/ 2044535 h 5749051"/>
              <a:gd name="connsiteX1" fmla="*/ 2044535 w 5749052"/>
              <a:gd name="connsiteY1" fmla="*/ 0 h 5749051"/>
              <a:gd name="connsiteX2" fmla="*/ 3704517 w 5749052"/>
              <a:gd name="connsiteY2" fmla="*/ 0 h 5749051"/>
              <a:gd name="connsiteX3" fmla="*/ 5749052 w 5749052"/>
              <a:gd name="connsiteY3" fmla="*/ 2044535 h 5749051"/>
              <a:gd name="connsiteX4" fmla="*/ 5749052 w 5749052"/>
              <a:gd name="connsiteY4" fmla="*/ 3704516 h 5749051"/>
              <a:gd name="connsiteX5" fmla="*/ 3704517 w 5749052"/>
              <a:gd name="connsiteY5" fmla="*/ 5749051 h 5749051"/>
              <a:gd name="connsiteX6" fmla="*/ 2044535 w 5749052"/>
              <a:gd name="connsiteY6" fmla="*/ 5749051 h 5749051"/>
              <a:gd name="connsiteX7" fmla="*/ 0 w 5749052"/>
              <a:gd name="connsiteY7" fmla="*/ 3704516 h 5749051"/>
              <a:gd name="connsiteX8" fmla="*/ 0 w 5749052"/>
              <a:gd name="connsiteY8"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235331 w 5984383"/>
              <a:gd name="connsiteY0" fmla="*/ 2044535 h 5749051"/>
              <a:gd name="connsiteX1" fmla="*/ 0 w 5984383"/>
              <a:gd name="connsiteY1" fmla="*/ 17953 h 5749051"/>
              <a:gd name="connsiteX2" fmla="*/ 2279866 w 5984383"/>
              <a:gd name="connsiteY2" fmla="*/ 0 h 5749051"/>
              <a:gd name="connsiteX3" fmla="*/ 3939848 w 5984383"/>
              <a:gd name="connsiteY3" fmla="*/ 0 h 5749051"/>
              <a:gd name="connsiteX4" fmla="*/ 5984383 w 5984383"/>
              <a:gd name="connsiteY4" fmla="*/ 2044535 h 5749051"/>
              <a:gd name="connsiteX5" fmla="*/ 5984383 w 5984383"/>
              <a:gd name="connsiteY5" fmla="*/ 3704516 h 5749051"/>
              <a:gd name="connsiteX6" fmla="*/ 3939848 w 5984383"/>
              <a:gd name="connsiteY6" fmla="*/ 5749051 h 5749051"/>
              <a:gd name="connsiteX7" fmla="*/ 2279866 w 5984383"/>
              <a:gd name="connsiteY7" fmla="*/ 5749051 h 5749051"/>
              <a:gd name="connsiteX8" fmla="*/ 235331 w 5984383"/>
              <a:gd name="connsiteY8" fmla="*/ 3704516 h 5749051"/>
              <a:gd name="connsiteX9" fmla="*/ 235331 w 5984383"/>
              <a:gd name="connsiteY9"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753402 w 5753402"/>
              <a:gd name="connsiteY4" fmla="*/ 2044535 h 5749051"/>
              <a:gd name="connsiteX5" fmla="*/ 5753402 w 5753402"/>
              <a:gd name="connsiteY5" fmla="*/ 3704516 h 5749051"/>
              <a:gd name="connsiteX6" fmla="*/ 3708867 w 5753402"/>
              <a:gd name="connsiteY6" fmla="*/ 5749051 h 5749051"/>
              <a:gd name="connsiteX7" fmla="*/ 2048885 w 5753402"/>
              <a:gd name="connsiteY7" fmla="*/ 5749051 h 5749051"/>
              <a:gd name="connsiteX8" fmla="*/ 4350 w 5753402"/>
              <a:gd name="connsiteY8" fmla="*/ 3704516 h 5749051"/>
              <a:gd name="connsiteX9" fmla="*/ 4350 w 5753402"/>
              <a:gd name="connsiteY9"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5783"/>
              <a:gd name="connsiteY0" fmla="*/ 2044535 h 5749051"/>
              <a:gd name="connsiteX1" fmla="*/ 0 w 5755783"/>
              <a:gd name="connsiteY1" fmla="*/ 1284 h 5749051"/>
              <a:gd name="connsiteX2" fmla="*/ 2048885 w 5755783"/>
              <a:gd name="connsiteY2" fmla="*/ 0 h 5749051"/>
              <a:gd name="connsiteX3" fmla="*/ 3708867 w 5755783"/>
              <a:gd name="connsiteY3" fmla="*/ 0 h 5749051"/>
              <a:gd name="connsiteX4" fmla="*/ 5755783 w 5755783"/>
              <a:gd name="connsiteY4" fmla="*/ 7455 h 5749051"/>
              <a:gd name="connsiteX5" fmla="*/ 5753402 w 5755783"/>
              <a:gd name="connsiteY5" fmla="*/ 2044535 h 5749051"/>
              <a:gd name="connsiteX6" fmla="*/ 5753402 w 5755783"/>
              <a:gd name="connsiteY6" fmla="*/ 3704516 h 5749051"/>
              <a:gd name="connsiteX7" fmla="*/ 3708867 w 5755783"/>
              <a:gd name="connsiteY7" fmla="*/ 5749051 h 5749051"/>
              <a:gd name="connsiteX8" fmla="*/ 2048885 w 5755783"/>
              <a:gd name="connsiteY8" fmla="*/ 5749051 h 5749051"/>
              <a:gd name="connsiteX9" fmla="*/ 4350 w 5755783"/>
              <a:gd name="connsiteY9" fmla="*/ 3704516 h 5749051"/>
              <a:gd name="connsiteX10" fmla="*/ 4350 w 5755783"/>
              <a:gd name="connsiteY10"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4350 w 5758165"/>
              <a:gd name="connsiteY9" fmla="*/ 3704516 h 5749051"/>
              <a:gd name="connsiteX10" fmla="*/ 4350 w 5758165"/>
              <a:gd name="connsiteY10"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656823 w 5758165"/>
              <a:gd name="connsiteY9" fmla="*/ 5195260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656823 w 5758165"/>
              <a:gd name="connsiteY9" fmla="*/ 5195260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656823 w 5758165"/>
              <a:gd name="connsiteY9" fmla="*/ 5195260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656823 w 5758165"/>
              <a:gd name="connsiteY9" fmla="*/ 5195260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4361 w 5758165"/>
              <a:gd name="connsiteY9" fmla="*/ 5738185 h 5749051"/>
              <a:gd name="connsiteX10" fmla="*/ 4350 w 5758165"/>
              <a:gd name="connsiteY10" fmla="*/ 3704516 h 5749051"/>
              <a:gd name="connsiteX11" fmla="*/ 4350 w 5758165"/>
              <a:gd name="connsiteY11" fmla="*/ 2044535 h 5749051"/>
              <a:gd name="connsiteX0" fmla="*/ 4350 w 5758165"/>
              <a:gd name="connsiteY0" fmla="*/ 2044535 h 5750091"/>
              <a:gd name="connsiteX1" fmla="*/ 0 w 5758165"/>
              <a:gd name="connsiteY1" fmla="*/ 1284 h 5750091"/>
              <a:gd name="connsiteX2" fmla="*/ 2048885 w 5758165"/>
              <a:gd name="connsiteY2" fmla="*/ 0 h 5750091"/>
              <a:gd name="connsiteX3" fmla="*/ 3708867 w 5758165"/>
              <a:gd name="connsiteY3" fmla="*/ 0 h 5750091"/>
              <a:gd name="connsiteX4" fmla="*/ 5758165 w 5758165"/>
              <a:gd name="connsiteY4" fmla="*/ 311 h 5750091"/>
              <a:gd name="connsiteX5" fmla="*/ 5753402 w 5758165"/>
              <a:gd name="connsiteY5" fmla="*/ 2044535 h 5750091"/>
              <a:gd name="connsiteX6" fmla="*/ 5753402 w 5758165"/>
              <a:gd name="connsiteY6" fmla="*/ 3704516 h 5750091"/>
              <a:gd name="connsiteX7" fmla="*/ 3708867 w 5758165"/>
              <a:gd name="connsiteY7" fmla="*/ 5749051 h 5750091"/>
              <a:gd name="connsiteX8" fmla="*/ 2048885 w 5758165"/>
              <a:gd name="connsiteY8" fmla="*/ 5749051 h 5750091"/>
              <a:gd name="connsiteX9" fmla="*/ 6743 w 5758165"/>
              <a:gd name="connsiteY9" fmla="*/ 5750091 h 5750091"/>
              <a:gd name="connsiteX10" fmla="*/ 4350 w 5758165"/>
              <a:gd name="connsiteY10" fmla="*/ 3704516 h 5750091"/>
              <a:gd name="connsiteX11" fmla="*/ 4350 w 5758165"/>
              <a:gd name="connsiteY11" fmla="*/ 2044535 h 575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8165" h="5750091">
                <a:moveTo>
                  <a:pt x="4350" y="2044535"/>
                </a:moveTo>
                <a:lnTo>
                  <a:pt x="0" y="1284"/>
                </a:lnTo>
                <a:lnTo>
                  <a:pt x="2048885" y="0"/>
                </a:lnTo>
                <a:lnTo>
                  <a:pt x="3708867" y="0"/>
                </a:lnTo>
                <a:lnTo>
                  <a:pt x="5758165" y="311"/>
                </a:lnTo>
                <a:cubicBezTo>
                  <a:pt x="5757371" y="679338"/>
                  <a:pt x="5754196" y="1365508"/>
                  <a:pt x="5753402" y="2044535"/>
                </a:cubicBezTo>
                <a:lnTo>
                  <a:pt x="5753402" y="3704516"/>
                </a:lnTo>
                <a:cubicBezTo>
                  <a:pt x="5753402" y="4833682"/>
                  <a:pt x="4838033" y="5749051"/>
                  <a:pt x="3708867" y="5749051"/>
                </a:cubicBezTo>
                <a:lnTo>
                  <a:pt x="2048885" y="5749051"/>
                </a:lnTo>
                <a:lnTo>
                  <a:pt x="6743" y="5750091"/>
                </a:lnTo>
                <a:cubicBezTo>
                  <a:pt x="6739" y="5072201"/>
                  <a:pt x="4354" y="4382406"/>
                  <a:pt x="4350" y="3704516"/>
                </a:cubicBezTo>
                <a:lnTo>
                  <a:pt x="4350" y="2044535"/>
                </a:lnTo>
                <a:close/>
              </a:path>
            </a:pathLst>
          </a:custGeom>
        </p:spPr>
        <p:txBody>
          <a:bodyPr/>
          <a:lstStyle/>
          <a:p>
            <a:r>
              <a:rPr lang="en-US"/>
              <a:t>Drag picture to placeholder or click icon to add</a:t>
            </a:r>
            <a:endParaRPr lang="en-GB"/>
          </a:p>
        </p:txBody>
      </p:sp>
    </p:spTree>
    <p:extLst>
      <p:ext uri="{BB962C8B-B14F-4D97-AF65-F5344CB8AC3E}">
        <p14:creationId xmlns:p14="http://schemas.microsoft.com/office/powerpoint/2010/main" val="2366790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and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518" y="566739"/>
            <a:ext cx="5087537" cy="4564061"/>
          </a:xfrm>
        </p:spPr>
        <p:txBody>
          <a:bodyPr anchor="ctr" anchorCtr="0"/>
          <a:lstStyle>
            <a:lvl1pPr marL="128588" indent="-128588">
              <a:lnSpc>
                <a:spcPct val="95000"/>
              </a:lnSpc>
              <a:spcBef>
                <a:spcPts val="0"/>
              </a:spcBef>
              <a:defRPr sz="2200">
                <a:solidFill>
                  <a:schemeClr val="accent1"/>
                </a:solidFill>
              </a:defRPr>
            </a:lvl1pPr>
            <a:lvl2pPr marL="128588" indent="-128588">
              <a:lnSpc>
                <a:spcPct val="95000"/>
              </a:lnSpc>
              <a:spcBef>
                <a:spcPts val="0"/>
              </a:spcBef>
              <a:buNone/>
              <a:defRPr sz="2200" b="0">
                <a:solidFill>
                  <a:schemeClr val="accent1"/>
                </a:solidFill>
              </a:defRPr>
            </a:lvl2pPr>
            <a:lvl3pPr marL="128588" indent="-128588">
              <a:lnSpc>
                <a:spcPct val="95000"/>
              </a:lnSpc>
              <a:spcBef>
                <a:spcPts val="0"/>
              </a:spcBef>
              <a:buNone/>
              <a:defRPr sz="2200" b="0">
                <a:solidFill>
                  <a:schemeClr val="accent1"/>
                </a:solidFill>
              </a:defRPr>
            </a:lvl3pPr>
            <a:lvl4pPr marL="128588" indent="-128588">
              <a:lnSpc>
                <a:spcPct val="95000"/>
              </a:lnSpc>
              <a:spcBef>
                <a:spcPts val="0"/>
              </a:spcBef>
              <a:buNone/>
              <a:defRPr sz="2200" b="0">
                <a:solidFill>
                  <a:schemeClr val="accent1"/>
                </a:solidFill>
              </a:defRPr>
            </a:lvl4pPr>
            <a:lvl5pPr marL="128588" indent="-128588">
              <a:lnSpc>
                <a:spcPct val="95000"/>
              </a:lnSpc>
              <a:spcBef>
                <a:spcPts val="0"/>
              </a:spcBef>
              <a:buNone/>
              <a:defRPr sz="2200" b="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a:p>
        </p:txBody>
      </p:sp>
      <p:sp>
        <p:nvSpPr>
          <p:cNvPr id="5" name="Footer Placeholder 4"/>
          <p:cNvSpPr>
            <a:spLocks noGrp="1"/>
          </p:cNvSpPr>
          <p:nvPr>
            <p:ph type="ftr" sz="quarter" idx="11"/>
          </p:nvPr>
        </p:nvSpPr>
        <p:spPr/>
        <p:txBody>
          <a:bodyPr/>
          <a:lstStyle/>
          <a:p>
            <a:r>
              <a:rPr lang="en-GB"/>
              <a:t>Private and confidential     Presentation Title</a:t>
            </a:r>
          </a:p>
        </p:txBody>
      </p:sp>
      <p:sp>
        <p:nvSpPr>
          <p:cNvPr id="6" name="Picture Placeholder 9"/>
          <p:cNvSpPr>
            <a:spLocks noGrp="1"/>
          </p:cNvSpPr>
          <p:nvPr>
            <p:ph type="pic" sz="quarter" idx="14"/>
          </p:nvPr>
        </p:nvSpPr>
        <p:spPr>
          <a:xfrm>
            <a:off x="6446714" y="-5073"/>
            <a:ext cx="5758165" cy="5755222"/>
          </a:xfrm>
          <a:custGeom>
            <a:avLst/>
            <a:gdLst>
              <a:gd name="connsiteX0" fmla="*/ 0 w 5749052"/>
              <a:gd name="connsiteY0" fmla="*/ 2044535 h 5749051"/>
              <a:gd name="connsiteX1" fmla="*/ 2044535 w 5749052"/>
              <a:gd name="connsiteY1" fmla="*/ 0 h 5749051"/>
              <a:gd name="connsiteX2" fmla="*/ 3704517 w 5749052"/>
              <a:gd name="connsiteY2" fmla="*/ 0 h 5749051"/>
              <a:gd name="connsiteX3" fmla="*/ 5749052 w 5749052"/>
              <a:gd name="connsiteY3" fmla="*/ 2044535 h 5749051"/>
              <a:gd name="connsiteX4" fmla="*/ 5749052 w 5749052"/>
              <a:gd name="connsiteY4" fmla="*/ 3704516 h 5749051"/>
              <a:gd name="connsiteX5" fmla="*/ 3704517 w 5749052"/>
              <a:gd name="connsiteY5" fmla="*/ 5749051 h 5749051"/>
              <a:gd name="connsiteX6" fmla="*/ 2044535 w 5749052"/>
              <a:gd name="connsiteY6" fmla="*/ 5749051 h 5749051"/>
              <a:gd name="connsiteX7" fmla="*/ 0 w 5749052"/>
              <a:gd name="connsiteY7" fmla="*/ 3704516 h 5749051"/>
              <a:gd name="connsiteX8" fmla="*/ 0 w 5749052"/>
              <a:gd name="connsiteY8"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235331 w 5984383"/>
              <a:gd name="connsiteY0" fmla="*/ 2044535 h 5749051"/>
              <a:gd name="connsiteX1" fmla="*/ 0 w 5984383"/>
              <a:gd name="connsiteY1" fmla="*/ 17953 h 5749051"/>
              <a:gd name="connsiteX2" fmla="*/ 2279866 w 5984383"/>
              <a:gd name="connsiteY2" fmla="*/ 0 h 5749051"/>
              <a:gd name="connsiteX3" fmla="*/ 3939848 w 5984383"/>
              <a:gd name="connsiteY3" fmla="*/ 0 h 5749051"/>
              <a:gd name="connsiteX4" fmla="*/ 5984383 w 5984383"/>
              <a:gd name="connsiteY4" fmla="*/ 2044535 h 5749051"/>
              <a:gd name="connsiteX5" fmla="*/ 5984383 w 5984383"/>
              <a:gd name="connsiteY5" fmla="*/ 3704516 h 5749051"/>
              <a:gd name="connsiteX6" fmla="*/ 3939848 w 5984383"/>
              <a:gd name="connsiteY6" fmla="*/ 5749051 h 5749051"/>
              <a:gd name="connsiteX7" fmla="*/ 2279866 w 5984383"/>
              <a:gd name="connsiteY7" fmla="*/ 5749051 h 5749051"/>
              <a:gd name="connsiteX8" fmla="*/ 235331 w 5984383"/>
              <a:gd name="connsiteY8" fmla="*/ 3704516 h 5749051"/>
              <a:gd name="connsiteX9" fmla="*/ 235331 w 5984383"/>
              <a:gd name="connsiteY9"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753402 w 5753402"/>
              <a:gd name="connsiteY4" fmla="*/ 2044535 h 5749051"/>
              <a:gd name="connsiteX5" fmla="*/ 5753402 w 5753402"/>
              <a:gd name="connsiteY5" fmla="*/ 3704516 h 5749051"/>
              <a:gd name="connsiteX6" fmla="*/ 3708867 w 5753402"/>
              <a:gd name="connsiteY6" fmla="*/ 5749051 h 5749051"/>
              <a:gd name="connsiteX7" fmla="*/ 2048885 w 5753402"/>
              <a:gd name="connsiteY7" fmla="*/ 5749051 h 5749051"/>
              <a:gd name="connsiteX8" fmla="*/ 4350 w 5753402"/>
              <a:gd name="connsiteY8" fmla="*/ 3704516 h 5749051"/>
              <a:gd name="connsiteX9" fmla="*/ 4350 w 5753402"/>
              <a:gd name="connsiteY9"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5783"/>
              <a:gd name="connsiteY0" fmla="*/ 2044535 h 5749051"/>
              <a:gd name="connsiteX1" fmla="*/ 0 w 5755783"/>
              <a:gd name="connsiteY1" fmla="*/ 1284 h 5749051"/>
              <a:gd name="connsiteX2" fmla="*/ 2048885 w 5755783"/>
              <a:gd name="connsiteY2" fmla="*/ 0 h 5749051"/>
              <a:gd name="connsiteX3" fmla="*/ 3708867 w 5755783"/>
              <a:gd name="connsiteY3" fmla="*/ 0 h 5749051"/>
              <a:gd name="connsiteX4" fmla="*/ 5755783 w 5755783"/>
              <a:gd name="connsiteY4" fmla="*/ 7455 h 5749051"/>
              <a:gd name="connsiteX5" fmla="*/ 5753402 w 5755783"/>
              <a:gd name="connsiteY5" fmla="*/ 2044535 h 5749051"/>
              <a:gd name="connsiteX6" fmla="*/ 5753402 w 5755783"/>
              <a:gd name="connsiteY6" fmla="*/ 3704516 h 5749051"/>
              <a:gd name="connsiteX7" fmla="*/ 3708867 w 5755783"/>
              <a:gd name="connsiteY7" fmla="*/ 5749051 h 5749051"/>
              <a:gd name="connsiteX8" fmla="*/ 2048885 w 5755783"/>
              <a:gd name="connsiteY8" fmla="*/ 5749051 h 5749051"/>
              <a:gd name="connsiteX9" fmla="*/ 4350 w 5755783"/>
              <a:gd name="connsiteY9" fmla="*/ 3704516 h 5749051"/>
              <a:gd name="connsiteX10" fmla="*/ 4350 w 5755783"/>
              <a:gd name="connsiteY10"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4350 w 5758165"/>
              <a:gd name="connsiteY9" fmla="*/ 3704516 h 5749051"/>
              <a:gd name="connsiteX10" fmla="*/ 4350 w 5758165"/>
              <a:gd name="connsiteY10"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5152488 w 5758165"/>
              <a:gd name="connsiteY7" fmla="*/ 5156623 h 5749051"/>
              <a:gd name="connsiteX8" fmla="*/ 3708867 w 5758165"/>
              <a:gd name="connsiteY8" fmla="*/ 5749051 h 5749051"/>
              <a:gd name="connsiteX9" fmla="*/ 2048885 w 5758165"/>
              <a:gd name="connsiteY9" fmla="*/ 5749051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5152488 w 5758165"/>
              <a:gd name="connsiteY7" fmla="*/ 5156623 h 5749051"/>
              <a:gd name="connsiteX8" fmla="*/ 3708867 w 5758165"/>
              <a:gd name="connsiteY8" fmla="*/ 5749051 h 5749051"/>
              <a:gd name="connsiteX9" fmla="*/ 2048885 w 5758165"/>
              <a:gd name="connsiteY9" fmla="*/ 5749051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5152488 w 5758165"/>
              <a:gd name="connsiteY7" fmla="*/ 5156623 h 5749051"/>
              <a:gd name="connsiteX8" fmla="*/ 3708867 w 5758165"/>
              <a:gd name="connsiteY8" fmla="*/ 5749051 h 5749051"/>
              <a:gd name="connsiteX9" fmla="*/ 2048885 w 5758165"/>
              <a:gd name="connsiteY9" fmla="*/ 5749051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5152488 w 5758165"/>
              <a:gd name="connsiteY7" fmla="*/ 5156623 h 5749051"/>
              <a:gd name="connsiteX8" fmla="*/ 3708867 w 5758165"/>
              <a:gd name="connsiteY8" fmla="*/ 5749051 h 5749051"/>
              <a:gd name="connsiteX9" fmla="*/ 2048885 w 5758165"/>
              <a:gd name="connsiteY9" fmla="*/ 5749051 h 5749051"/>
              <a:gd name="connsiteX10" fmla="*/ 4350 w 5758165"/>
              <a:gd name="connsiteY10" fmla="*/ 3704516 h 5749051"/>
              <a:gd name="connsiteX11" fmla="*/ 4350 w 5758165"/>
              <a:gd name="connsiteY11" fmla="*/ 2044535 h 5749051"/>
              <a:gd name="connsiteX0" fmla="*/ 4350 w 5770674"/>
              <a:gd name="connsiteY0" fmla="*/ 2044535 h 5749051"/>
              <a:gd name="connsiteX1" fmla="*/ 0 w 5770674"/>
              <a:gd name="connsiteY1" fmla="*/ 1284 h 5749051"/>
              <a:gd name="connsiteX2" fmla="*/ 2048885 w 5770674"/>
              <a:gd name="connsiteY2" fmla="*/ 0 h 5749051"/>
              <a:gd name="connsiteX3" fmla="*/ 3708867 w 5770674"/>
              <a:gd name="connsiteY3" fmla="*/ 0 h 5749051"/>
              <a:gd name="connsiteX4" fmla="*/ 5758165 w 5770674"/>
              <a:gd name="connsiteY4" fmla="*/ 311 h 5749051"/>
              <a:gd name="connsiteX5" fmla="*/ 5753402 w 5770674"/>
              <a:gd name="connsiteY5" fmla="*/ 2044535 h 5749051"/>
              <a:gd name="connsiteX6" fmla="*/ 5753402 w 5770674"/>
              <a:gd name="connsiteY6" fmla="*/ 3704516 h 5749051"/>
              <a:gd name="connsiteX7" fmla="*/ 5770674 w 5770674"/>
              <a:gd name="connsiteY7" fmla="*/ 5736172 h 5749051"/>
              <a:gd name="connsiteX8" fmla="*/ 3708867 w 5770674"/>
              <a:gd name="connsiteY8" fmla="*/ 5749051 h 5749051"/>
              <a:gd name="connsiteX9" fmla="*/ 2048885 w 5770674"/>
              <a:gd name="connsiteY9" fmla="*/ 5749051 h 5749051"/>
              <a:gd name="connsiteX10" fmla="*/ 4350 w 5770674"/>
              <a:gd name="connsiteY10" fmla="*/ 3704516 h 5749051"/>
              <a:gd name="connsiteX11" fmla="*/ 4350 w 5770674"/>
              <a:gd name="connsiteY11" fmla="*/ 2044535 h 5749051"/>
              <a:gd name="connsiteX0" fmla="*/ 4350 w 5758165"/>
              <a:gd name="connsiteY0" fmla="*/ 2044535 h 5755222"/>
              <a:gd name="connsiteX1" fmla="*/ 0 w 5758165"/>
              <a:gd name="connsiteY1" fmla="*/ 1284 h 5755222"/>
              <a:gd name="connsiteX2" fmla="*/ 2048885 w 5758165"/>
              <a:gd name="connsiteY2" fmla="*/ 0 h 5755222"/>
              <a:gd name="connsiteX3" fmla="*/ 3708867 w 5758165"/>
              <a:gd name="connsiteY3" fmla="*/ 0 h 5755222"/>
              <a:gd name="connsiteX4" fmla="*/ 5758165 w 5758165"/>
              <a:gd name="connsiteY4" fmla="*/ 311 h 5755222"/>
              <a:gd name="connsiteX5" fmla="*/ 5753402 w 5758165"/>
              <a:gd name="connsiteY5" fmla="*/ 2044535 h 5755222"/>
              <a:gd name="connsiteX6" fmla="*/ 5753402 w 5758165"/>
              <a:gd name="connsiteY6" fmla="*/ 3704516 h 5755222"/>
              <a:gd name="connsiteX7" fmla="*/ 5754005 w 5758165"/>
              <a:gd name="connsiteY7" fmla="*/ 5755222 h 5755222"/>
              <a:gd name="connsiteX8" fmla="*/ 3708867 w 5758165"/>
              <a:gd name="connsiteY8" fmla="*/ 5749051 h 5755222"/>
              <a:gd name="connsiteX9" fmla="*/ 2048885 w 5758165"/>
              <a:gd name="connsiteY9" fmla="*/ 5749051 h 5755222"/>
              <a:gd name="connsiteX10" fmla="*/ 4350 w 5758165"/>
              <a:gd name="connsiteY10" fmla="*/ 3704516 h 5755222"/>
              <a:gd name="connsiteX11" fmla="*/ 4350 w 5758165"/>
              <a:gd name="connsiteY11" fmla="*/ 2044535 h 57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8165" h="5755222">
                <a:moveTo>
                  <a:pt x="4350" y="2044535"/>
                </a:moveTo>
                <a:lnTo>
                  <a:pt x="0" y="1284"/>
                </a:lnTo>
                <a:lnTo>
                  <a:pt x="2048885" y="0"/>
                </a:lnTo>
                <a:lnTo>
                  <a:pt x="3708867" y="0"/>
                </a:lnTo>
                <a:lnTo>
                  <a:pt x="5758165" y="311"/>
                </a:lnTo>
                <a:cubicBezTo>
                  <a:pt x="5757371" y="679338"/>
                  <a:pt x="5754196" y="1365508"/>
                  <a:pt x="5753402" y="2044535"/>
                </a:cubicBezTo>
                <a:lnTo>
                  <a:pt x="5753402" y="3704516"/>
                </a:lnTo>
                <a:lnTo>
                  <a:pt x="5754005" y="5755222"/>
                </a:lnTo>
                <a:lnTo>
                  <a:pt x="3708867" y="5749051"/>
                </a:lnTo>
                <a:lnTo>
                  <a:pt x="2048885" y="5749051"/>
                </a:lnTo>
                <a:cubicBezTo>
                  <a:pt x="919719" y="5749051"/>
                  <a:pt x="4350" y="4833682"/>
                  <a:pt x="4350" y="3704516"/>
                </a:cubicBezTo>
                <a:lnTo>
                  <a:pt x="4350" y="2044535"/>
                </a:lnTo>
                <a:close/>
              </a:path>
            </a:pathLst>
          </a:custGeom>
        </p:spPr>
        <p:txBody>
          <a:bodyPr/>
          <a:lstStyle/>
          <a:p>
            <a:r>
              <a:rPr lang="en-US"/>
              <a:t>Drag picture to placeholder or click icon to add</a:t>
            </a:r>
            <a:endParaRPr lang="en-GB"/>
          </a:p>
        </p:txBody>
      </p:sp>
    </p:spTree>
    <p:extLst>
      <p:ext uri="{BB962C8B-B14F-4D97-AF65-F5344CB8AC3E}">
        <p14:creationId xmlns:p14="http://schemas.microsoft.com/office/powerpoint/2010/main" val="890178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999" y="528034"/>
            <a:ext cx="11257200" cy="1007678"/>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67999" y="2022475"/>
            <a:ext cx="11257200" cy="3600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1494191" y="6405118"/>
            <a:ext cx="720000" cy="216000"/>
          </a:xfrm>
          <a:prstGeom prst="rect">
            <a:avLst/>
          </a:prstGeom>
        </p:spPr>
        <p:txBody>
          <a:bodyPr vert="horz" lIns="0" tIns="0" rIns="0" bIns="0" rtlCol="0" anchor="t" anchorCtr="0">
            <a:noAutofit/>
          </a:bodyPr>
          <a:lstStyle>
            <a:lvl1pPr algn="l">
              <a:defRPr sz="1000">
                <a:solidFill>
                  <a:schemeClr val="accent1"/>
                </a:solidFill>
              </a:defRPr>
            </a:lvl1pPr>
          </a:lstStyle>
          <a:p>
            <a:fld id="{DF0D99DE-1A57-4F94-BF2E-C9E87366E124}" type="datetime1">
              <a:rPr lang="en-GB" smtClean="0"/>
              <a:pPr/>
              <a:t>04/05/2017</a:t>
            </a:fld>
            <a:endParaRPr lang="en-GB" dirty="0"/>
          </a:p>
        </p:txBody>
      </p:sp>
      <p:sp>
        <p:nvSpPr>
          <p:cNvPr id="5" name="Footer Placeholder 4"/>
          <p:cNvSpPr>
            <a:spLocks noGrp="1"/>
          </p:cNvSpPr>
          <p:nvPr>
            <p:ph type="ftr" sz="quarter" idx="3"/>
          </p:nvPr>
        </p:nvSpPr>
        <p:spPr>
          <a:xfrm>
            <a:off x="2240811" y="6405118"/>
            <a:ext cx="6114625" cy="216000"/>
          </a:xfrm>
          <a:prstGeom prst="rect">
            <a:avLst/>
          </a:prstGeom>
        </p:spPr>
        <p:txBody>
          <a:bodyPr vert="horz" lIns="0" tIns="0" rIns="0" bIns="0" rtlCol="0" anchor="t" anchorCtr="0">
            <a:noAutofit/>
          </a:bodyPr>
          <a:lstStyle>
            <a:lvl1pPr algn="l">
              <a:defRPr sz="1000">
                <a:solidFill>
                  <a:schemeClr val="accent1"/>
                </a:solidFill>
              </a:defRPr>
            </a:lvl1pPr>
          </a:lstStyle>
          <a:p>
            <a:r>
              <a:rPr lang="en-GB" dirty="0"/>
              <a:t>Private and confidential     Presentation Title</a:t>
            </a:r>
          </a:p>
        </p:txBody>
      </p:sp>
      <p:sp>
        <p:nvSpPr>
          <p:cNvPr id="12" name="TextBox 11"/>
          <p:cNvSpPr txBox="1"/>
          <p:nvPr userDrawn="1"/>
        </p:nvSpPr>
        <p:spPr>
          <a:xfrm>
            <a:off x="463550" y="6405118"/>
            <a:ext cx="1905000" cy="216000"/>
          </a:xfrm>
          <a:prstGeom prst="rect">
            <a:avLst/>
          </a:prstGeom>
          <a:noFill/>
        </p:spPr>
        <p:txBody>
          <a:bodyPr wrap="square" lIns="0" tIns="0" rIns="0" bIns="0" numCol="1" spcCol="151200" rtlCol="0">
            <a:noAutofit/>
          </a:bodyPr>
          <a:lstStyle/>
          <a:p>
            <a:fld id="{EF540DAE-C9AD-4AB7-834A-30F15928ADCF}" type="slidenum">
              <a:rPr lang="en-GB" sz="1000" smtClean="0">
                <a:solidFill>
                  <a:schemeClr val="accent1"/>
                </a:solidFill>
              </a:rPr>
              <a:pPr/>
              <a:t>‹#›</a:t>
            </a:fld>
            <a:r>
              <a:rPr lang="en-GB" sz="1000" dirty="0">
                <a:solidFill>
                  <a:schemeClr val="accent1"/>
                </a:solidFill>
              </a:rPr>
              <a:t>    </a:t>
            </a:r>
            <a:r>
              <a:rPr lang="en-GB" sz="1000" baseline="0" dirty="0">
                <a:solidFill>
                  <a:schemeClr val="accent1"/>
                </a:solidFill>
              </a:rPr>
              <a:t> </a:t>
            </a:r>
            <a:r>
              <a:rPr lang="en-GB" sz="1000" dirty="0">
                <a:solidFill>
                  <a:schemeClr val="accent1"/>
                </a:solidFill>
              </a:rPr>
              <a:t>© Experian</a:t>
            </a:r>
          </a:p>
        </p:txBody>
      </p:sp>
      <p:pic>
        <p:nvPicPr>
          <p:cNvPr id="14" name="Picture 13"/>
          <p:cNvPicPr>
            <a:picLocks noChangeAspect="1"/>
          </p:cNvPicPr>
          <p:nvPr userDrawn="1"/>
        </p:nvPicPr>
        <p:blipFill>
          <a:blip r:embed="rId18"/>
          <a:stretch>
            <a:fillRect/>
          </a:stretch>
        </p:blipFill>
        <p:spPr>
          <a:xfrm>
            <a:off x="10253667" y="6158006"/>
            <a:ext cx="1576384" cy="514939"/>
          </a:xfrm>
          <a:prstGeom prst="rect">
            <a:avLst/>
          </a:prstGeom>
        </p:spPr>
      </p:pic>
      <p:sp>
        <p:nvSpPr>
          <p:cNvPr id="9" name="Slide Number Placeholder 5"/>
          <p:cNvSpPr>
            <a:spLocks noGrp="1"/>
          </p:cNvSpPr>
          <p:nvPr>
            <p:ph type="sldNum" sz="quarter" idx="4"/>
          </p:nvPr>
        </p:nvSpPr>
        <p:spPr>
          <a:xfrm>
            <a:off x="463550" y="6938217"/>
            <a:ext cx="1080000" cy="216000"/>
          </a:xfrm>
          <a:prstGeom prst="rect">
            <a:avLst/>
          </a:prstGeom>
        </p:spPr>
        <p:txBody>
          <a:bodyPr lIns="0" tIns="0" rIns="0" bIns="0"/>
          <a:lstStyle>
            <a:lvl1pPr>
              <a:defRPr sz="600">
                <a:solidFill>
                  <a:schemeClr val="bg1"/>
                </a:solidFill>
              </a:defRPr>
            </a:lvl1pPr>
          </a:lstStyle>
          <a:p>
            <a:fld id="{EF540DAE-C9AD-4AB7-834A-30F15928ADCF}" type="slidenum">
              <a:rPr lang="en-GB" smtClean="0"/>
              <a:pPr/>
              <a:t>‹#›</a:t>
            </a:fld>
            <a:endParaRPr lang="en-GB" dirty="0"/>
          </a:p>
        </p:txBody>
      </p:sp>
    </p:spTree>
    <p:extLst>
      <p:ext uri="{BB962C8B-B14F-4D97-AF65-F5344CB8AC3E}">
        <p14:creationId xmlns:p14="http://schemas.microsoft.com/office/powerpoint/2010/main" val="2125146718"/>
      </p:ext>
    </p:extLst>
  </p:cSld>
  <p:clrMap bg1="lt1" tx1="dk1" bg2="lt2" tx2="dk2" accent1="accent1" accent2="accent2" accent3="accent3" accent4="accent4" accent5="accent5" accent6="accent6" hlink="hlink" folHlink="folHlink"/>
  <p:sldLayoutIdLst>
    <p:sldLayoutId id="2147483659" r:id="rId1"/>
    <p:sldLayoutId id="2147483649" r:id="rId2"/>
    <p:sldLayoutId id="2147483656" r:id="rId3"/>
    <p:sldLayoutId id="2147483657" r:id="rId4"/>
    <p:sldLayoutId id="2147483650" r:id="rId5"/>
    <p:sldLayoutId id="2147483663" r:id="rId6"/>
    <p:sldLayoutId id="2147483664" r:id="rId7"/>
    <p:sldLayoutId id="2147483665" r:id="rId8"/>
    <p:sldLayoutId id="2147483667" r:id="rId9"/>
    <p:sldLayoutId id="2147483666" r:id="rId10"/>
    <p:sldLayoutId id="2147483660" r:id="rId11"/>
    <p:sldLayoutId id="2147483661" r:id="rId12"/>
    <p:sldLayoutId id="2147483662" r:id="rId13"/>
    <p:sldLayoutId id="2147483658" r:id="rId14"/>
    <p:sldLayoutId id="2147483654" r:id="rId15"/>
    <p:sldLayoutId id="2147483655" r:id="rId16"/>
  </p:sldLayoutIdLst>
  <p:hf hdr="0"/>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0" indent="0" algn="l" defTabSz="914400" rtl="0" eaLnBrk="1" latinLnBrk="0" hangingPunct="1">
        <a:lnSpc>
          <a:spcPct val="95000"/>
        </a:lnSpc>
        <a:spcBef>
          <a:spcPts val="1000"/>
        </a:spcBef>
        <a:buFont typeface="Arial" panose="020B0604020202020204" pitchFamily="34" charset="0"/>
        <a:buNone/>
        <a:defRPr sz="1700" kern="1200">
          <a:solidFill>
            <a:schemeClr val="tx1"/>
          </a:solidFill>
          <a:latin typeface="+mn-lt"/>
          <a:ea typeface="+mn-ea"/>
          <a:cs typeface="+mn-cs"/>
        </a:defRPr>
      </a:lvl1pPr>
      <a:lvl2pPr marL="115888" indent="-115888" algn="l" defTabSz="914400" rtl="0" eaLnBrk="1" latinLnBrk="0" hangingPunct="1">
        <a:lnSpc>
          <a:spcPct val="90000"/>
        </a:lnSpc>
        <a:spcBef>
          <a:spcPts val="800"/>
        </a:spcBef>
        <a:buClr>
          <a:schemeClr val="tx1"/>
        </a:buClr>
        <a:buSzPct val="110000"/>
        <a:buFont typeface="Arial" panose="020B0604020202020204" pitchFamily="34" charset="0"/>
        <a:buChar char="•"/>
        <a:defRPr sz="1700" b="1" kern="1200">
          <a:solidFill>
            <a:schemeClr val="tx1"/>
          </a:solidFill>
          <a:latin typeface="+mn-lt"/>
          <a:ea typeface="+mn-ea"/>
          <a:cs typeface="+mn-cs"/>
        </a:defRPr>
      </a:lvl2pPr>
      <a:lvl3pPr marL="319088" indent="-195263" algn="l" defTabSz="914400" rtl="0" eaLnBrk="1" latinLnBrk="0" hangingPunct="1">
        <a:lnSpc>
          <a:spcPct val="90000"/>
        </a:lnSpc>
        <a:spcBef>
          <a:spcPts val="800"/>
        </a:spcBef>
        <a:buClr>
          <a:schemeClr val="tx1"/>
        </a:buClr>
        <a:buFont typeface="Arial" panose="020B0604020202020204" pitchFamily="34" charset="0"/>
        <a:buChar char="–"/>
        <a:defRPr sz="1700" b="1" kern="1200">
          <a:solidFill>
            <a:schemeClr val="tx1"/>
          </a:solidFill>
          <a:latin typeface="+mn-lt"/>
          <a:ea typeface="+mn-ea"/>
          <a:cs typeface="+mn-cs"/>
        </a:defRPr>
      </a:lvl3pPr>
      <a:lvl4pPr marL="457200" indent="-129600" algn="l" defTabSz="914400" rtl="0" eaLnBrk="1" latinLnBrk="0" hangingPunct="1">
        <a:lnSpc>
          <a:spcPct val="90000"/>
        </a:lnSpc>
        <a:spcBef>
          <a:spcPts val="800"/>
        </a:spcBef>
        <a:buClr>
          <a:schemeClr val="tx1"/>
        </a:buClr>
        <a:buSzPct val="110000"/>
        <a:buFont typeface="Arial" panose="020B0604020202020204" pitchFamily="34" charset="0"/>
        <a:buChar char="•"/>
        <a:defRPr sz="1700" b="1" kern="1200">
          <a:solidFill>
            <a:schemeClr val="tx1"/>
          </a:solidFill>
          <a:latin typeface="+mn-lt"/>
          <a:ea typeface="+mn-ea"/>
          <a:cs typeface="+mn-cs"/>
        </a:defRPr>
      </a:lvl4pPr>
      <a:lvl5pPr marL="671513" indent="-194400" algn="l" defTabSz="914400" rtl="0" eaLnBrk="1" latinLnBrk="0" hangingPunct="1">
        <a:lnSpc>
          <a:spcPct val="90000"/>
        </a:lnSpc>
        <a:spcBef>
          <a:spcPts val="800"/>
        </a:spcBef>
        <a:buClr>
          <a:schemeClr val="tx1"/>
        </a:buClr>
        <a:buFont typeface="Arial" panose="020B0604020202020204" pitchFamily="34" charset="0"/>
        <a:buChar char="–"/>
        <a:defRPr sz="17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547EBF"/>
          </p15:clr>
        </p15:guide>
        <p15:guide id="2" pos="3849" userDrawn="1">
          <p15:clr>
            <a:srgbClr val="547EBF"/>
          </p15:clr>
        </p15:guide>
        <p15:guide id="3" pos="292" userDrawn="1">
          <p15:clr>
            <a:srgbClr val="F26B43"/>
          </p15:clr>
        </p15:guide>
        <p15:guide id="4" pos="901" userDrawn="1">
          <p15:clr>
            <a:srgbClr val="F26B43"/>
          </p15:clr>
        </p15:guide>
        <p15:guide id="5" pos="1501" userDrawn="1">
          <p15:clr>
            <a:srgbClr val="F26B43"/>
          </p15:clr>
        </p15:guide>
        <p15:guide id="6" pos="2093" userDrawn="1">
          <p15:clr>
            <a:srgbClr val="F26B43"/>
          </p15:clr>
        </p15:guide>
        <p15:guide id="7" pos="2693" userDrawn="1">
          <p15:clr>
            <a:srgbClr val="F26B43"/>
          </p15:clr>
        </p15:guide>
        <p15:guide id="8" pos="4497" userDrawn="1">
          <p15:clr>
            <a:srgbClr val="F26B43"/>
          </p15:clr>
        </p15:guide>
        <p15:guide id="9" pos="3894" userDrawn="1">
          <p15:clr>
            <a:srgbClr val="F26B43"/>
          </p15:clr>
        </p15:guide>
        <p15:guide id="10" pos="3294" userDrawn="1">
          <p15:clr>
            <a:srgbClr val="F26B43"/>
          </p15:clr>
        </p15:guide>
        <p15:guide id="11" pos="5094" userDrawn="1">
          <p15:clr>
            <a:srgbClr val="F26B43"/>
          </p15:clr>
        </p15:guide>
        <p15:guide id="12" pos="5687" userDrawn="1">
          <p15:clr>
            <a:srgbClr val="F26B43"/>
          </p15:clr>
        </p15:guide>
        <p15:guide id="13" pos="6287" userDrawn="1">
          <p15:clr>
            <a:srgbClr val="F26B43"/>
          </p15:clr>
        </p15:guide>
        <p15:guide id="14" pos="6888" userDrawn="1">
          <p15:clr>
            <a:srgbClr val="F26B43"/>
          </p15:clr>
        </p15:guide>
        <p15:guide id="15" pos="7399" userDrawn="1">
          <p15:clr>
            <a:srgbClr val="F26B43"/>
          </p15:clr>
        </p15:guide>
        <p15:guide id="16" pos="804" userDrawn="1">
          <p15:clr>
            <a:srgbClr val="F26B43"/>
          </p15:clr>
        </p15:guide>
        <p15:guide id="17" pos="1410" userDrawn="1">
          <p15:clr>
            <a:srgbClr val="F26B43"/>
          </p15:clr>
        </p15:guide>
        <p15:guide id="18" pos="2010" userDrawn="1">
          <p15:clr>
            <a:srgbClr val="F26B43"/>
          </p15:clr>
        </p15:guide>
        <p15:guide id="19" pos="2607" userDrawn="1">
          <p15:clr>
            <a:srgbClr val="F26B43"/>
          </p15:clr>
        </p15:guide>
        <p15:guide id="20" pos="3204" userDrawn="1">
          <p15:clr>
            <a:srgbClr val="F26B43"/>
          </p15:clr>
        </p15:guide>
        <p15:guide id="21" pos="3804" userDrawn="1">
          <p15:clr>
            <a:srgbClr val="F26B43"/>
          </p15:clr>
        </p15:guide>
        <p15:guide id="22" pos="4404" userDrawn="1">
          <p15:clr>
            <a:srgbClr val="F26B43"/>
          </p15:clr>
        </p15:guide>
        <p15:guide id="23" pos="5007" userDrawn="1">
          <p15:clr>
            <a:srgbClr val="F26B43"/>
          </p15:clr>
        </p15:guide>
        <p15:guide id="24" pos="5604" userDrawn="1">
          <p15:clr>
            <a:srgbClr val="F26B43"/>
          </p15:clr>
        </p15:guide>
        <p15:guide id="25" pos="6195" userDrawn="1">
          <p15:clr>
            <a:srgbClr val="F26B43"/>
          </p15:clr>
        </p15:guide>
        <p15:guide id="26" pos="6798" userDrawn="1">
          <p15:clr>
            <a:srgbClr val="F26B43"/>
          </p15:clr>
        </p15:guide>
        <p15:guide id="27" orient="horz" pos="357" userDrawn="1">
          <p15:clr>
            <a:srgbClr val="F26B43"/>
          </p15:clr>
        </p15:guide>
        <p15:guide id="28" orient="horz" pos="803" userDrawn="1">
          <p15:clr>
            <a:srgbClr val="F26B43"/>
          </p15:clr>
        </p15:guide>
        <p15:guide id="29" orient="horz" pos="1274" userDrawn="1">
          <p15:clr>
            <a:srgbClr val="F26B43"/>
          </p15:clr>
        </p15:guide>
        <p15:guide id="30" orient="horz" pos="3894" userDrawn="1">
          <p15:clr>
            <a:srgbClr val="F26B43"/>
          </p15:clr>
        </p15:guide>
        <p15:guide id="31" orient="horz" pos="410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45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anose="020B0604020202020204" pitchFamily="34" charset="0"/>
              <a:buChar char="•"/>
            </a:pPr>
            <a:r>
              <a:rPr lang="en-US" sz="2000" dirty="0">
                <a:solidFill>
                  <a:schemeClr val="accent1"/>
                </a:solidFill>
              </a:rPr>
              <a:t>Open or manage credit accounts</a:t>
            </a:r>
          </a:p>
          <a:p>
            <a:pPr marL="285750" indent="-285750">
              <a:buFont typeface="Arial" panose="020B0604020202020204" pitchFamily="34" charset="0"/>
              <a:buChar char="•"/>
            </a:pPr>
            <a:r>
              <a:rPr lang="en-US" sz="2000" dirty="0">
                <a:solidFill>
                  <a:schemeClr val="accent1"/>
                </a:solidFill>
              </a:rPr>
              <a:t>Offers of credit</a:t>
            </a:r>
          </a:p>
          <a:p>
            <a:pPr marL="285750" indent="-285750">
              <a:buFont typeface="Arial" panose="020B0604020202020204" pitchFamily="34" charset="0"/>
              <a:buChar char="•"/>
            </a:pPr>
            <a:r>
              <a:rPr lang="en-US" sz="2000" dirty="0">
                <a:solidFill>
                  <a:schemeClr val="accent1"/>
                </a:solidFill>
              </a:rPr>
              <a:t>Employment purposes</a:t>
            </a:r>
          </a:p>
          <a:p>
            <a:pPr marL="285750" indent="-285750">
              <a:buFont typeface="Arial" panose="020B0604020202020204" pitchFamily="34" charset="0"/>
              <a:buChar char="•"/>
            </a:pPr>
            <a:r>
              <a:rPr lang="en-US" sz="2000" dirty="0">
                <a:solidFill>
                  <a:schemeClr val="accent1"/>
                </a:solidFill>
              </a:rPr>
              <a:t>Underwrite insurance</a:t>
            </a:r>
          </a:p>
          <a:p>
            <a:pPr marL="285750" indent="-285750">
              <a:buFont typeface="Arial" panose="020B0604020202020204" pitchFamily="34" charset="0"/>
              <a:buChar char="•"/>
            </a:pPr>
            <a:r>
              <a:rPr lang="en-US" sz="2000" dirty="0">
                <a:solidFill>
                  <a:schemeClr val="accent1"/>
                </a:solidFill>
              </a:rPr>
              <a:t>A business transaction initiated </a:t>
            </a:r>
            <a:br>
              <a:rPr lang="en-US" sz="2000" dirty="0">
                <a:solidFill>
                  <a:schemeClr val="accent1"/>
                </a:solidFill>
              </a:rPr>
            </a:br>
            <a:r>
              <a:rPr lang="en-US" sz="2000" dirty="0">
                <a:solidFill>
                  <a:schemeClr val="accent1"/>
                </a:solidFill>
              </a:rPr>
              <a:t>by the consumer</a:t>
            </a:r>
          </a:p>
          <a:p>
            <a:pPr marL="285750" indent="-285750">
              <a:buFont typeface="Arial" panose="020B0604020202020204" pitchFamily="34" charset="0"/>
              <a:buChar char="•"/>
            </a:pPr>
            <a:r>
              <a:rPr lang="en-US" sz="2000" dirty="0">
                <a:solidFill>
                  <a:schemeClr val="accent1"/>
                </a:solidFill>
              </a:rPr>
              <a:t>Court order or federal jury subpoena</a:t>
            </a:r>
          </a:p>
          <a:p>
            <a:pPr marL="285750" indent="-285750">
              <a:buFont typeface="Arial" panose="020B0604020202020204" pitchFamily="34" charset="0"/>
              <a:buChar char="•"/>
            </a:pPr>
            <a:r>
              <a:rPr lang="en-US" sz="2000" dirty="0">
                <a:solidFill>
                  <a:schemeClr val="accent1"/>
                </a:solidFill>
              </a:rPr>
              <a:t>Valuation of risk of an investor</a:t>
            </a:r>
          </a:p>
          <a:p>
            <a:pPr marL="285750" indent="-285750">
              <a:buFont typeface="Arial" panose="020B0604020202020204" pitchFamily="34" charset="0"/>
              <a:buChar char="•"/>
            </a:pPr>
            <a:r>
              <a:rPr lang="en-US" sz="2000" dirty="0">
                <a:solidFill>
                  <a:schemeClr val="accent1"/>
                </a:solidFill>
              </a:rPr>
              <a:t>Eligibility for government license</a:t>
            </a:r>
          </a:p>
          <a:p>
            <a:pPr marL="285750" indent="-285750">
              <a:buFont typeface="Arial" panose="020B0604020202020204" pitchFamily="34" charset="0"/>
              <a:buChar char="•"/>
            </a:pPr>
            <a:r>
              <a:rPr lang="en-US" sz="2000" dirty="0">
                <a:solidFill>
                  <a:schemeClr val="accent1"/>
                </a:solidFill>
              </a:rPr>
              <a:t>Disclosure to consumer</a:t>
            </a:r>
          </a:p>
        </p:txBody>
      </p:sp>
      <p:sp>
        <p:nvSpPr>
          <p:cNvPr id="3" name="Title 2"/>
          <p:cNvSpPr>
            <a:spLocks noGrp="1"/>
          </p:cNvSpPr>
          <p:nvPr>
            <p:ph type="title"/>
          </p:nvPr>
        </p:nvSpPr>
        <p:spPr/>
        <p:txBody>
          <a:bodyPr/>
          <a:lstStyle/>
          <a:p>
            <a:r>
              <a:rPr lang="en-US" sz="3200" dirty="0"/>
              <a:t>The Fair Credit Reporting Act</a:t>
            </a:r>
            <a:br>
              <a:rPr lang="en-US" dirty="0"/>
            </a:br>
            <a:r>
              <a:rPr lang="en-US" sz="2000" dirty="0"/>
              <a:t>Permissible purposes</a:t>
            </a:r>
            <a:endParaRPr lang="en-GB" sz="2000" dirty="0"/>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a:p>
        </p:txBody>
      </p:sp>
      <p:sp>
        <p:nvSpPr>
          <p:cNvPr id="5" name="Footer Placeholder 4"/>
          <p:cNvSpPr>
            <a:spLocks noGrp="1"/>
          </p:cNvSpPr>
          <p:nvPr>
            <p:ph type="ftr" sz="quarter" idx="11"/>
          </p:nvPr>
        </p:nvSpPr>
        <p:spPr/>
        <p:txBody>
          <a:bodyPr/>
          <a:lstStyle/>
          <a:p>
            <a:r>
              <a:rPr lang="en-GB" dirty="0"/>
              <a:t>Public | Give me a little credit</a:t>
            </a:r>
          </a:p>
        </p:txBody>
      </p:sp>
      <p:pic>
        <p:nvPicPr>
          <p:cNvPr id="8" name="Picture Placeholder 7"/>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6654" r="16654"/>
          <a:stretch>
            <a:fillRect/>
          </a:stretch>
        </p:blipFill>
        <p:spPr/>
      </p:pic>
    </p:spTree>
    <p:extLst>
      <p:ext uri="{BB962C8B-B14F-4D97-AF65-F5344CB8AC3E}">
        <p14:creationId xmlns:p14="http://schemas.microsoft.com/office/powerpoint/2010/main" val="657327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999" y="2022475"/>
            <a:ext cx="5570851" cy="3841296"/>
          </a:xfrm>
        </p:spPr>
        <p:txBody>
          <a:bodyPr/>
          <a:lstStyle/>
          <a:p>
            <a:r>
              <a:rPr lang="en-GB" sz="2800" b="1" dirty="0">
                <a:solidFill>
                  <a:schemeClr val="accent1"/>
                </a:solidFill>
              </a:rPr>
              <a:t>What is a credit report?</a:t>
            </a:r>
          </a:p>
          <a:p>
            <a:pPr marL="285750" indent="-285750">
              <a:spcBef>
                <a:spcPts val="2400"/>
              </a:spcBef>
              <a:buFont typeface="Arial" panose="020B0604020202020204" pitchFamily="34" charset="0"/>
              <a:buChar char="•"/>
            </a:pPr>
            <a:r>
              <a:rPr lang="en-US" sz="1800" dirty="0">
                <a:solidFill>
                  <a:schemeClr val="accent1"/>
                </a:solidFill>
              </a:rPr>
              <a:t>Your personal credit report includes a record of your financial accounts and obligations and the identification information associated with them</a:t>
            </a:r>
          </a:p>
          <a:p>
            <a:pPr marL="285750" indent="-285750">
              <a:spcBef>
                <a:spcPts val="2400"/>
              </a:spcBef>
              <a:buFont typeface="Arial" panose="020B0604020202020204" pitchFamily="34" charset="0"/>
              <a:buChar char="•"/>
            </a:pPr>
            <a:r>
              <a:rPr lang="en-US" sz="1800" dirty="0">
                <a:solidFill>
                  <a:schemeClr val="accent1"/>
                </a:solidFill>
              </a:rPr>
              <a:t>This report is sometimes called a credit file or a credit history</a:t>
            </a:r>
          </a:p>
          <a:p>
            <a:pPr marL="285750" indent="-285750">
              <a:spcBef>
                <a:spcPts val="2400"/>
              </a:spcBef>
              <a:buFont typeface="Arial" panose="020B0604020202020204" pitchFamily="34" charset="0"/>
              <a:buChar char="•"/>
            </a:pPr>
            <a:r>
              <a:rPr lang="en-US" sz="1800" dirty="0">
                <a:solidFill>
                  <a:schemeClr val="accent1"/>
                </a:solidFill>
              </a:rPr>
              <a:t>Credit reporting companies collect and organize data about your credit history from your creditor's and public records</a:t>
            </a:r>
          </a:p>
          <a:p>
            <a:endParaRPr lang="en-GB" dirty="0"/>
          </a:p>
          <a:p>
            <a:endParaRPr lang="en-GB" dirty="0"/>
          </a:p>
        </p:txBody>
      </p:sp>
      <p:sp>
        <p:nvSpPr>
          <p:cNvPr id="3" name="Title 2"/>
          <p:cNvSpPr>
            <a:spLocks noGrp="1"/>
          </p:cNvSpPr>
          <p:nvPr>
            <p:ph type="title"/>
          </p:nvPr>
        </p:nvSpPr>
        <p:spPr/>
        <p:txBody>
          <a:bodyPr/>
          <a:lstStyle/>
          <a:p>
            <a:r>
              <a:rPr lang="en-US" dirty="0"/>
              <a:t>Defining credit reports and their importance</a:t>
            </a:r>
            <a:endParaRPr lang="en-GB" sz="2000" dirty="0"/>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a:p>
        </p:txBody>
      </p:sp>
      <p:sp>
        <p:nvSpPr>
          <p:cNvPr id="5" name="Footer Placeholder 4"/>
          <p:cNvSpPr>
            <a:spLocks noGrp="1"/>
          </p:cNvSpPr>
          <p:nvPr>
            <p:ph type="ftr" sz="quarter" idx="11"/>
          </p:nvPr>
        </p:nvSpPr>
        <p:spPr/>
        <p:txBody>
          <a:bodyPr/>
          <a:lstStyle/>
          <a:p>
            <a:r>
              <a:rPr lang="en-GB" dirty="0"/>
              <a:t>Public | Give me a little credit</a:t>
            </a:r>
          </a:p>
        </p:txBody>
      </p:sp>
      <p:pic>
        <p:nvPicPr>
          <p:cNvPr id="8" name="Picture Placeholder 7"/>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6601" r="16601"/>
          <a:stretch>
            <a:fillRect/>
          </a:stretch>
        </p:blipFill>
        <p:spPr/>
      </p:pic>
    </p:spTree>
    <p:extLst>
      <p:ext uri="{BB962C8B-B14F-4D97-AF65-F5344CB8AC3E}">
        <p14:creationId xmlns:p14="http://schemas.microsoft.com/office/powerpoint/2010/main" val="2712819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1200"/>
              </a:spcBef>
            </a:pPr>
            <a:r>
              <a:rPr lang="en-US" sz="2800" b="1" dirty="0">
                <a:solidFill>
                  <a:schemeClr val="accent1"/>
                </a:solidFill>
                <a:latin typeface="+mj-lt"/>
              </a:rPr>
              <a:t>Why is it important? </a:t>
            </a:r>
          </a:p>
          <a:p>
            <a:pPr marL="285750" indent="-285750">
              <a:buFont typeface="Arial" panose="020B0604020202020204" pitchFamily="34" charset="0"/>
              <a:buChar char="•"/>
            </a:pPr>
            <a:r>
              <a:rPr lang="en-US" dirty="0">
                <a:solidFill>
                  <a:schemeClr val="accent3">
                    <a:lumMod val="75000"/>
                  </a:schemeClr>
                </a:solidFill>
              </a:rPr>
              <a:t>Lenders use credit reports and credit scores to gauge the likelihood that you will pay back a loan</a:t>
            </a:r>
          </a:p>
          <a:p>
            <a:pPr marL="742950" lvl="3" indent="-285750"/>
            <a:r>
              <a:rPr lang="en-US" b="0" dirty="0">
                <a:solidFill>
                  <a:schemeClr val="accent3">
                    <a:lumMod val="75000"/>
                  </a:schemeClr>
                </a:solidFill>
              </a:rPr>
              <a:t>A strong credit history enables you to </a:t>
            </a:r>
            <a:br>
              <a:rPr lang="en-US" b="0" dirty="0">
                <a:solidFill>
                  <a:schemeClr val="accent3">
                    <a:lumMod val="75000"/>
                  </a:schemeClr>
                </a:solidFill>
              </a:rPr>
            </a:br>
            <a:r>
              <a:rPr lang="en-US" b="0" dirty="0">
                <a:solidFill>
                  <a:schemeClr val="accent3">
                    <a:lumMod val="75000"/>
                  </a:schemeClr>
                </a:solidFill>
              </a:rPr>
              <a:t>obtain a credit card, home and auto loans and many other valuable credit services, and can affect the amount that you pay </a:t>
            </a:r>
            <a:br>
              <a:rPr lang="en-US" b="0" dirty="0">
                <a:solidFill>
                  <a:schemeClr val="accent3">
                    <a:lumMod val="75000"/>
                  </a:schemeClr>
                </a:solidFill>
              </a:rPr>
            </a:br>
            <a:r>
              <a:rPr lang="en-US" b="0" dirty="0">
                <a:solidFill>
                  <a:schemeClr val="accent3">
                    <a:lumMod val="75000"/>
                  </a:schemeClr>
                </a:solidFill>
              </a:rPr>
              <a:t>for those services</a:t>
            </a:r>
          </a:p>
          <a:p>
            <a:pPr marL="285750" indent="-285750">
              <a:buFont typeface="Arial" panose="020B0604020202020204" pitchFamily="34" charset="0"/>
              <a:buChar char="•"/>
            </a:pPr>
            <a:r>
              <a:rPr lang="en-US" dirty="0">
                <a:solidFill>
                  <a:schemeClr val="accent3">
                    <a:lumMod val="75000"/>
                  </a:schemeClr>
                </a:solidFill>
              </a:rPr>
              <a:t>Reports are also used in other non-lending situations – employment checks, apartment rental applications, utilities, cellular phones, etc. </a:t>
            </a:r>
          </a:p>
          <a:p>
            <a:pPr marL="285750" indent="-285750">
              <a:buFont typeface="Arial" panose="020B0604020202020204" pitchFamily="34" charset="0"/>
              <a:buChar char="•"/>
            </a:pPr>
            <a:r>
              <a:rPr lang="en-US" dirty="0">
                <a:solidFill>
                  <a:schemeClr val="accent3">
                    <a:lumMod val="75000"/>
                  </a:schemeClr>
                </a:solidFill>
              </a:rPr>
              <a:t>Your credit report serves as your financial references to companies with whom you want </a:t>
            </a:r>
            <a:br>
              <a:rPr lang="en-US" dirty="0">
                <a:solidFill>
                  <a:schemeClr val="accent3">
                    <a:lumMod val="75000"/>
                  </a:schemeClr>
                </a:solidFill>
              </a:rPr>
            </a:br>
            <a:r>
              <a:rPr lang="en-US" dirty="0">
                <a:solidFill>
                  <a:schemeClr val="accent3">
                    <a:lumMod val="75000"/>
                  </a:schemeClr>
                </a:solidFill>
              </a:rPr>
              <a:t>to do business </a:t>
            </a:r>
          </a:p>
          <a:p>
            <a:endParaRPr lang="en-GB" dirty="0"/>
          </a:p>
          <a:p>
            <a:endParaRPr lang="en-GB" dirty="0"/>
          </a:p>
        </p:txBody>
      </p:sp>
      <p:sp>
        <p:nvSpPr>
          <p:cNvPr id="3" name="Title 2"/>
          <p:cNvSpPr>
            <a:spLocks noGrp="1"/>
          </p:cNvSpPr>
          <p:nvPr>
            <p:ph type="title"/>
          </p:nvPr>
        </p:nvSpPr>
        <p:spPr/>
        <p:txBody>
          <a:bodyPr/>
          <a:lstStyle/>
          <a:p>
            <a:r>
              <a:rPr lang="en-US" dirty="0"/>
              <a:t>Defining credit reports and their importance</a:t>
            </a:r>
            <a:endParaRPr lang="en-GB" sz="2000" dirty="0"/>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a:p>
        </p:txBody>
      </p:sp>
      <p:sp>
        <p:nvSpPr>
          <p:cNvPr id="5" name="Footer Placeholder 4"/>
          <p:cNvSpPr>
            <a:spLocks noGrp="1"/>
          </p:cNvSpPr>
          <p:nvPr>
            <p:ph type="ftr" sz="quarter" idx="11"/>
          </p:nvPr>
        </p:nvSpPr>
        <p:spPr/>
        <p:txBody>
          <a:bodyPr/>
          <a:lstStyle/>
          <a:p>
            <a:r>
              <a:rPr lang="en-GB" dirty="0"/>
              <a:t>Public | Give me a little credit</a:t>
            </a:r>
          </a:p>
        </p:txBody>
      </p:sp>
      <p:pic>
        <p:nvPicPr>
          <p:cNvPr id="8" name="Picture Placeholder 7"/>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6621" r="16621"/>
          <a:stretch>
            <a:fillRect/>
          </a:stretch>
        </p:blipFill>
        <p:spPr/>
      </p:pic>
    </p:spTree>
    <p:extLst>
      <p:ext uri="{BB962C8B-B14F-4D97-AF65-F5344CB8AC3E}">
        <p14:creationId xmlns:p14="http://schemas.microsoft.com/office/powerpoint/2010/main" val="2862719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529699" y="6417892"/>
            <a:ext cx="720000" cy="216000"/>
          </a:xfrm>
        </p:spPr>
        <p:txBody>
          <a:bodyPr/>
          <a:lstStyle/>
          <a:p>
            <a:fld id="{EBC41589-D1C4-4BDC-AA48-3EF7E766A328}" type="datetime1">
              <a:rPr lang="en-GB" smtClean="0"/>
              <a:t>04/05/2017</a:t>
            </a:fld>
            <a:endParaRPr lang="en-GB" dirty="0"/>
          </a:p>
        </p:txBody>
      </p:sp>
      <p:sp>
        <p:nvSpPr>
          <p:cNvPr id="5" name="Footer Placeholder 4"/>
          <p:cNvSpPr>
            <a:spLocks noGrp="1"/>
          </p:cNvSpPr>
          <p:nvPr>
            <p:ph type="ftr" sz="quarter" idx="11"/>
          </p:nvPr>
        </p:nvSpPr>
        <p:spPr>
          <a:xfrm>
            <a:off x="2277053" y="6418992"/>
            <a:ext cx="6114625" cy="216000"/>
          </a:xfrm>
        </p:spPr>
        <p:txBody>
          <a:bodyPr/>
          <a:lstStyle/>
          <a:p>
            <a:r>
              <a:rPr lang="en-GB" dirty="0"/>
              <a:t>Public | Give me a little credit</a:t>
            </a:r>
          </a:p>
        </p:txBody>
      </p:sp>
      <p:sp>
        <p:nvSpPr>
          <p:cNvPr id="7" name="Title 6"/>
          <p:cNvSpPr>
            <a:spLocks noGrp="1"/>
          </p:cNvSpPr>
          <p:nvPr>
            <p:ph type="title"/>
          </p:nvPr>
        </p:nvSpPr>
        <p:spPr>
          <a:xfrm>
            <a:off x="441495" y="528034"/>
            <a:ext cx="7364035" cy="1007678"/>
          </a:xfrm>
        </p:spPr>
        <p:txBody>
          <a:bodyPr/>
          <a:lstStyle/>
          <a:p>
            <a:r>
              <a:rPr lang="en-US" dirty="0"/>
              <a:t>The players in the credit cycle</a:t>
            </a:r>
          </a:p>
        </p:txBody>
      </p:sp>
      <p:pic>
        <p:nvPicPr>
          <p:cNvPr id="65"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4349" y="1198670"/>
            <a:ext cx="10623029" cy="47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ectangle 65"/>
          <p:cNvSpPr/>
          <p:nvPr/>
        </p:nvSpPr>
        <p:spPr>
          <a:xfrm>
            <a:off x="994349" y="1198670"/>
            <a:ext cx="10608038" cy="4709588"/>
          </a:xfrm>
          <a:prstGeom prst="rect">
            <a:avLst/>
          </a:prstGeom>
          <a:gradFill flip="none" rotWithShape="1">
            <a:gsLst>
              <a:gs pos="0">
                <a:srgbClr val="FFFFFF">
                  <a:shade val="30000"/>
                  <a:satMod val="115000"/>
                  <a:alpha val="50000"/>
                </a:srgbClr>
              </a:gs>
              <a:gs pos="50000">
                <a:srgbClr val="FFFFFF">
                  <a:shade val="67500"/>
                  <a:satMod val="115000"/>
                  <a:alpha val="50000"/>
                </a:srgbClr>
              </a:gs>
              <a:gs pos="100000">
                <a:srgbClr val="FFFFFF">
                  <a:shade val="100000"/>
                  <a:satMod val="115000"/>
                  <a:alpha val="50000"/>
                </a:srgbClr>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7" name="Group 66"/>
          <p:cNvGrpSpPr>
            <a:grpSpLocks/>
          </p:cNvGrpSpPr>
          <p:nvPr/>
        </p:nvGrpSpPr>
        <p:grpSpPr bwMode="auto">
          <a:xfrm>
            <a:off x="4053840" y="1356360"/>
            <a:ext cx="4715396" cy="4288117"/>
            <a:chOff x="2303749" y="1773736"/>
            <a:chExt cx="4536501" cy="4536500"/>
          </a:xfrm>
        </p:grpSpPr>
        <p:sp>
          <p:nvSpPr>
            <p:cNvPr id="68" name="Block Arc 67"/>
            <p:cNvSpPr/>
            <p:nvPr/>
          </p:nvSpPr>
          <p:spPr>
            <a:xfrm>
              <a:off x="2959533" y="2429291"/>
              <a:ext cx="3224934" cy="3225391"/>
            </a:xfrm>
            <a:prstGeom prst="blockArc">
              <a:avLst>
                <a:gd name="adj1" fmla="val 10800000"/>
                <a:gd name="adj2" fmla="val 16200000"/>
                <a:gd name="adj3" fmla="val 4637"/>
              </a:avLst>
            </a:prstGeom>
            <a:solidFill>
              <a:schemeClr val="tx1">
                <a:lumMod val="90000"/>
                <a:lumOff val="1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9" name="Block Arc 68"/>
            <p:cNvSpPr/>
            <p:nvPr/>
          </p:nvSpPr>
          <p:spPr>
            <a:xfrm>
              <a:off x="2959533" y="2429291"/>
              <a:ext cx="3224934" cy="3225391"/>
            </a:xfrm>
            <a:prstGeom prst="blockArc">
              <a:avLst>
                <a:gd name="adj1" fmla="val 5400000"/>
                <a:gd name="adj2" fmla="val 10800000"/>
                <a:gd name="adj3" fmla="val 4637"/>
              </a:avLst>
            </a:prstGeom>
            <a:solidFill>
              <a:schemeClr val="tx1">
                <a:lumMod val="90000"/>
                <a:lumOff val="1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0" name="Block Arc 69"/>
            <p:cNvSpPr/>
            <p:nvPr/>
          </p:nvSpPr>
          <p:spPr>
            <a:xfrm>
              <a:off x="2959533" y="2429291"/>
              <a:ext cx="3224934" cy="3225391"/>
            </a:xfrm>
            <a:prstGeom prst="blockArc">
              <a:avLst>
                <a:gd name="adj1" fmla="val 0"/>
                <a:gd name="adj2" fmla="val 5400000"/>
                <a:gd name="adj3" fmla="val 4637"/>
              </a:avLst>
            </a:prstGeom>
            <a:solidFill>
              <a:schemeClr val="tx1">
                <a:lumMod val="90000"/>
                <a:lumOff val="1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1" name="Block Arc 70"/>
            <p:cNvSpPr/>
            <p:nvPr/>
          </p:nvSpPr>
          <p:spPr>
            <a:xfrm>
              <a:off x="2959533" y="2429291"/>
              <a:ext cx="3224934" cy="3225391"/>
            </a:xfrm>
            <a:prstGeom prst="blockArc">
              <a:avLst>
                <a:gd name="adj1" fmla="val 16200000"/>
                <a:gd name="adj2" fmla="val 0"/>
                <a:gd name="adj3" fmla="val 4637"/>
              </a:avLst>
            </a:prstGeom>
            <a:solidFill>
              <a:schemeClr val="tx1">
                <a:lumMod val="90000"/>
                <a:lumOff val="1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2" name="Freeform 71"/>
            <p:cNvSpPr/>
            <p:nvPr/>
          </p:nvSpPr>
          <p:spPr>
            <a:xfrm>
              <a:off x="3931300" y="3400718"/>
              <a:ext cx="1281399" cy="1282537"/>
            </a:xfrm>
            <a:custGeom>
              <a:avLst/>
              <a:gdLst>
                <a:gd name="connsiteX0" fmla="*/ 0 w 1281111"/>
                <a:gd name="connsiteY0" fmla="*/ 640556 h 1281111"/>
                <a:gd name="connsiteX1" fmla="*/ 640556 w 1281111"/>
                <a:gd name="connsiteY1" fmla="*/ 0 h 1281111"/>
                <a:gd name="connsiteX2" fmla="*/ 1281112 w 1281111"/>
                <a:gd name="connsiteY2" fmla="*/ 640556 h 1281111"/>
                <a:gd name="connsiteX3" fmla="*/ 640556 w 1281111"/>
                <a:gd name="connsiteY3" fmla="*/ 1281112 h 1281111"/>
                <a:gd name="connsiteX4" fmla="*/ 0 w 1281111"/>
                <a:gd name="connsiteY4" fmla="*/ 640556 h 1281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111" h="1281111">
                  <a:moveTo>
                    <a:pt x="0" y="640556"/>
                  </a:moveTo>
                  <a:cubicBezTo>
                    <a:pt x="0" y="286787"/>
                    <a:pt x="286787" y="0"/>
                    <a:pt x="640556" y="0"/>
                  </a:cubicBezTo>
                  <a:cubicBezTo>
                    <a:pt x="994325" y="0"/>
                    <a:pt x="1281112" y="286787"/>
                    <a:pt x="1281112" y="640556"/>
                  </a:cubicBezTo>
                  <a:cubicBezTo>
                    <a:pt x="1281112" y="994325"/>
                    <a:pt x="994325" y="1281112"/>
                    <a:pt x="640556" y="1281112"/>
                  </a:cubicBezTo>
                  <a:cubicBezTo>
                    <a:pt x="286787" y="1281112"/>
                    <a:pt x="0" y="994325"/>
                    <a:pt x="0" y="640556"/>
                  </a:cubicBezTo>
                  <a:close/>
                </a:path>
              </a:pathLst>
            </a:custGeom>
            <a:solidFill>
              <a:schemeClr val="tx2"/>
            </a:solidFill>
            <a:ln>
              <a:noFill/>
            </a:ln>
            <a:effectLst>
              <a:outerShdw blurRad="292100" dist="139700" dir="2700000" algn="ctr">
                <a:srgbClr val="000000">
                  <a:alpha val="65000"/>
                </a:srgbClr>
              </a:outerShdw>
            </a:effectLst>
          </p:spPr>
          <p:style>
            <a:lnRef idx="2">
              <a:scrgbClr r="0" g="0" b="0"/>
            </a:lnRef>
            <a:fillRef idx="1">
              <a:scrgbClr r="0" g="0" b="0"/>
            </a:fillRef>
            <a:effectRef idx="0">
              <a:scrgbClr r="0" g="0" b="0"/>
            </a:effectRef>
            <a:fontRef idx="minor">
              <a:schemeClr val="lt1"/>
            </a:fontRef>
          </p:style>
          <p:txBody>
            <a:bodyPr lIns="213014" tIns="213014" rIns="213014" bIns="213014" spcCol="1270" anchor="ctr"/>
            <a:lstStyle/>
            <a:p>
              <a:pPr algn="ctr" defTabSz="889000">
                <a:lnSpc>
                  <a:spcPct val="90000"/>
                </a:lnSpc>
                <a:spcAft>
                  <a:spcPct val="35000"/>
                </a:spcAft>
                <a:defRPr/>
              </a:pPr>
              <a:r>
                <a:rPr lang="en-US" sz="3200" b="1" dirty="0">
                  <a:solidFill>
                    <a:schemeClr val="bg1"/>
                  </a:solidFill>
                </a:rPr>
                <a:t>You</a:t>
              </a:r>
            </a:p>
          </p:txBody>
        </p:sp>
        <p:sp>
          <p:nvSpPr>
            <p:cNvPr id="73" name="Freeform 72"/>
            <p:cNvSpPr/>
            <p:nvPr/>
          </p:nvSpPr>
          <p:spPr>
            <a:xfrm>
              <a:off x="3878901" y="1773736"/>
              <a:ext cx="1386197" cy="1385712"/>
            </a:xfrm>
            <a:custGeom>
              <a:avLst/>
              <a:gdLst>
                <a:gd name="connsiteX0" fmla="*/ 0 w 1386269"/>
                <a:gd name="connsiteY0" fmla="*/ 693135 h 1386269"/>
                <a:gd name="connsiteX1" fmla="*/ 693135 w 1386269"/>
                <a:gd name="connsiteY1" fmla="*/ 0 h 1386269"/>
                <a:gd name="connsiteX2" fmla="*/ 1386270 w 1386269"/>
                <a:gd name="connsiteY2" fmla="*/ 693135 h 1386269"/>
                <a:gd name="connsiteX3" fmla="*/ 693135 w 1386269"/>
                <a:gd name="connsiteY3" fmla="*/ 1386270 h 1386269"/>
                <a:gd name="connsiteX4" fmla="*/ 0 w 1386269"/>
                <a:gd name="connsiteY4" fmla="*/ 693135 h 1386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269" h="1386269">
                  <a:moveTo>
                    <a:pt x="0" y="693135"/>
                  </a:moveTo>
                  <a:cubicBezTo>
                    <a:pt x="0" y="310327"/>
                    <a:pt x="310327" y="0"/>
                    <a:pt x="693135" y="0"/>
                  </a:cubicBezTo>
                  <a:cubicBezTo>
                    <a:pt x="1075943" y="0"/>
                    <a:pt x="1386270" y="310327"/>
                    <a:pt x="1386270" y="693135"/>
                  </a:cubicBezTo>
                  <a:cubicBezTo>
                    <a:pt x="1386270" y="1075943"/>
                    <a:pt x="1075943" y="1386270"/>
                    <a:pt x="693135" y="1386270"/>
                  </a:cubicBezTo>
                  <a:cubicBezTo>
                    <a:pt x="310327" y="1386270"/>
                    <a:pt x="0" y="1075943"/>
                    <a:pt x="0" y="693135"/>
                  </a:cubicBezTo>
                  <a:close/>
                </a:path>
              </a:pathLst>
            </a:custGeom>
            <a:solidFill>
              <a:schemeClr val="accent3"/>
            </a:solidFill>
            <a:ln>
              <a:noFill/>
            </a:ln>
            <a:effectLst>
              <a:outerShdw blurRad="292100" dist="139700" dir="2700000" algn="ctr">
                <a:srgbClr val="000000">
                  <a:alpha val="65000"/>
                </a:srgbClr>
              </a:outerShdw>
            </a:effectLst>
          </p:spPr>
          <p:style>
            <a:lnRef idx="2">
              <a:scrgbClr r="0" g="0" b="0"/>
            </a:lnRef>
            <a:fillRef idx="1">
              <a:scrgbClr r="0" g="0" b="0"/>
            </a:fillRef>
            <a:effectRef idx="0">
              <a:scrgbClr r="0" g="0" b="0"/>
            </a:effectRef>
            <a:fontRef idx="minor">
              <a:schemeClr val="lt1"/>
            </a:fontRef>
          </p:style>
          <p:txBody>
            <a:bodyPr wrap="none" lIns="220794" tIns="220794" rIns="220794" bIns="220794" spcCol="1270" anchor="ctr"/>
            <a:lstStyle/>
            <a:p>
              <a:pPr algn="ctr" defTabSz="622300">
                <a:lnSpc>
                  <a:spcPct val="90000"/>
                </a:lnSpc>
                <a:spcAft>
                  <a:spcPct val="35000"/>
                </a:spcAft>
                <a:defRPr/>
              </a:pPr>
              <a:r>
                <a:rPr lang="en-US" dirty="0">
                  <a:solidFill>
                    <a:schemeClr val="bg1"/>
                  </a:solidFill>
                  <a:latin typeface="Arial Narrow" panose="020B0606020202030204" pitchFamily="34" charset="0"/>
                </a:rPr>
                <a:t>Credit  </a:t>
              </a:r>
              <a:br>
                <a:rPr lang="en-US" dirty="0">
                  <a:solidFill>
                    <a:schemeClr val="bg1"/>
                  </a:solidFill>
                  <a:latin typeface="Arial Narrow" panose="020B0606020202030204" pitchFamily="34" charset="0"/>
                </a:rPr>
              </a:br>
              <a:r>
                <a:rPr lang="en-US" dirty="0">
                  <a:solidFill>
                    <a:schemeClr val="bg1"/>
                  </a:solidFill>
                  <a:latin typeface="Arial Narrow" panose="020B0606020202030204" pitchFamily="34" charset="0"/>
                </a:rPr>
                <a:t>reporting </a:t>
              </a:r>
              <a:br>
                <a:rPr lang="en-US" dirty="0">
                  <a:solidFill>
                    <a:schemeClr val="bg1"/>
                  </a:solidFill>
                  <a:latin typeface="Arial Narrow" panose="020B0606020202030204" pitchFamily="34" charset="0"/>
                </a:rPr>
              </a:br>
              <a:r>
                <a:rPr lang="en-US" dirty="0">
                  <a:solidFill>
                    <a:schemeClr val="bg1"/>
                  </a:solidFill>
                  <a:latin typeface="Arial Narrow" panose="020B0606020202030204" pitchFamily="34" charset="0"/>
                </a:rPr>
                <a:t>companies</a:t>
              </a:r>
            </a:p>
          </p:txBody>
        </p:sp>
        <p:sp>
          <p:nvSpPr>
            <p:cNvPr id="74" name="Freeform 73"/>
            <p:cNvSpPr/>
            <p:nvPr/>
          </p:nvSpPr>
          <p:spPr>
            <a:xfrm>
              <a:off x="5454053" y="3348336"/>
              <a:ext cx="1386197" cy="1387299"/>
            </a:xfrm>
            <a:custGeom>
              <a:avLst/>
              <a:gdLst>
                <a:gd name="connsiteX0" fmla="*/ 0 w 1386269"/>
                <a:gd name="connsiteY0" fmla="*/ 693135 h 1386269"/>
                <a:gd name="connsiteX1" fmla="*/ 693135 w 1386269"/>
                <a:gd name="connsiteY1" fmla="*/ 0 h 1386269"/>
                <a:gd name="connsiteX2" fmla="*/ 1386270 w 1386269"/>
                <a:gd name="connsiteY2" fmla="*/ 693135 h 1386269"/>
                <a:gd name="connsiteX3" fmla="*/ 693135 w 1386269"/>
                <a:gd name="connsiteY3" fmla="*/ 1386270 h 1386269"/>
                <a:gd name="connsiteX4" fmla="*/ 0 w 1386269"/>
                <a:gd name="connsiteY4" fmla="*/ 693135 h 1386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269" h="1386269">
                  <a:moveTo>
                    <a:pt x="0" y="693135"/>
                  </a:moveTo>
                  <a:cubicBezTo>
                    <a:pt x="0" y="310327"/>
                    <a:pt x="310327" y="0"/>
                    <a:pt x="693135" y="0"/>
                  </a:cubicBezTo>
                  <a:cubicBezTo>
                    <a:pt x="1075943" y="0"/>
                    <a:pt x="1386270" y="310327"/>
                    <a:pt x="1386270" y="693135"/>
                  </a:cubicBezTo>
                  <a:cubicBezTo>
                    <a:pt x="1386270" y="1075943"/>
                    <a:pt x="1075943" y="1386270"/>
                    <a:pt x="693135" y="1386270"/>
                  </a:cubicBezTo>
                  <a:cubicBezTo>
                    <a:pt x="310327" y="1386270"/>
                    <a:pt x="0" y="1075943"/>
                    <a:pt x="0" y="693135"/>
                  </a:cubicBezTo>
                  <a:close/>
                </a:path>
              </a:pathLst>
            </a:custGeom>
            <a:solidFill>
              <a:schemeClr val="accent6"/>
            </a:solidFill>
            <a:ln>
              <a:noFill/>
            </a:ln>
            <a:effectLst>
              <a:outerShdw blurRad="292100" dist="139700" dir="2700000" algn="ctr">
                <a:srgbClr val="000000">
                  <a:alpha val="65000"/>
                </a:srgbClr>
              </a:outerShdw>
            </a:effectLst>
          </p:spPr>
          <p:style>
            <a:lnRef idx="2">
              <a:scrgbClr r="0" g="0" b="0"/>
            </a:lnRef>
            <a:fillRef idx="1">
              <a:scrgbClr r="0" g="0" b="0"/>
            </a:fillRef>
            <a:effectRef idx="0">
              <a:scrgbClr r="0" g="0" b="0"/>
            </a:effectRef>
            <a:fontRef idx="minor">
              <a:schemeClr val="lt1"/>
            </a:fontRef>
          </p:style>
          <p:txBody>
            <a:bodyPr wrap="none" lIns="220794" tIns="220794" rIns="220794" bIns="220794" spcCol="1270" anchor="ctr"/>
            <a:lstStyle/>
            <a:p>
              <a:pPr algn="ctr" defTabSz="622300">
                <a:lnSpc>
                  <a:spcPct val="90000"/>
                </a:lnSpc>
                <a:spcAft>
                  <a:spcPct val="35000"/>
                </a:spcAft>
                <a:defRPr/>
              </a:pPr>
              <a:r>
                <a:rPr lang="en-US" dirty="0">
                  <a:solidFill>
                    <a:schemeClr val="bg1"/>
                  </a:solidFill>
                  <a:latin typeface="Arial Narrow" panose="020B0606020202030204" pitchFamily="34" charset="0"/>
                </a:rPr>
                <a:t>Lenders</a:t>
              </a:r>
            </a:p>
          </p:txBody>
        </p:sp>
        <p:sp>
          <p:nvSpPr>
            <p:cNvPr id="75" name="Freeform 74"/>
            <p:cNvSpPr/>
            <p:nvPr/>
          </p:nvSpPr>
          <p:spPr>
            <a:xfrm>
              <a:off x="3878901" y="4924525"/>
              <a:ext cx="1386197" cy="1385711"/>
            </a:xfrm>
            <a:custGeom>
              <a:avLst/>
              <a:gdLst>
                <a:gd name="connsiteX0" fmla="*/ 0 w 1386269"/>
                <a:gd name="connsiteY0" fmla="*/ 693135 h 1386269"/>
                <a:gd name="connsiteX1" fmla="*/ 693135 w 1386269"/>
                <a:gd name="connsiteY1" fmla="*/ 0 h 1386269"/>
                <a:gd name="connsiteX2" fmla="*/ 1386270 w 1386269"/>
                <a:gd name="connsiteY2" fmla="*/ 693135 h 1386269"/>
                <a:gd name="connsiteX3" fmla="*/ 693135 w 1386269"/>
                <a:gd name="connsiteY3" fmla="*/ 1386270 h 1386269"/>
                <a:gd name="connsiteX4" fmla="*/ 0 w 1386269"/>
                <a:gd name="connsiteY4" fmla="*/ 693135 h 1386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269" h="1386269">
                  <a:moveTo>
                    <a:pt x="0" y="693135"/>
                  </a:moveTo>
                  <a:cubicBezTo>
                    <a:pt x="0" y="310327"/>
                    <a:pt x="310327" y="0"/>
                    <a:pt x="693135" y="0"/>
                  </a:cubicBezTo>
                  <a:cubicBezTo>
                    <a:pt x="1075943" y="0"/>
                    <a:pt x="1386270" y="310327"/>
                    <a:pt x="1386270" y="693135"/>
                  </a:cubicBezTo>
                  <a:cubicBezTo>
                    <a:pt x="1386270" y="1075943"/>
                    <a:pt x="1075943" y="1386270"/>
                    <a:pt x="693135" y="1386270"/>
                  </a:cubicBezTo>
                  <a:cubicBezTo>
                    <a:pt x="310327" y="1386270"/>
                    <a:pt x="0" y="1075943"/>
                    <a:pt x="0" y="693135"/>
                  </a:cubicBezTo>
                  <a:close/>
                </a:path>
              </a:pathLst>
            </a:custGeom>
            <a:solidFill>
              <a:schemeClr val="accent4"/>
            </a:solidFill>
            <a:ln>
              <a:noFill/>
            </a:ln>
            <a:effectLst>
              <a:outerShdw blurRad="292100" dist="139700" dir="2700000" algn="ctr">
                <a:srgbClr val="000000">
                  <a:alpha val="65000"/>
                </a:srgbClr>
              </a:outerShdw>
            </a:effectLst>
          </p:spPr>
          <p:style>
            <a:lnRef idx="2">
              <a:scrgbClr r="0" g="0" b="0"/>
            </a:lnRef>
            <a:fillRef idx="1">
              <a:scrgbClr r="0" g="0" b="0"/>
            </a:fillRef>
            <a:effectRef idx="0">
              <a:scrgbClr r="0" g="0" b="0"/>
            </a:effectRef>
            <a:fontRef idx="minor">
              <a:schemeClr val="lt1"/>
            </a:fontRef>
          </p:style>
          <p:txBody>
            <a:bodyPr wrap="none" lIns="220794" tIns="220794" rIns="220794" bIns="220794" spcCol="1270" anchor="ctr"/>
            <a:lstStyle/>
            <a:p>
              <a:pPr algn="ctr" defTabSz="622300">
                <a:lnSpc>
                  <a:spcPct val="90000"/>
                </a:lnSpc>
                <a:spcAft>
                  <a:spcPct val="35000"/>
                </a:spcAft>
                <a:defRPr/>
              </a:pPr>
              <a:r>
                <a:rPr lang="en-US" dirty="0">
                  <a:solidFill>
                    <a:schemeClr val="bg1"/>
                  </a:solidFill>
                  <a:latin typeface="Arial Narrow" panose="020B0606020202030204" pitchFamily="34" charset="0"/>
                </a:rPr>
                <a:t>Risk score </a:t>
              </a:r>
              <a:br>
                <a:rPr lang="en-US" dirty="0">
                  <a:solidFill>
                    <a:schemeClr val="bg1"/>
                  </a:solidFill>
                  <a:latin typeface="Arial Narrow" panose="020B0606020202030204" pitchFamily="34" charset="0"/>
                </a:rPr>
              </a:br>
              <a:r>
                <a:rPr lang="en-US" dirty="0">
                  <a:solidFill>
                    <a:schemeClr val="bg1"/>
                  </a:solidFill>
                  <a:latin typeface="Arial Narrow" panose="020B0606020202030204" pitchFamily="34" charset="0"/>
                </a:rPr>
                <a:t>modelers</a:t>
              </a:r>
            </a:p>
          </p:txBody>
        </p:sp>
        <p:sp>
          <p:nvSpPr>
            <p:cNvPr id="76" name="Freeform 75"/>
            <p:cNvSpPr/>
            <p:nvPr/>
          </p:nvSpPr>
          <p:spPr>
            <a:xfrm>
              <a:off x="2303749" y="3348336"/>
              <a:ext cx="1386197" cy="1387299"/>
            </a:xfrm>
            <a:custGeom>
              <a:avLst/>
              <a:gdLst>
                <a:gd name="connsiteX0" fmla="*/ 0 w 1386269"/>
                <a:gd name="connsiteY0" fmla="*/ 693135 h 1386269"/>
                <a:gd name="connsiteX1" fmla="*/ 693135 w 1386269"/>
                <a:gd name="connsiteY1" fmla="*/ 0 h 1386269"/>
                <a:gd name="connsiteX2" fmla="*/ 1386270 w 1386269"/>
                <a:gd name="connsiteY2" fmla="*/ 693135 h 1386269"/>
                <a:gd name="connsiteX3" fmla="*/ 693135 w 1386269"/>
                <a:gd name="connsiteY3" fmla="*/ 1386270 h 1386269"/>
                <a:gd name="connsiteX4" fmla="*/ 0 w 1386269"/>
                <a:gd name="connsiteY4" fmla="*/ 693135 h 1386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269" h="1386269">
                  <a:moveTo>
                    <a:pt x="0" y="693135"/>
                  </a:moveTo>
                  <a:cubicBezTo>
                    <a:pt x="0" y="310327"/>
                    <a:pt x="310327" y="0"/>
                    <a:pt x="693135" y="0"/>
                  </a:cubicBezTo>
                  <a:cubicBezTo>
                    <a:pt x="1075943" y="0"/>
                    <a:pt x="1386270" y="310327"/>
                    <a:pt x="1386270" y="693135"/>
                  </a:cubicBezTo>
                  <a:cubicBezTo>
                    <a:pt x="1386270" y="1075943"/>
                    <a:pt x="1075943" y="1386270"/>
                    <a:pt x="693135" y="1386270"/>
                  </a:cubicBezTo>
                  <a:cubicBezTo>
                    <a:pt x="310327" y="1386270"/>
                    <a:pt x="0" y="1075943"/>
                    <a:pt x="0" y="693135"/>
                  </a:cubicBezTo>
                  <a:close/>
                </a:path>
              </a:pathLst>
            </a:custGeom>
            <a:ln>
              <a:noFill/>
            </a:ln>
            <a:effectLst>
              <a:outerShdw blurRad="292100" dist="139700" dir="2700000" algn="ctr">
                <a:srgbClr val="000000">
                  <a:alpha val="65000"/>
                </a:srgb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wrap="none" lIns="220794" tIns="220794" rIns="220794" bIns="220794" spcCol="1270" anchor="ctr"/>
            <a:lstStyle/>
            <a:p>
              <a:pPr algn="ctr" defTabSz="622300">
                <a:lnSpc>
                  <a:spcPct val="90000"/>
                </a:lnSpc>
                <a:spcAft>
                  <a:spcPct val="35000"/>
                </a:spcAft>
                <a:defRPr/>
              </a:pPr>
              <a:r>
                <a:rPr lang="en-US" dirty="0">
                  <a:solidFill>
                    <a:schemeClr val="bg1"/>
                  </a:solidFill>
                  <a:latin typeface="Arial Narrow" panose="020B0606020202030204" pitchFamily="34" charset="0"/>
                </a:rPr>
                <a:t>The </a:t>
              </a:r>
              <a:br>
                <a:rPr lang="en-US" dirty="0">
                  <a:solidFill>
                    <a:schemeClr val="bg1"/>
                  </a:solidFill>
                  <a:latin typeface="Arial Narrow" panose="020B0606020202030204" pitchFamily="34" charset="0"/>
                </a:rPr>
              </a:br>
              <a:r>
                <a:rPr lang="en-US" dirty="0">
                  <a:solidFill>
                    <a:schemeClr val="bg1"/>
                  </a:solidFill>
                  <a:latin typeface="Arial Narrow" panose="020B0606020202030204" pitchFamily="34" charset="0"/>
                </a:rPr>
                <a:t>government</a:t>
              </a:r>
            </a:p>
          </p:txBody>
        </p:sp>
      </p:grpSp>
    </p:spTree>
    <p:extLst>
      <p:ext uri="{BB962C8B-B14F-4D97-AF65-F5344CB8AC3E}">
        <p14:creationId xmlns:p14="http://schemas.microsoft.com/office/powerpoint/2010/main" val="346031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750"/>
                                  </p:stCondLst>
                                  <p:childTnLst>
                                    <p:set>
                                      <p:cBhvr>
                                        <p:cTn id="6" dur="1" fill="hold">
                                          <p:stCondLst>
                                            <p:cond delay="0"/>
                                          </p:stCondLst>
                                        </p:cTn>
                                        <p:tgtEl>
                                          <p:spTgt spid="66"/>
                                        </p:tgtEl>
                                        <p:attrNameLst>
                                          <p:attrName>style.visibility</p:attrName>
                                        </p:attrNameLst>
                                      </p:cBhvr>
                                      <p:to>
                                        <p:strVal val="visible"/>
                                      </p:to>
                                    </p:set>
                                    <p:animEffect transition="in" filter="barn(outHorizontal)">
                                      <p:cBhvr>
                                        <p:cTn id="7" dur="1000"/>
                                        <p:tgtEl>
                                          <p:spTgt spid="66"/>
                                        </p:tgtEl>
                                      </p:cBhvr>
                                    </p:animEffect>
                                  </p:childTnLst>
                                </p:cTn>
                              </p:par>
                            </p:childTnLst>
                          </p:cTn>
                        </p:par>
                        <p:par>
                          <p:cTn id="8" fill="hold">
                            <p:stCondLst>
                              <p:cond delay="1750"/>
                            </p:stCondLst>
                            <p:childTnLst>
                              <p:par>
                                <p:cTn id="9" presetID="23" presetClass="entr" presetSubtype="272" fill="hold" nodeType="afterEffect">
                                  <p:stCondLst>
                                    <p:cond delay="250"/>
                                  </p:stCondLst>
                                  <p:childTnLst>
                                    <p:set>
                                      <p:cBhvr>
                                        <p:cTn id="10" dur="1" fill="hold">
                                          <p:stCondLst>
                                            <p:cond delay="0"/>
                                          </p:stCondLst>
                                        </p:cTn>
                                        <p:tgtEl>
                                          <p:spTgt spid="67"/>
                                        </p:tgtEl>
                                        <p:attrNameLst>
                                          <p:attrName>style.visibility</p:attrName>
                                        </p:attrNameLst>
                                      </p:cBhvr>
                                      <p:to>
                                        <p:strVal val="visible"/>
                                      </p:to>
                                    </p:set>
                                    <p:anim calcmode="lin" valueType="num">
                                      <p:cBhvr>
                                        <p:cTn id="11" dur="750" fill="hold"/>
                                        <p:tgtEl>
                                          <p:spTgt spid="67"/>
                                        </p:tgtEl>
                                        <p:attrNameLst>
                                          <p:attrName>ppt_w</p:attrName>
                                        </p:attrNameLst>
                                      </p:cBhvr>
                                      <p:tavLst>
                                        <p:tav tm="0">
                                          <p:val>
                                            <p:strVal val="2/3*#ppt_w"/>
                                          </p:val>
                                        </p:tav>
                                        <p:tav tm="100000">
                                          <p:val>
                                            <p:strVal val="#ppt_w"/>
                                          </p:val>
                                        </p:tav>
                                      </p:tavLst>
                                    </p:anim>
                                    <p:anim calcmode="lin" valueType="num">
                                      <p:cBhvr>
                                        <p:cTn id="12" dur="750" fill="hold"/>
                                        <p:tgtEl>
                                          <p:spTgt spid="6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71500" indent="-571500">
              <a:buFont typeface="Arial" panose="020B0604020202020204" pitchFamily="34" charset="0"/>
              <a:buChar char="•"/>
            </a:pPr>
            <a:r>
              <a:rPr lang="en-US" sz="2800" dirty="0">
                <a:solidFill>
                  <a:schemeClr val="accent3"/>
                </a:solidFill>
                <a:latin typeface="+mj-lt"/>
              </a:rPr>
              <a:t>Identifying information</a:t>
            </a:r>
          </a:p>
          <a:p>
            <a:pPr marL="571500" indent="-571500">
              <a:buFont typeface="Arial" panose="020B0604020202020204" pitchFamily="34" charset="0"/>
              <a:buChar char="•"/>
            </a:pPr>
            <a:r>
              <a:rPr lang="en-US" sz="2800" dirty="0">
                <a:solidFill>
                  <a:schemeClr val="accent3"/>
                </a:solidFill>
                <a:latin typeface="+mj-lt"/>
              </a:rPr>
              <a:t>Account information</a:t>
            </a:r>
          </a:p>
          <a:p>
            <a:pPr marL="571500" indent="-571500">
              <a:buFont typeface="Arial" panose="020B0604020202020204" pitchFamily="34" charset="0"/>
              <a:buChar char="•"/>
            </a:pPr>
            <a:r>
              <a:rPr lang="en-US" sz="2800" dirty="0">
                <a:solidFill>
                  <a:schemeClr val="accent3"/>
                </a:solidFill>
                <a:latin typeface="+mj-lt"/>
              </a:rPr>
              <a:t>Public record information</a:t>
            </a:r>
          </a:p>
          <a:p>
            <a:pPr marL="571500" indent="-571500">
              <a:buFont typeface="Arial" panose="020B0604020202020204" pitchFamily="34" charset="0"/>
              <a:buChar char="•"/>
            </a:pPr>
            <a:r>
              <a:rPr lang="en-US" sz="2800" dirty="0">
                <a:solidFill>
                  <a:schemeClr val="accent3"/>
                </a:solidFill>
                <a:latin typeface="+mj-lt"/>
              </a:rPr>
              <a:t>Inquiries</a:t>
            </a:r>
          </a:p>
          <a:p>
            <a:pPr marL="571500" indent="-571500">
              <a:buFont typeface="Arial" panose="020B0604020202020204" pitchFamily="34" charset="0"/>
              <a:buChar char="•"/>
            </a:pPr>
            <a:r>
              <a:rPr lang="en-US" sz="2800" dirty="0">
                <a:solidFill>
                  <a:schemeClr val="accent3"/>
                </a:solidFill>
                <a:latin typeface="+mj-lt"/>
              </a:rPr>
              <a:t>Dispute instructions</a:t>
            </a:r>
          </a:p>
          <a:p>
            <a:endParaRPr lang="en-US" dirty="0"/>
          </a:p>
          <a:p>
            <a:endParaRPr lang="en-US" dirty="0"/>
          </a:p>
        </p:txBody>
      </p:sp>
      <p:sp>
        <p:nvSpPr>
          <p:cNvPr id="3" name="Title 2"/>
          <p:cNvSpPr>
            <a:spLocks noGrp="1"/>
          </p:cNvSpPr>
          <p:nvPr>
            <p:ph type="title"/>
          </p:nvPr>
        </p:nvSpPr>
        <p:spPr/>
        <p:txBody>
          <a:bodyPr/>
          <a:lstStyle/>
          <a:p>
            <a:r>
              <a:rPr lang="en-US" dirty="0"/>
              <a:t>What’s in a credit report</a:t>
            </a:r>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a:p>
        </p:txBody>
      </p:sp>
      <p:sp>
        <p:nvSpPr>
          <p:cNvPr id="5" name="Footer Placeholder 4"/>
          <p:cNvSpPr>
            <a:spLocks noGrp="1"/>
          </p:cNvSpPr>
          <p:nvPr>
            <p:ph type="ftr" sz="quarter" idx="11"/>
          </p:nvPr>
        </p:nvSpPr>
        <p:spPr/>
        <p:txBody>
          <a:bodyPr/>
          <a:lstStyle/>
          <a:p>
            <a:r>
              <a:rPr lang="en-GB" dirty="0"/>
              <a:t>Public | Give me a little credit</a:t>
            </a:r>
          </a:p>
        </p:txBody>
      </p:sp>
      <p:pic>
        <p:nvPicPr>
          <p:cNvPr id="7" name="Picture Placeholder 6"/>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6624" r="16624"/>
          <a:stretch>
            <a:fillRect/>
          </a:stretch>
        </p:blipFill>
        <p:spPr/>
      </p:pic>
    </p:spTree>
    <p:extLst>
      <p:ext uri="{BB962C8B-B14F-4D97-AF65-F5344CB8AC3E}">
        <p14:creationId xmlns:p14="http://schemas.microsoft.com/office/powerpoint/2010/main" val="1748222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spcBef>
                <a:spcPts val="1800"/>
              </a:spcBef>
            </a:pPr>
            <a:r>
              <a:rPr lang="en-US" sz="3200" b="1" dirty="0">
                <a:solidFill>
                  <a:schemeClr val="accent1"/>
                </a:solidFill>
                <a:latin typeface="+mj-lt"/>
              </a:rPr>
              <a:t>Credit reporting companies do </a:t>
            </a:r>
            <a:r>
              <a:rPr lang="en-US" sz="3200" b="1" dirty="0">
                <a:solidFill>
                  <a:schemeClr val="accent4"/>
                </a:solidFill>
                <a:latin typeface="+mj-lt"/>
              </a:rPr>
              <a:t>not</a:t>
            </a:r>
            <a:r>
              <a:rPr lang="en-US" sz="3200" b="1" dirty="0">
                <a:solidFill>
                  <a:schemeClr val="accent1"/>
                </a:solidFill>
                <a:latin typeface="+mj-lt"/>
              </a:rPr>
              <a:t> store: </a:t>
            </a:r>
          </a:p>
          <a:p>
            <a:pPr marL="342900" indent="-342900">
              <a:spcBef>
                <a:spcPts val="1800"/>
              </a:spcBef>
              <a:buFont typeface="Arial" panose="020B0604020202020204" pitchFamily="34" charset="0"/>
              <a:buChar char="•"/>
            </a:pPr>
            <a:r>
              <a:rPr lang="en-US" sz="2000" dirty="0">
                <a:solidFill>
                  <a:schemeClr val="accent1"/>
                </a:solidFill>
                <a:latin typeface="+mj-lt"/>
              </a:rPr>
              <a:t>Criminal background</a:t>
            </a:r>
          </a:p>
          <a:p>
            <a:pPr marL="342900" indent="-342900">
              <a:spcBef>
                <a:spcPts val="1800"/>
              </a:spcBef>
              <a:buFont typeface="Arial" panose="020B0604020202020204" pitchFamily="34" charset="0"/>
              <a:buChar char="•"/>
            </a:pPr>
            <a:r>
              <a:rPr lang="en-US" sz="2000" dirty="0">
                <a:solidFill>
                  <a:schemeClr val="accent1"/>
                </a:solidFill>
                <a:latin typeface="+mj-lt"/>
              </a:rPr>
              <a:t>Medical information</a:t>
            </a:r>
          </a:p>
          <a:p>
            <a:pPr marL="342900" indent="-342900">
              <a:spcBef>
                <a:spcPts val="1800"/>
              </a:spcBef>
              <a:buFont typeface="Arial" panose="020B0604020202020204" pitchFamily="34" charset="0"/>
              <a:buChar char="•"/>
            </a:pPr>
            <a:r>
              <a:rPr lang="en-US" sz="2000" dirty="0">
                <a:solidFill>
                  <a:schemeClr val="accent1"/>
                </a:solidFill>
                <a:latin typeface="+mj-lt"/>
              </a:rPr>
              <a:t>Buying habits / transaction data</a:t>
            </a:r>
          </a:p>
          <a:p>
            <a:pPr marL="342900" indent="-342900">
              <a:spcBef>
                <a:spcPts val="1800"/>
              </a:spcBef>
              <a:buFont typeface="Arial" panose="020B0604020202020204" pitchFamily="34" charset="0"/>
              <a:buChar char="•"/>
            </a:pPr>
            <a:r>
              <a:rPr lang="en-US" sz="2000" dirty="0">
                <a:solidFill>
                  <a:schemeClr val="accent1"/>
                </a:solidFill>
                <a:latin typeface="+mj-lt"/>
              </a:rPr>
              <a:t>Income</a:t>
            </a:r>
          </a:p>
          <a:p>
            <a:pPr marL="342900" indent="-342900">
              <a:spcBef>
                <a:spcPts val="1800"/>
              </a:spcBef>
              <a:buFont typeface="Arial" panose="020B0604020202020204" pitchFamily="34" charset="0"/>
              <a:buChar char="•"/>
            </a:pPr>
            <a:r>
              <a:rPr lang="en-US" sz="2000" dirty="0">
                <a:solidFill>
                  <a:schemeClr val="accent1"/>
                </a:solidFill>
                <a:latin typeface="+mj-lt"/>
              </a:rPr>
              <a:t>Bank account information</a:t>
            </a:r>
          </a:p>
          <a:p>
            <a:pPr marL="342900" indent="-342900">
              <a:spcBef>
                <a:spcPts val="1800"/>
              </a:spcBef>
              <a:buFont typeface="Arial" panose="020B0604020202020204" pitchFamily="34" charset="0"/>
              <a:buChar char="•"/>
            </a:pPr>
            <a:r>
              <a:rPr lang="en-US" sz="2000" dirty="0">
                <a:solidFill>
                  <a:schemeClr val="accent1"/>
                </a:solidFill>
                <a:latin typeface="+mj-lt"/>
              </a:rPr>
              <a:t>Credit scores</a:t>
            </a:r>
          </a:p>
          <a:p>
            <a:pPr marL="342900" indent="-342900">
              <a:spcBef>
                <a:spcPts val="1800"/>
              </a:spcBef>
              <a:buFont typeface="Arial" panose="020B0604020202020204" pitchFamily="34" charset="0"/>
              <a:buChar char="•"/>
            </a:pPr>
            <a:endParaRPr lang="en-US" sz="2400" dirty="0">
              <a:solidFill>
                <a:schemeClr val="accent1"/>
              </a:solidFill>
              <a:latin typeface="Arial Narrow" panose="020B0606020202030204" pitchFamily="34" charset="0"/>
            </a:endParaRPr>
          </a:p>
        </p:txBody>
      </p:sp>
      <p:sp>
        <p:nvSpPr>
          <p:cNvPr id="3" name="Title 2"/>
          <p:cNvSpPr>
            <a:spLocks noGrp="1"/>
          </p:cNvSpPr>
          <p:nvPr>
            <p:ph type="title"/>
          </p:nvPr>
        </p:nvSpPr>
        <p:spPr/>
        <p:txBody>
          <a:bodyPr/>
          <a:lstStyle/>
          <a:p>
            <a:r>
              <a:rPr lang="en-US" dirty="0"/>
              <a:t>What’s NOT in a credit report?</a:t>
            </a:r>
            <a:br>
              <a:rPr lang="en-US" dirty="0"/>
            </a:br>
            <a:endParaRPr lang="en-GB" dirty="0"/>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a:p>
        </p:txBody>
      </p:sp>
      <p:sp>
        <p:nvSpPr>
          <p:cNvPr id="5" name="Footer Placeholder 4"/>
          <p:cNvSpPr>
            <a:spLocks noGrp="1"/>
          </p:cNvSpPr>
          <p:nvPr>
            <p:ph type="ftr" sz="quarter" idx="11"/>
          </p:nvPr>
        </p:nvSpPr>
        <p:spPr/>
        <p:txBody>
          <a:bodyPr/>
          <a:lstStyle/>
          <a:p>
            <a:r>
              <a:rPr lang="en-GB" dirty="0"/>
              <a:t>Public | Give me a little credit</a:t>
            </a:r>
          </a:p>
        </p:txBody>
      </p:sp>
      <p:pic>
        <p:nvPicPr>
          <p:cNvPr id="8" name="Picture Placeholder 7"/>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5662" r="15662"/>
          <a:stretch>
            <a:fillRect/>
          </a:stretch>
        </p:blipFill>
        <p:spPr/>
      </p:pic>
    </p:spTree>
    <p:extLst>
      <p:ext uri="{BB962C8B-B14F-4D97-AF65-F5344CB8AC3E}">
        <p14:creationId xmlns:p14="http://schemas.microsoft.com/office/powerpoint/2010/main" val="963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999" y="1475509"/>
            <a:ext cx="5570851" cy="4388262"/>
          </a:xfrm>
        </p:spPr>
        <p:txBody>
          <a:bodyPr/>
          <a:lstStyle/>
          <a:p>
            <a:r>
              <a:rPr lang="en-US" sz="2800" dirty="0">
                <a:solidFill>
                  <a:schemeClr val="accent4"/>
                </a:solidFill>
              </a:rPr>
              <a:t>What is it?</a:t>
            </a:r>
          </a:p>
          <a:p>
            <a:pPr marL="285750" indent="-285750">
              <a:spcBef>
                <a:spcPts val="0"/>
              </a:spcBef>
              <a:buFont typeface="Arial" panose="020B0604020202020204" pitchFamily="34" charset="0"/>
              <a:buChar char="•"/>
            </a:pPr>
            <a:r>
              <a:rPr lang="en-US" sz="1800" dirty="0">
                <a:solidFill>
                  <a:schemeClr val="accent1"/>
                </a:solidFill>
              </a:rPr>
              <a:t>On-time, as well as late payments</a:t>
            </a:r>
          </a:p>
          <a:p>
            <a:pPr marL="285750" indent="-285750">
              <a:spcBef>
                <a:spcPts val="0"/>
              </a:spcBef>
              <a:buFont typeface="Arial" panose="020B0604020202020204" pitchFamily="34" charset="0"/>
              <a:buChar char="•"/>
            </a:pPr>
            <a:r>
              <a:rPr lang="en-US" sz="1800" dirty="0">
                <a:solidFill>
                  <a:schemeClr val="accent1"/>
                </a:solidFill>
              </a:rPr>
              <a:t>Bad checks and / or insufficient funds (NSF)</a:t>
            </a:r>
          </a:p>
          <a:p>
            <a:pPr marL="285750" indent="-285750">
              <a:spcBef>
                <a:spcPts val="0"/>
              </a:spcBef>
              <a:buFont typeface="Arial" panose="020B0604020202020204" pitchFamily="34" charset="0"/>
              <a:buChar char="•"/>
            </a:pPr>
            <a:r>
              <a:rPr lang="en-US" sz="1800" dirty="0">
                <a:solidFill>
                  <a:schemeClr val="accent1"/>
                </a:solidFill>
              </a:rPr>
              <a:t>Unfulfilled lease terms</a:t>
            </a:r>
          </a:p>
          <a:p>
            <a:pPr marL="285750" indent="-285750">
              <a:spcBef>
                <a:spcPts val="0"/>
              </a:spcBef>
              <a:buFont typeface="Arial" panose="020B0604020202020204" pitchFamily="34" charset="0"/>
              <a:buChar char="•"/>
            </a:pPr>
            <a:r>
              <a:rPr lang="en-US" sz="1800" dirty="0">
                <a:solidFill>
                  <a:schemeClr val="accent1"/>
                </a:solidFill>
              </a:rPr>
              <a:t>Outstanding balances / write-offs</a:t>
            </a:r>
          </a:p>
          <a:p>
            <a:pPr marL="285750" indent="-285750">
              <a:spcBef>
                <a:spcPts val="0"/>
              </a:spcBef>
              <a:buFont typeface="Arial" panose="020B0604020202020204" pitchFamily="34" charset="0"/>
              <a:buChar char="•"/>
            </a:pPr>
            <a:r>
              <a:rPr lang="en-US" sz="1800" dirty="0">
                <a:solidFill>
                  <a:schemeClr val="accent1"/>
                </a:solidFill>
              </a:rPr>
              <a:t>Previous collections activity</a:t>
            </a:r>
          </a:p>
          <a:p>
            <a:pPr>
              <a:spcBef>
                <a:spcPts val="3000"/>
              </a:spcBef>
            </a:pPr>
            <a:r>
              <a:rPr lang="en-US" sz="2800" dirty="0">
                <a:solidFill>
                  <a:schemeClr val="accent4"/>
                </a:solidFill>
              </a:rPr>
              <a:t>Why is it important?</a:t>
            </a:r>
          </a:p>
          <a:p>
            <a:pPr marL="285750" indent="-285750">
              <a:spcBef>
                <a:spcPts val="0"/>
              </a:spcBef>
              <a:buFont typeface="Arial" panose="020B0604020202020204" pitchFamily="34" charset="0"/>
              <a:buChar char="•"/>
            </a:pPr>
            <a:r>
              <a:rPr lang="en-US" sz="1800" dirty="0">
                <a:solidFill>
                  <a:schemeClr val="accent1"/>
                </a:solidFill>
              </a:rPr>
              <a:t>About 110 million of 310 million U.S. residents rent</a:t>
            </a:r>
          </a:p>
          <a:p>
            <a:pPr marL="285750" indent="-285750">
              <a:spcBef>
                <a:spcPts val="0"/>
              </a:spcBef>
              <a:buFont typeface="Arial" panose="020B0604020202020204" pitchFamily="34" charset="0"/>
              <a:buChar char="•"/>
            </a:pPr>
            <a:r>
              <a:rPr lang="en-US" sz="1800" dirty="0">
                <a:solidFill>
                  <a:schemeClr val="accent1"/>
                </a:solidFill>
              </a:rPr>
              <a:t>Positive rental data not previously on credit report</a:t>
            </a:r>
          </a:p>
          <a:p>
            <a:pPr marL="285750" indent="-285750">
              <a:spcBef>
                <a:spcPts val="0"/>
              </a:spcBef>
              <a:buFont typeface="Arial" panose="020B0604020202020204" pitchFamily="34" charset="0"/>
              <a:buChar char="•"/>
            </a:pPr>
            <a:r>
              <a:rPr lang="en-US" sz="1800" dirty="0">
                <a:solidFill>
                  <a:schemeClr val="accent1"/>
                </a:solidFill>
              </a:rPr>
              <a:t>64 million U.S. consumers have no / limited credit</a:t>
            </a:r>
          </a:p>
          <a:p>
            <a:pPr marL="285750" indent="-285750">
              <a:spcBef>
                <a:spcPts val="0"/>
              </a:spcBef>
              <a:buFont typeface="Arial" panose="020B0604020202020204" pitchFamily="34" charset="0"/>
              <a:buChar char="•"/>
            </a:pPr>
            <a:r>
              <a:rPr lang="en-US" sz="1800" dirty="0">
                <a:solidFill>
                  <a:schemeClr val="accent1"/>
                </a:solidFill>
              </a:rPr>
              <a:t>Consumers can now build credit history with          paid-as-agreed rent payments </a:t>
            </a:r>
          </a:p>
          <a:p>
            <a:endParaRPr lang="en-GB" dirty="0"/>
          </a:p>
          <a:p>
            <a:endParaRPr lang="en-GB" dirty="0"/>
          </a:p>
        </p:txBody>
      </p:sp>
      <p:sp>
        <p:nvSpPr>
          <p:cNvPr id="3" name="Title 2"/>
          <p:cNvSpPr>
            <a:spLocks noGrp="1"/>
          </p:cNvSpPr>
          <p:nvPr>
            <p:ph type="title"/>
          </p:nvPr>
        </p:nvSpPr>
        <p:spPr/>
        <p:txBody>
          <a:bodyPr/>
          <a:lstStyle/>
          <a:p>
            <a:r>
              <a:rPr lang="en-US" dirty="0"/>
              <a:t>Rental payment history data</a:t>
            </a:r>
            <a:endParaRPr lang="en-GB" sz="2000" dirty="0"/>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a:p>
        </p:txBody>
      </p:sp>
      <p:sp>
        <p:nvSpPr>
          <p:cNvPr id="5" name="Footer Placeholder 4"/>
          <p:cNvSpPr>
            <a:spLocks noGrp="1"/>
          </p:cNvSpPr>
          <p:nvPr>
            <p:ph type="ftr" sz="quarter" idx="11"/>
          </p:nvPr>
        </p:nvSpPr>
        <p:spPr>
          <a:xfrm>
            <a:off x="2282972" y="6403219"/>
            <a:ext cx="6114625" cy="216000"/>
          </a:xfrm>
        </p:spPr>
        <p:txBody>
          <a:bodyPr/>
          <a:lstStyle/>
          <a:p>
            <a:r>
              <a:rPr lang="en-GB" dirty="0"/>
              <a:t>Public | Give me a little credit</a:t>
            </a:r>
          </a:p>
        </p:txBody>
      </p:sp>
      <p:graphicFrame>
        <p:nvGraphicFramePr>
          <p:cNvPr id="8" name="Chart 7"/>
          <p:cNvGraphicFramePr>
            <a:graphicFrameLocks noChangeAspect="1"/>
          </p:cNvGraphicFramePr>
          <p:nvPr>
            <p:extLst>
              <p:ext uri="{D42A27DB-BD31-4B8C-83A1-F6EECF244321}">
                <p14:modId xmlns:p14="http://schemas.microsoft.com/office/powerpoint/2010/main" val="308930274"/>
              </p:ext>
            </p:extLst>
          </p:nvPr>
        </p:nvGraphicFramePr>
        <p:xfrm>
          <a:off x="7148093" y="160761"/>
          <a:ext cx="4571551" cy="30771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Picture Placeholder 6"/>
          <p:cNvGraphicFramePr>
            <a:graphicFrameLocks noGrp="1"/>
          </p:cNvGraphicFramePr>
          <p:nvPr>
            <p:ph type="pic" sz="quarter" idx="14"/>
            <p:extLst>
              <p:ext uri="{D42A27DB-BD31-4B8C-83A1-F6EECF244321}">
                <p14:modId xmlns:p14="http://schemas.microsoft.com/office/powerpoint/2010/main" val="3973140521"/>
              </p:ext>
            </p:extLst>
          </p:nvPr>
        </p:nvGraphicFramePr>
        <p:xfrm>
          <a:off x="6541477" y="442128"/>
          <a:ext cx="4595445" cy="48433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03775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2365" y="528034"/>
            <a:ext cx="11043548" cy="1007678"/>
          </a:xfrm>
        </p:spPr>
        <p:txBody>
          <a:bodyPr/>
          <a:lstStyle/>
          <a:p>
            <a:r>
              <a:rPr lang="en-US" dirty="0"/>
              <a:t>Rental data analysis highlights</a:t>
            </a:r>
            <a:br>
              <a:rPr lang="en-US" dirty="0"/>
            </a:br>
            <a:r>
              <a:rPr lang="en-US" sz="2800" dirty="0">
                <a:latin typeface="Arial Narrow" panose="020B0606020202030204" pitchFamily="34" charset="0"/>
              </a:rPr>
              <a:t>Credit for renting</a:t>
            </a:r>
            <a:endParaRPr lang="en-GB" sz="2800" dirty="0"/>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a:p>
        </p:txBody>
      </p:sp>
      <p:sp>
        <p:nvSpPr>
          <p:cNvPr id="5" name="Footer Placeholder 4"/>
          <p:cNvSpPr>
            <a:spLocks noGrp="1"/>
          </p:cNvSpPr>
          <p:nvPr>
            <p:ph type="ftr" sz="quarter" idx="11"/>
          </p:nvPr>
        </p:nvSpPr>
        <p:spPr/>
        <p:txBody>
          <a:bodyPr/>
          <a:lstStyle/>
          <a:p>
            <a:r>
              <a:rPr lang="en-GB" dirty="0"/>
              <a:t>Public | Give me a little credit</a:t>
            </a:r>
          </a:p>
        </p:txBody>
      </p:sp>
      <p:grpSp>
        <p:nvGrpSpPr>
          <p:cNvPr id="2" name="Group 1"/>
          <p:cNvGrpSpPr/>
          <p:nvPr/>
        </p:nvGrpSpPr>
        <p:grpSpPr>
          <a:xfrm>
            <a:off x="1141342" y="1464199"/>
            <a:ext cx="10458286" cy="4303348"/>
            <a:chOff x="1141342" y="1464199"/>
            <a:chExt cx="10458286" cy="4303348"/>
          </a:xfrm>
        </p:grpSpPr>
        <p:sp>
          <p:nvSpPr>
            <p:cNvPr id="26" name="TextBox 25"/>
            <p:cNvSpPr txBox="1"/>
            <p:nvPr/>
          </p:nvSpPr>
          <p:spPr>
            <a:xfrm>
              <a:off x="1141342" y="5244327"/>
              <a:ext cx="10458286" cy="523220"/>
            </a:xfrm>
            <a:prstGeom prst="rect">
              <a:avLst/>
            </a:prstGeom>
            <a:noFill/>
          </p:spPr>
          <p:txBody>
            <a:bodyPr wrap="square" rtlCol="0">
              <a:spAutoFit/>
            </a:bodyPr>
            <a:lstStyle/>
            <a:p>
              <a:pPr algn="ctr"/>
              <a:r>
                <a:rPr lang="en-US" sz="2800" dirty="0">
                  <a:solidFill>
                    <a:schemeClr val="accent1"/>
                  </a:solidFill>
                  <a:latin typeface="Arial Black" panose="020B0A04020102020204" pitchFamily="34" charset="0"/>
                </a:rPr>
                <a:t>Learn more: </a:t>
              </a:r>
              <a:r>
                <a:rPr lang="en-US" sz="2800" dirty="0">
                  <a:solidFill>
                    <a:schemeClr val="accent1"/>
                  </a:solidFill>
                  <a:latin typeface="Arial Narrow" panose="020B0606020202030204" pitchFamily="34" charset="0"/>
                </a:rPr>
                <a:t>www.experian.com/buildcredithistory</a:t>
              </a:r>
            </a:p>
          </p:txBody>
        </p:sp>
        <p:sp>
          <p:nvSpPr>
            <p:cNvPr id="27" name="Text Box 54"/>
            <p:cNvSpPr txBox="1">
              <a:spLocks noChangeArrowheads="1"/>
            </p:cNvSpPr>
            <p:nvPr/>
          </p:nvSpPr>
          <p:spPr bwMode="auto">
            <a:xfrm>
              <a:off x="1905000" y="1464199"/>
              <a:ext cx="2555490" cy="1200221"/>
            </a:xfrm>
            <a:prstGeom prst="rect">
              <a:avLst/>
            </a:prstGeom>
            <a:noFill/>
            <a:ln w="9525">
              <a:noFill/>
              <a:miter lim="800000"/>
              <a:headEnd/>
              <a:tailEnd/>
            </a:ln>
          </p:spPr>
          <p:txBody>
            <a:bodyPr wrap="square" anchor="t" anchorCtr="1">
              <a:noAutofit/>
            </a:bodyPr>
            <a:lstStyle/>
            <a:p>
              <a:pPr>
                <a:lnSpc>
                  <a:spcPct val="90000"/>
                </a:lnSpc>
              </a:pPr>
              <a:r>
                <a:rPr lang="en-US" b="1" dirty="0">
                  <a:solidFill>
                    <a:schemeClr val="accent1"/>
                  </a:solidFill>
                  <a:latin typeface="Arial Black" panose="020B0A04020102020204" pitchFamily="34" charset="0"/>
                  <a:cs typeface="Arial" panose="020B0604020202020204" pitchFamily="34" charset="0"/>
                </a:rPr>
                <a:t>100% </a:t>
              </a:r>
              <a:r>
                <a:rPr lang="en-US" dirty="0">
                  <a:solidFill>
                    <a:schemeClr val="accent1"/>
                  </a:solidFill>
                  <a:latin typeface="Arial" panose="020B0604020202020204" pitchFamily="34" charset="0"/>
                  <a:cs typeface="Arial" panose="020B0604020202020204" pitchFamily="34" charset="0"/>
                </a:rPr>
                <a:t>of the no-hit </a:t>
              </a:r>
              <a:br>
                <a:rPr lang="en-US" dirty="0">
                  <a:solidFill>
                    <a:schemeClr val="accent1"/>
                  </a:solidFill>
                  <a:latin typeface="Arial" panose="020B0604020202020204" pitchFamily="34" charset="0"/>
                  <a:cs typeface="Arial" panose="020B0604020202020204" pitchFamily="34" charset="0"/>
                </a:rPr>
              </a:br>
              <a:r>
                <a:rPr lang="en-US" dirty="0">
                  <a:solidFill>
                    <a:schemeClr val="accent1"/>
                  </a:solidFill>
                  <a:latin typeface="Arial" panose="020B0604020202020204" pitchFamily="34" charset="0"/>
                  <a:cs typeface="Arial" panose="020B0604020202020204" pitchFamily="34" charset="0"/>
                </a:rPr>
                <a:t>residents transitioned </a:t>
              </a:r>
              <a:br>
                <a:rPr lang="en-US" dirty="0">
                  <a:solidFill>
                    <a:schemeClr val="accent1"/>
                  </a:solidFill>
                  <a:latin typeface="Arial" panose="020B0604020202020204" pitchFamily="34" charset="0"/>
                  <a:cs typeface="Arial" panose="020B0604020202020204" pitchFamily="34" charset="0"/>
                </a:rPr>
              </a:br>
              <a:r>
                <a:rPr lang="en-US" dirty="0">
                  <a:solidFill>
                    <a:schemeClr val="accent1"/>
                  </a:solidFill>
                  <a:latin typeface="Arial" panose="020B0604020202020204" pitchFamily="34" charset="0"/>
                  <a:cs typeface="Arial" panose="020B0604020202020204" pitchFamily="34" charset="0"/>
                </a:rPr>
                <a:t>to the thin-file category </a:t>
              </a:r>
              <a:br>
                <a:rPr lang="en-US" dirty="0">
                  <a:solidFill>
                    <a:schemeClr val="accent1"/>
                  </a:solidFill>
                  <a:latin typeface="Arial" panose="020B0604020202020204" pitchFamily="34" charset="0"/>
                  <a:cs typeface="Arial" panose="020B0604020202020204" pitchFamily="34" charset="0"/>
                </a:rPr>
              </a:br>
              <a:r>
                <a:rPr lang="en-US" dirty="0">
                  <a:solidFill>
                    <a:schemeClr val="accent1"/>
                  </a:solidFill>
                  <a:latin typeface="Arial" panose="020B0604020202020204" pitchFamily="34" charset="0"/>
                  <a:cs typeface="Arial" panose="020B0604020202020204" pitchFamily="34" charset="0"/>
                </a:rPr>
                <a:t>and are now scoreable</a:t>
              </a:r>
            </a:p>
          </p:txBody>
        </p:sp>
        <p:sp>
          <p:nvSpPr>
            <p:cNvPr id="28" name="Text Box 54"/>
            <p:cNvSpPr txBox="1">
              <a:spLocks noChangeArrowheads="1"/>
            </p:cNvSpPr>
            <p:nvPr/>
          </p:nvSpPr>
          <p:spPr bwMode="auto">
            <a:xfrm>
              <a:off x="4814984" y="1464199"/>
              <a:ext cx="2555490" cy="1200221"/>
            </a:xfrm>
            <a:prstGeom prst="rect">
              <a:avLst/>
            </a:prstGeom>
            <a:noFill/>
            <a:ln w="9525">
              <a:noFill/>
              <a:miter lim="800000"/>
              <a:headEnd/>
              <a:tailEnd/>
            </a:ln>
          </p:spPr>
          <p:txBody>
            <a:bodyPr wrap="square" anchor="t" anchorCtr="1">
              <a:noAutofit/>
            </a:bodyPr>
            <a:lstStyle/>
            <a:p>
              <a:pPr>
                <a:lnSpc>
                  <a:spcPct val="90000"/>
                </a:lnSpc>
              </a:pPr>
              <a:r>
                <a:rPr lang="en-US" dirty="0">
                  <a:solidFill>
                    <a:schemeClr val="accent1"/>
                  </a:solidFill>
                  <a:latin typeface="Arial" panose="020B0604020202020204" pitchFamily="34" charset="0"/>
                  <a:cs typeface="Arial" panose="020B0604020202020204" pitchFamily="34" charset="0"/>
                </a:rPr>
                <a:t>Subprime residents decreased </a:t>
              </a:r>
              <a:r>
                <a:rPr lang="en-US" dirty="0">
                  <a:solidFill>
                    <a:schemeClr val="accent1"/>
                  </a:solidFill>
                  <a:latin typeface="Arial Black" panose="020B0A04020102020204" pitchFamily="34" charset="0"/>
                  <a:cs typeface="Arial" panose="020B0604020202020204" pitchFamily="34" charset="0"/>
                </a:rPr>
                <a:t>19%</a:t>
              </a:r>
              <a:r>
                <a:rPr lang="en-US" dirty="0">
                  <a:solidFill>
                    <a:schemeClr val="accent1"/>
                  </a:solidFill>
                  <a:latin typeface="Arial" panose="020B0604020202020204" pitchFamily="34" charset="0"/>
                  <a:cs typeface="Arial" panose="020B0604020202020204" pitchFamily="34" charset="0"/>
                </a:rPr>
                <a:t> </a:t>
              </a:r>
              <a:br>
                <a:rPr lang="en-US" dirty="0">
                  <a:solidFill>
                    <a:schemeClr val="accent1"/>
                  </a:solidFill>
                  <a:latin typeface="Arial" panose="020B0604020202020204" pitchFamily="34" charset="0"/>
                  <a:cs typeface="Arial" panose="020B0604020202020204" pitchFamily="34" charset="0"/>
                </a:rPr>
              </a:br>
              <a:r>
                <a:rPr lang="en-US" dirty="0">
                  <a:solidFill>
                    <a:schemeClr val="accent1"/>
                  </a:solidFill>
                  <a:latin typeface="Arial" panose="020B0604020202020204" pitchFamily="34" charset="0"/>
                  <a:cs typeface="Arial" panose="020B0604020202020204" pitchFamily="34" charset="0"/>
                </a:rPr>
                <a:t>with the addition </a:t>
              </a:r>
              <a:br>
                <a:rPr lang="en-US" dirty="0">
                  <a:solidFill>
                    <a:schemeClr val="accent1"/>
                  </a:solidFill>
                  <a:latin typeface="Arial" panose="020B0604020202020204" pitchFamily="34" charset="0"/>
                  <a:cs typeface="Arial" panose="020B0604020202020204" pitchFamily="34" charset="0"/>
                </a:rPr>
              </a:br>
              <a:r>
                <a:rPr lang="en-US" dirty="0">
                  <a:solidFill>
                    <a:schemeClr val="accent1"/>
                  </a:solidFill>
                  <a:latin typeface="Arial" panose="020B0604020202020204" pitchFamily="34" charset="0"/>
                  <a:cs typeface="Arial" panose="020B0604020202020204" pitchFamily="34" charset="0"/>
                </a:rPr>
                <a:t>of the rental tradeline</a:t>
              </a:r>
            </a:p>
          </p:txBody>
        </p:sp>
        <p:grpSp>
          <p:nvGrpSpPr>
            <p:cNvPr id="29" name="Group 28"/>
            <p:cNvGrpSpPr/>
            <p:nvPr/>
          </p:nvGrpSpPr>
          <p:grpSpPr>
            <a:xfrm>
              <a:off x="2374397" y="2814299"/>
              <a:ext cx="1454140" cy="2228239"/>
              <a:chOff x="842963" y="2770792"/>
              <a:chExt cx="1576812" cy="2416214"/>
            </a:xfrm>
          </p:grpSpPr>
          <p:sp>
            <p:nvSpPr>
              <p:cNvPr id="30" name="Up Arrow 29"/>
              <p:cNvSpPr/>
              <p:nvPr/>
            </p:nvSpPr>
            <p:spPr>
              <a:xfrm>
                <a:off x="842963" y="2770792"/>
                <a:ext cx="1576812" cy="2416214"/>
              </a:xfrm>
              <a:prstGeom prst="upArrow">
                <a:avLst/>
              </a:prstGeom>
              <a:gradFill flip="none"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tileRec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1" name="Oval 30"/>
              <p:cNvSpPr/>
              <p:nvPr/>
            </p:nvSpPr>
            <p:spPr>
              <a:xfrm>
                <a:off x="1007962" y="3711789"/>
                <a:ext cx="1246815" cy="1017428"/>
              </a:xfrm>
              <a:prstGeom prst="ellipse">
                <a:avLst/>
              </a:prstGeom>
              <a:solidFill>
                <a:schemeClr val="accent3"/>
              </a:solidFill>
              <a:ln>
                <a:noFill/>
              </a:ln>
              <a:effectLst>
                <a:outerShdw blurRad="292100" dist="139700" dir="2700000" algn="ctr" rotWithShape="0">
                  <a:srgbClr val="000000">
                    <a:alpha val="65000"/>
                  </a:srgb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700" dirty="0">
                    <a:ln>
                      <a:solidFill>
                        <a:srgbClr val="FFFFFF"/>
                      </a:solidFill>
                    </a:ln>
                    <a:solidFill>
                      <a:schemeClr val="bg1"/>
                    </a:solidFill>
                  </a:rPr>
                  <a:t>100%</a:t>
                </a:r>
              </a:p>
            </p:txBody>
          </p:sp>
        </p:grpSp>
        <p:grpSp>
          <p:nvGrpSpPr>
            <p:cNvPr id="32" name="Group 31"/>
            <p:cNvGrpSpPr/>
            <p:nvPr/>
          </p:nvGrpSpPr>
          <p:grpSpPr>
            <a:xfrm>
              <a:off x="5287459" y="2814299"/>
              <a:ext cx="1454140" cy="2228239"/>
              <a:chOff x="3810000" y="2770792"/>
              <a:chExt cx="1576812" cy="2416214"/>
            </a:xfrm>
          </p:grpSpPr>
          <p:sp>
            <p:nvSpPr>
              <p:cNvPr id="33" name="Up Arrow 32"/>
              <p:cNvSpPr/>
              <p:nvPr/>
            </p:nvSpPr>
            <p:spPr>
              <a:xfrm>
                <a:off x="3810000" y="2770792"/>
                <a:ext cx="1576812" cy="2416214"/>
              </a:xfrm>
              <a:prstGeom prst="upArrow">
                <a:avLst/>
              </a:prstGeom>
              <a:solidFill>
                <a:schemeClr val="accent4">
                  <a:lumMod val="20000"/>
                  <a:lumOff val="80000"/>
                </a:schemeClr>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4" name="Oval 33"/>
              <p:cNvSpPr/>
              <p:nvPr/>
            </p:nvSpPr>
            <p:spPr>
              <a:xfrm>
                <a:off x="3974999" y="3711789"/>
                <a:ext cx="1246815" cy="1017428"/>
              </a:xfrm>
              <a:prstGeom prst="ellipse">
                <a:avLst/>
              </a:prstGeom>
              <a:solidFill>
                <a:schemeClr val="accent4"/>
              </a:solidFill>
              <a:ln>
                <a:noFill/>
              </a:ln>
              <a:effectLst>
                <a:outerShdw blurRad="292100" dist="139700" dir="2700000" algn="ctr" rotWithShape="0">
                  <a:srgbClr val="000000">
                    <a:alpha val="65000"/>
                  </a:srgb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700" dirty="0">
                    <a:ln>
                      <a:solidFill>
                        <a:srgbClr val="FFFFFF"/>
                      </a:solidFill>
                    </a:ln>
                    <a:solidFill>
                      <a:schemeClr val="bg1"/>
                    </a:solidFill>
                  </a:rPr>
                  <a:t>19%</a:t>
                </a:r>
              </a:p>
            </p:txBody>
          </p:sp>
        </p:grpSp>
        <p:grpSp>
          <p:nvGrpSpPr>
            <p:cNvPr id="35" name="Group 34"/>
            <p:cNvGrpSpPr/>
            <p:nvPr/>
          </p:nvGrpSpPr>
          <p:grpSpPr>
            <a:xfrm>
              <a:off x="8200522" y="2814299"/>
              <a:ext cx="1454140" cy="2228239"/>
              <a:chOff x="6505664" y="2770792"/>
              <a:chExt cx="1576812" cy="2416214"/>
            </a:xfrm>
          </p:grpSpPr>
          <p:sp>
            <p:nvSpPr>
              <p:cNvPr id="36" name="Up Arrow 35"/>
              <p:cNvSpPr/>
              <p:nvPr/>
            </p:nvSpPr>
            <p:spPr>
              <a:xfrm>
                <a:off x="6505664" y="2770792"/>
                <a:ext cx="1576812" cy="2416214"/>
              </a:xfrm>
              <a:prstGeom prst="upArrow">
                <a:avLst/>
              </a:prstGeom>
              <a:solidFill>
                <a:schemeClr val="accent1">
                  <a:lumMod val="20000"/>
                  <a:lumOff val="80000"/>
                </a:schemeClr>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7" name="Oval 36"/>
              <p:cNvSpPr/>
              <p:nvPr/>
            </p:nvSpPr>
            <p:spPr>
              <a:xfrm>
                <a:off x="6630449" y="3711789"/>
                <a:ext cx="1246815" cy="1017428"/>
              </a:xfrm>
              <a:prstGeom prst="ellipse">
                <a:avLst/>
              </a:prstGeom>
              <a:solidFill>
                <a:schemeClr val="accent1"/>
              </a:solidFill>
              <a:ln>
                <a:noFill/>
              </a:ln>
              <a:effectLst>
                <a:outerShdw blurRad="292100" dist="139700" dir="2700000" algn="ctr" rotWithShape="0">
                  <a:srgbClr val="000000">
                    <a:alpha val="65000"/>
                  </a:srgb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700" dirty="0">
                    <a:ln>
                      <a:solidFill>
                        <a:srgbClr val="FFFFFF"/>
                      </a:solidFill>
                    </a:ln>
                    <a:solidFill>
                      <a:schemeClr val="bg1"/>
                    </a:solidFill>
                  </a:rPr>
                  <a:t>95%</a:t>
                </a:r>
              </a:p>
            </p:txBody>
          </p:sp>
        </p:grpSp>
        <p:sp>
          <p:nvSpPr>
            <p:cNvPr id="38" name="Text Box 54"/>
            <p:cNvSpPr txBox="1">
              <a:spLocks noChangeArrowheads="1"/>
            </p:cNvSpPr>
            <p:nvPr/>
          </p:nvSpPr>
          <p:spPr bwMode="auto">
            <a:xfrm>
              <a:off x="7370475" y="1464199"/>
              <a:ext cx="3350077" cy="1200221"/>
            </a:xfrm>
            <a:prstGeom prst="rect">
              <a:avLst/>
            </a:prstGeom>
            <a:noFill/>
            <a:ln w="9525">
              <a:noFill/>
              <a:miter lim="800000"/>
              <a:headEnd/>
              <a:tailEnd/>
            </a:ln>
          </p:spPr>
          <p:txBody>
            <a:bodyPr wrap="square" anchor="t" anchorCtr="1">
              <a:noAutofit/>
            </a:bodyPr>
            <a:lstStyle/>
            <a:p>
              <a:pPr marL="171450" lvl="1">
                <a:lnSpc>
                  <a:spcPct val="90000"/>
                </a:lnSpc>
                <a:spcBef>
                  <a:spcPts val="300"/>
                </a:spcBef>
              </a:pPr>
              <a:r>
                <a:rPr lang="en-US" dirty="0">
                  <a:solidFill>
                    <a:schemeClr val="accent1"/>
                  </a:solidFill>
                  <a:latin typeface="Arial Black" panose="020B0A04020102020204" pitchFamily="34" charset="0"/>
                  <a:cs typeface="Arial" panose="020B0604020202020204" pitchFamily="34" charset="0"/>
                </a:rPr>
                <a:t>95% </a:t>
              </a:r>
              <a:r>
                <a:rPr lang="en-US" dirty="0">
                  <a:solidFill>
                    <a:schemeClr val="accent1"/>
                  </a:solidFill>
                  <a:latin typeface="Arial" panose="020B0604020202020204" pitchFamily="34" charset="0"/>
                  <a:cs typeface="Arial" panose="020B0604020202020204" pitchFamily="34" charset="0"/>
                </a:rPr>
                <a:t>of study participants experienced a score increase or no score change with the rental </a:t>
              </a:r>
              <a:r>
                <a:rPr lang="en-US" dirty="0" err="1">
                  <a:solidFill>
                    <a:schemeClr val="accent1"/>
                  </a:solidFill>
                  <a:latin typeface="Arial" panose="020B0604020202020204" pitchFamily="34" charset="0"/>
                  <a:cs typeface="Arial" panose="020B0604020202020204" pitchFamily="34" charset="0"/>
                </a:rPr>
                <a:t>tradeline</a:t>
              </a:r>
              <a:endParaRPr lang="en-US" dirty="0">
                <a:solidFill>
                  <a:schemeClr val="accent1"/>
                </a:solidFill>
                <a:latin typeface="Arial" panose="020B0604020202020204" pitchFamily="34" charset="0"/>
                <a:cs typeface="Arial" panose="020B0604020202020204" pitchFamily="34" charset="0"/>
              </a:endParaRPr>
            </a:p>
          </p:txBody>
        </p:sp>
      </p:grpSp>
      <p:sp>
        <p:nvSpPr>
          <p:cNvPr id="18" name="Rectangle 17"/>
          <p:cNvSpPr>
            <a:spLocks noChangeArrowheads="1"/>
          </p:cNvSpPr>
          <p:nvPr/>
        </p:nvSpPr>
        <p:spPr bwMode="auto">
          <a:xfrm>
            <a:off x="410634" y="5790066"/>
            <a:ext cx="1111885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dirty="0">
                <a:solidFill>
                  <a:srgbClr val="181818"/>
                </a:solidFill>
              </a:rPr>
              <a:t>For the purpose of this data analysis, Experian </a:t>
            </a:r>
            <a:r>
              <a:rPr lang="en-US" sz="800" dirty="0" err="1">
                <a:solidFill>
                  <a:srgbClr val="181818"/>
                </a:solidFill>
              </a:rPr>
              <a:t>RentBureau</a:t>
            </a:r>
            <a:r>
              <a:rPr lang="en-US" sz="800" baseline="30000" dirty="0">
                <a:solidFill>
                  <a:srgbClr val="181818"/>
                </a:solidFill>
              </a:rPr>
              <a:t>®</a:t>
            </a:r>
            <a:r>
              <a:rPr lang="en-US" sz="800" dirty="0">
                <a:solidFill>
                  <a:srgbClr val="181818"/>
                </a:solidFill>
              </a:rPr>
              <a:t> utilized the </a:t>
            </a:r>
            <a:r>
              <a:rPr lang="en-US" sz="800" dirty="0" err="1">
                <a:solidFill>
                  <a:srgbClr val="181818"/>
                </a:solidFill>
              </a:rPr>
              <a:t>VantageScore</a:t>
            </a:r>
            <a:r>
              <a:rPr lang="en-US" sz="800" baseline="30000" dirty="0">
                <a:solidFill>
                  <a:srgbClr val="181818"/>
                </a:solidFill>
              </a:rPr>
              <a:t>®</a:t>
            </a:r>
            <a:r>
              <a:rPr lang="en-US" sz="800" dirty="0">
                <a:solidFill>
                  <a:srgbClr val="181818"/>
                </a:solidFill>
              </a:rPr>
              <a:t> 3.0 advanced credit scoring model,</a:t>
            </a:r>
          </a:p>
          <a:p>
            <a:r>
              <a:rPr lang="en-US" sz="800" dirty="0">
                <a:solidFill>
                  <a:srgbClr val="181818"/>
                </a:solidFill>
              </a:rPr>
              <a:t>which produces a highly predictive score and scores up to 35 million consumers previously deemed </a:t>
            </a:r>
            <a:r>
              <a:rPr lang="en-US" sz="800" dirty="0" err="1">
                <a:solidFill>
                  <a:srgbClr val="181818"/>
                </a:solidFill>
              </a:rPr>
              <a:t>unscoreable</a:t>
            </a:r>
            <a:r>
              <a:rPr lang="en-US" sz="800" dirty="0">
                <a:solidFill>
                  <a:srgbClr val="181818"/>
                </a:solidFill>
              </a:rPr>
              <a:t>.</a:t>
            </a:r>
          </a:p>
          <a:p>
            <a:r>
              <a:rPr lang="en-US" sz="800" dirty="0" err="1">
                <a:solidFill>
                  <a:srgbClr val="181818"/>
                </a:solidFill>
              </a:rPr>
              <a:t>VantageScore</a:t>
            </a:r>
            <a:r>
              <a:rPr lang="en-US" sz="800" baseline="30000" dirty="0">
                <a:solidFill>
                  <a:srgbClr val="181818"/>
                </a:solidFill>
              </a:rPr>
              <a:t>®</a:t>
            </a:r>
            <a:r>
              <a:rPr lang="en-US" sz="800" dirty="0">
                <a:solidFill>
                  <a:srgbClr val="181818"/>
                </a:solidFill>
              </a:rPr>
              <a:t> 3.0 has a score range of 300 to 850 to represent a consumer’s creditworthiness.</a:t>
            </a:r>
          </a:p>
        </p:txBody>
      </p:sp>
    </p:spTree>
    <p:extLst>
      <p:ext uri="{BB962C8B-B14F-4D97-AF65-F5344CB8AC3E}">
        <p14:creationId xmlns:p14="http://schemas.microsoft.com/office/powerpoint/2010/main" val="139911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342900" indent="-342900">
              <a:spcBef>
                <a:spcPts val="1800"/>
              </a:spcBef>
              <a:buFont typeface="Arial" panose="020B0604020202020204" pitchFamily="34" charset="0"/>
              <a:buChar char="•"/>
            </a:pPr>
            <a:r>
              <a:rPr lang="en-US" sz="2400" dirty="0">
                <a:solidFill>
                  <a:schemeClr val="accent1"/>
                </a:solidFill>
                <a:latin typeface="+mj-lt"/>
              </a:rPr>
              <a:t>We encourage consumers to get a report directly from Experian</a:t>
            </a:r>
          </a:p>
          <a:p>
            <a:pPr lvl="3">
              <a:spcBef>
                <a:spcPts val="1200"/>
              </a:spcBef>
            </a:pPr>
            <a:r>
              <a:rPr lang="en-US" sz="2000" b="0" dirty="0">
                <a:solidFill>
                  <a:schemeClr val="accent1"/>
                </a:solidFill>
                <a:latin typeface="+mj-lt"/>
              </a:rPr>
              <a:t>Toll-free number on report gives you access to customer service</a:t>
            </a:r>
          </a:p>
          <a:p>
            <a:pPr lvl="3">
              <a:spcBef>
                <a:spcPts val="1200"/>
              </a:spcBef>
            </a:pPr>
            <a:r>
              <a:rPr lang="en-US" sz="2000" b="0" dirty="0">
                <a:solidFill>
                  <a:schemeClr val="accent1"/>
                </a:solidFill>
                <a:latin typeface="+mj-lt"/>
              </a:rPr>
              <a:t>Report number identifies you and your record</a:t>
            </a:r>
          </a:p>
          <a:p>
            <a:pPr lvl="3">
              <a:spcBef>
                <a:spcPts val="1200"/>
              </a:spcBef>
            </a:pPr>
            <a:r>
              <a:rPr lang="en-US" sz="2000" b="0" dirty="0">
                <a:solidFill>
                  <a:schemeClr val="accent1"/>
                </a:solidFill>
                <a:latin typeface="+mj-lt"/>
              </a:rPr>
              <a:t>You and the customer service representative will be looking at the same information in the same order</a:t>
            </a:r>
          </a:p>
          <a:p>
            <a:pPr marL="342900" indent="-342900">
              <a:spcBef>
                <a:spcPts val="1800"/>
              </a:spcBef>
              <a:buFont typeface="Arial" panose="020B0604020202020204" pitchFamily="34" charset="0"/>
              <a:buChar char="•"/>
            </a:pPr>
            <a:r>
              <a:rPr lang="en-US" sz="2400" dirty="0">
                <a:solidFill>
                  <a:schemeClr val="accent1"/>
                </a:solidFill>
                <a:latin typeface="+mj-lt"/>
              </a:rPr>
              <a:t>Can dispute online, by telephone or by mail</a:t>
            </a:r>
          </a:p>
          <a:p>
            <a:pPr marL="342900" indent="-342900">
              <a:spcBef>
                <a:spcPts val="1800"/>
              </a:spcBef>
              <a:buFont typeface="Arial" panose="020B0604020202020204" pitchFamily="34" charset="0"/>
              <a:buChar char="•"/>
            </a:pPr>
            <a:r>
              <a:rPr lang="en-US" sz="2400" dirty="0">
                <a:solidFill>
                  <a:schemeClr val="accent1"/>
                </a:solidFill>
                <a:latin typeface="+mj-lt"/>
              </a:rPr>
              <a:t>Dispute must be specific</a:t>
            </a:r>
          </a:p>
          <a:p>
            <a:pPr>
              <a:spcBef>
                <a:spcPts val="1200"/>
              </a:spcBef>
            </a:pPr>
            <a:endParaRPr lang="en-US" sz="2400" dirty="0">
              <a:solidFill>
                <a:schemeClr val="tx2"/>
              </a:solidFill>
              <a:latin typeface="Arial Narrow" panose="020B0606020202030204" pitchFamily="34" charset="0"/>
            </a:endParaRPr>
          </a:p>
          <a:p>
            <a:endParaRPr lang="en-GB" dirty="0"/>
          </a:p>
          <a:p>
            <a:endParaRPr lang="en-GB" dirty="0"/>
          </a:p>
        </p:txBody>
      </p:sp>
      <p:sp>
        <p:nvSpPr>
          <p:cNvPr id="3" name="Title 2"/>
          <p:cNvSpPr>
            <a:spLocks noGrp="1"/>
          </p:cNvSpPr>
          <p:nvPr>
            <p:ph type="title"/>
          </p:nvPr>
        </p:nvSpPr>
        <p:spPr/>
        <p:txBody>
          <a:bodyPr/>
          <a:lstStyle/>
          <a:p>
            <a:r>
              <a:rPr lang="en-US" dirty="0"/>
              <a:t>Initiating a dispute</a:t>
            </a:r>
            <a:br>
              <a:rPr lang="en-US" dirty="0"/>
            </a:br>
            <a:endParaRPr lang="en-GB" sz="2000" dirty="0"/>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a:p>
        </p:txBody>
      </p:sp>
      <p:sp>
        <p:nvSpPr>
          <p:cNvPr id="5" name="Footer Placeholder 4"/>
          <p:cNvSpPr>
            <a:spLocks noGrp="1"/>
          </p:cNvSpPr>
          <p:nvPr>
            <p:ph type="ftr" sz="quarter" idx="11"/>
          </p:nvPr>
        </p:nvSpPr>
        <p:spPr/>
        <p:txBody>
          <a:bodyPr/>
          <a:lstStyle/>
          <a:p>
            <a:r>
              <a:rPr lang="en-GB" dirty="0"/>
              <a:t>Public | Give me a little credit</a:t>
            </a:r>
          </a:p>
        </p:txBody>
      </p:sp>
      <p:pic>
        <p:nvPicPr>
          <p:cNvPr id="8" name="Picture Placeholder 7"/>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6624" r="16624"/>
          <a:stretch>
            <a:fillRect/>
          </a:stretch>
        </p:blipFill>
        <p:spPr/>
      </p:pic>
    </p:spTree>
    <p:extLst>
      <p:ext uri="{BB962C8B-B14F-4D97-AF65-F5344CB8AC3E}">
        <p14:creationId xmlns:p14="http://schemas.microsoft.com/office/powerpoint/2010/main" val="2086960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Processing a dispute</a:t>
            </a:r>
            <a:br>
              <a:rPr lang="en-GB" dirty="0"/>
            </a:br>
            <a:endParaRPr lang="en-GB" sz="2000" dirty="0"/>
          </a:p>
        </p:txBody>
      </p:sp>
      <p:sp>
        <p:nvSpPr>
          <p:cNvPr id="3" name="Date Placeholder 2"/>
          <p:cNvSpPr>
            <a:spLocks noGrp="1"/>
          </p:cNvSpPr>
          <p:nvPr>
            <p:ph type="dt" sz="half" idx="10"/>
          </p:nvPr>
        </p:nvSpPr>
        <p:spPr/>
        <p:txBody>
          <a:bodyPr/>
          <a:lstStyle/>
          <a:p>
            <a:fld id="{4E5AB15A-4DF2-4D3F-B804-F1418BD7EF6F}" type="datetime1">
              <a:rPr lang="en-GB" smtClean="0"/>
              <a:t>04/05/2017</a:t>
            </a:fld>
            <a:endParaRPr lang="en-GB"/>
          </a:p>
        </p:txBody>
      </p:sp>
      <p:sp>
        <p:nvSpPr>
          <p:cNvPr id="4" name="Footer Placeholder 3"/>
          <p:cNvSpPr>
            <a:spLocks noGrp="1"/>
          </p:cNvSpPr>
          <p:nvPr>
            <p:ph type="ftr" sz="quarter" idx="11"/>
          </p:nvPr>
        </p:nvSpPr>
        <p:spPr/>
        <p:txBody>
          <a:bodyPr/>
          <a:lstStyle/>
          <a:p>
            <a:r>
              <a:rPr lang="en-GB" dirty="0"/>
              <a:t>Public | Give me a little credit</a:t>
            </a:r>
          </a:p>
        </p:txBody>
      </p:sp>
      <p:sp>
        <p:nvSpPr>
          <p:cNvPr id="2" name="Slide Number Placeholder 1"/>
          <p:cNvSpPr>
            <a:spLocks noGrp="1"/>
          </p:cNvSpPr>
          <p:nvPr>
            <p:ph type="sldNum" sz="quarter" idx="4294967295"/>
          </p:nvPr>
        </p:nvSpPr>
        <p:spPr>
          <a:xfrm>
            <a:off x="11112500" y="6642100"/>
            <a:ext cx="1079500" cy="215900"/>
          </a:xfrm>
          <a:prstGeom prst="rect">
            <a:avLst/>
          </a:prstGeom>
        </p:spPr>
        <p:txBody>
          <a:bodyPr/>
          <a:lstStyle/>
          <a:p>
            <a:fld id="{EF540DAE-C9AD-4AB7-834A-30F15928ADCF}" type="slidenum">
              <a:rPr lang="en-GB" smtClean="0"/>
              <a:t>19</a:t>
            </a:fld>
            <a:endParaRPr lang="en-GB"/>
          </a:p>
        </p:txBody>
      </p:sp>
      <p:pic>
        <p:nvPicPr>
          <p:cNvPr id="9" name="Picture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3835" y="955474"/>
            <a:ext cx="5758165" cy="3839142"/>
          </a:xfrm>
          <a:custGeom>
            <a:avLst/>
            <a:gdLst>
              <a:gd name="connsiteX0" fmla="*/ 0 w 5749052"/>
              <a:gd name="connsiteY0" fmla="*/ 2044535 h 5749051"/>
              <a:gd name="connsiteX1" fmla="*/ 2044535 w 5749052"/>
              <a:gd name="connsiteY1" fmla="*/ 0 h 5749051"/>
              <a:gd name="connsiteX2" fmla="*/ 3704517 w 5749052"/>
              <a:gd name="connsiteY2" fmla="*/ 0 h 5749051"/>
              <a:gd name="connsiteX3" fmla="*/ 5749052 w 5749052"/>
              <a:gd name="connsiteY3" fmla="*/ 2044535 h 5749051"/>
              <a:gd name="connsiteX4" fmla="*/ 5749052 w 5749052"/>
              <a:gd name="connsiteY4" fmla="*/ 3704516 h 5749051"/>
              <a:gd name="connsiteX5" fmla="*/ 3704517 w 5749052"/>
              <a:gd name="connsiteY5" fmla="*/ 5749051 h 5749051"/>
              <a:gd name="connsiteX6" fmla="*/ 2044535 w 5749052"/>
              <a:gd name="connsiteY6" fmla="*/ 5749051 h 5749051"/>
              <a:gd name="connsiteX7" fmla="*/ 0 w 5749052"/>
              <a:gd name="connsiteY7" fmla="*/ 3704516 h 5749051"/>
              <a:gd name="connsiteX8" fmla="*/ 0 w 5749052"/>
              <a:gd name="connsiteY8"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235331 w 5984383"/>
              <a:gd name="connsiteY0" fmla="*/ 2044535 h 5749051"/>
              <a:gd name="connsiteX1" fmla="*/ 0 w 5984383"/>
              <a:gd name="connsiteY1" fmla="*/ 17953 h 5749051"/>
              <a:gd name="connsiteX2" fmla="*/ 2279866 w 5984383"/>
              <a:gd name="connsiteY2" fmla="*/ 0 h 5749051"/>
              <a:gd name="connsiteX3" fmla="*/ 3939848 w 5984383"/>
              <a:gd name="connsiteY3" fmla="*/ 0 h 5749051"/>
              <a:gd name="connsiteX4" fmla="*/ 5984383 w 5984383"/>
              <a:gd name="connsiteY4" fmla="*/ 2044535 h 5749051"/>
              <a:gd name="connsiteX5" fmla="*/ 5984383 w 5984383"/>
              <a:gd name="connsiteY5" fmla="*/ 3704516 h 5749051"/>
              <a:gd name="connsiteX6" fmla="*/ 3939848 w 5984383"/>
              <a:gd name="connsiteY6" fmla="*/ 5749051 h 5749051"/>
              <a:gd name="connsiteX7" fmla="*/ 2279866 w 5984383"/>
              <a:gd name="connsiteY7" fmla="*/ 5749051 h 5749051"/>
              <a:gd name="connsiteX8" fmla="*/ 235331 w 5984383"/>
              <a:gd name="connsiteY8" fmla="*/ 3704516 h 5749051"/>
              <a:gd name="connsiteX9" fmla="*/ 235331 w 5984383"/>
              <a:gd name="connsiteY9"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753402 w 5753402"/>
              <a:gd name="connsiteY4" fmla="*/ 2044535 h 5749051"/>
              <a:gd name="connsiteX5" fmla="*/ 5753402 w 5753402"/>
              <a:gd name="connsiteY5" fmla="*/ 3704516 h 5749051"/>
              <a:gd name="connsiteX6" fmla="*/ 3708867 w 5753402"/>
              <a:gd name="connsiteY6" fmla="*/ 5749051 h 5749051"/>
              <a:gd name="connsiteX7" fmla="*/ 2048885 w 5753402"/>
              <a:gd name="connsiteY7" fmla="*/ 5749051 h 5749051"/>
              <a:gd name="connsiteX8" fmla="*/ 4350 w 5753402"/>
              <a:gd name="connsiteY8" fmla="*/ 3704516 h 5749051"/>
              <a:gd name="connsiteX9" fmla="*/ 4350 w 5753402"/>
              <a:gd name="connsiteY9"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5783"/>
              <a:gd name="connsiteY0" fmla="*/ 2044535 h 5749051"/>
              <a:gd name="connsiteX1" fmla="*/ 0 w 5755783"/>
              <a:gd name="connsiteY1" fmla="*/ 1284 h 5749051"/>
              <a:gd name="connsiteX2" fmla="*/ 2048885 w 5755783"/>
              <a:gd name="connsiteY2" fmla="*/ 0 h 5749051"/>
              <a:gd name="connsiteX3" fmla="*/ 3708867 w 5755783"/>
              <a:gd name="connsiteY3" fmla="*/ 0 h 5749051"/>
              <a:gd name="connsiteX4" fmla="*/ 5755783 w 5755783"/>
              <a:gd name="connsiteY4" fmla="*/ 7455 h 5749051"/>
              <a:gd name="connsiteX5" fmla="*/ 5753402 w 5755783"/>
              <a:gd name="connsiteY5" fmla="*/ 2044535 h 5749051"/>
              <a:gd name="connsiteX6" fmla="*/ 5753402 w 5755783"/>
              <a:gd name="connsiteY6" fmla="*/ 3704516 h 5749051"/>
              <a:gd name="connsiteX7" fmla="*/ 3708867 w 5755783"/>
              <a:gd name="connsiteY7" fmla="*/ 5749051 h 5749051"/>
              <a:gd name="connsiteX8" fmla="*/ 2048885 w 5755783"/>
              <a:gd name="connsiteY8" fmla="*/ 5749051 h 5749051"/>
              <a:gd name="connsiteX9" fmla="*/ 4350 w 5755783"/>
              <a:gd name="connsiteY9" fmla="*/ 3704516 h 5749051"/>
              <a:gd name="connsiteX10" fmla="*/ 4350 w 5755783"/>
              <a:gd name="connsiteY10"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4350 w 5758165"/>
              <a:gd name="connsiteY9" fmla="*/ 3704516 h 5749051"/>
              <a:gd name="connsiteX10" fmla="*/ 4350 w 5758165"/>
              <a:gd name="connsiteY10"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656823 w 5758165"/>
              <a:gd name="connsiteY9" fmla="*/ 5195260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656823 w 5758165"/>
              <a:gd name="connsiteY9" fmla="*/ 5195260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656823 w 5758165"/>
              <a:gd name="connsiteY9" fmla="*/ 5195260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656823 w 5758165"/>
              <a:gd name="connsiteY9" fmla="*/ 5195260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4361 w 5758165"/>
              <a:gd name="connsiteY9" fmla="*/ 5738185 h 5749051"/>
              <a:gd name="connsiteX10" fmla="*/ 4350 w 5758165"/>
              <a:gd name="connsiteY10" fmla="*/ 3704516 h 5749051"/>
              <a:gd name="connsiteX11" fmla="*/ 4350 w 5758165"/>
              <a:gd name="connsiteY11" fmla="*/ 2044535 h 5749051"/>
              <a:gd name="connsiteX0" fmla="*/ 4350 w 5758165"/>
              <a:gd name="connsiteY0" fmla="*/ 2044535 h 5750091"/>
              <a:gd name="connsiteX1" fmla="*/ 0 w 5758165"/>
              <a:gd name="connsiteY1" fmla="*/ 1284 h 5750091"/>
              <a:gd name="connsiteX2" fmla="*/ 2048885 w 5758165"/>
              <a:gd name="connsiteY2" fmla="*/ 0 h 5750091"/>
              <a:gd name="connsiteX3" fmla="*/ 3708867 w 5758165"/>
              <a:gd name="connsiteY3" fmla="*/ 0 h 5750091"/>
              <a:gd name="connsiteX4" fmla="*/ 5758165 w 5758165"/>
              <a:gd name="connsiteY4" fmla="*/ 311 h 5750091"/>
              <a:gd name="connsiteX5" fmla="*/ 5753402 w 5758165"/>
              <a:gd name="connsiteY5" fmla="*/ 2044535 h 5750091"/>
              <a:gd name="connsiteX6" fmla="*/ 5753402 w 5758165"/>
              <a:gd name="connsiteY6" fmla="*/ 3704516 h 5750091"/>
              <a:gd name="connsiteX7" fmla="*/ 3708867 w 5758165"/>
              <a:gd name="connsiteY7" fmla="*/ 5749051 h 5750091"/>
              <a:gd name="connsiteX8" fmla="*/ 2048885 w 5758165"/>
              <a:gd name="connsiteY8" fmla="*/ 5749051 h 5750091"/>
              <a:gd name="connsiteX9" fmla="*/ 6743 w 5758165"/>
              <a:gd name="connsiteY9" fmla="*/ 5750091 h 5750091"/>
              <a:gd name="connsiteX10" fmla="*/ 4350 w 5758165"/>
              <a:gd name="connsiteY10" fmla="*/ 3704516 h 5750091"/>
              <a:gd name="connsiteX11" fmla="*/ 4350 w 5758165"/>
              <a:gd name="connsiteY11" fmla="*/ 2044535 h 575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8165" h="5750091">
                <a:moveTo>
                  <a:pt x="4350" y="2044535"/>
                </a:moveTo>
                <a:lnTo>
                  <a:pt x="0" y="1284"/>
                </a:lnTo>
                <a:lnTo>
                  <a:pt x="2048885" y="0"/>
                </a:lnTo>
                <a:lnTo>
                  <a:pt x="3708867" y="0"/>
                </a:lnTo>
                <a:lnTo>
                  <a:pt x="5758165" y="311"/>
                </a:lnTo>
                <a:cubicBezTo>
                  <a:pt x="5757371" y="679338"/>
                  <a:pt x="5754196" y="1365508"/>
                  <a:pt x="5753402" y="2044535"/>
                </a:cubicBezTo>
                <a:lnTo>
                  <a:pt x="5753402" y="3704516"/>
                </a:lnTo>
                <a:cubicBezTo>
                  <a:pt x="5753402" y="4833682"/>
                  <a:pt x="4838033" y="5749051"/>
                  <a:pt x="3708867" y="5749051"/>
                </a:cubicBezTo>
                <a:lnTo>
                  <a:pt x="2048885" y="5749051"/>
                </a:lnTo>
                <a:lnTo>
                  <a:pt x="6743" y="5750091"/>
                </a:lnTo>
                <a:cubicBezTo>
                  <a:pt x="6739" y="5072201"/>
                  <a:pt x="4354" y="4382406"/>
                  <a:pt x="4350" y="3704516"/>
                </a:cubicBezTo>
                <a:lnTo>
                  <a:pt x="4350" y="2044535"/>
                </a:lnTo>
                <a:close/>
              </a:path>
            </a:pathLst>
          </a:custGeom>
        </p:spPr>
      </p:pic>
      <p:sp>
        <p:nvSpPr>
          <p:cNvPr id="14" name="Content Placeholder 1"/>
          <p:cNvSpPr>
            <a:spLocks noGrp="1"/>
          </p:cNvSpPr>
          <p:nvPr>
            <p:ph idx="1"/>
          </p:nvPr>
        </p:nvSpPr>
        <p:spPr>
          <a:xfrm>
            <a:off x="397195" y="2022475"/>
            <a:ext cx="5570851" cy="3600000"/>
          </a:xfrm>
        </p:spPr>
        <p:txBody>
          <a:bodyPr>
            <a:normAutofit fontScale="70000" lnSpcReduction="20000"/>
          </a:bodyPr>
          <a:lstStyle/>
          <a:p>
            <a:pPr marL="342900" indent="-342900">
              <a:spcBef>
                <a:spcPts val="1800"/>
              </a:spcBef>
              <a:buFont typeface="Arial" panose="020B0604020202020204" pitchFamily="34" charset="0"/>
              <a:buChar char="•"/>
            </a:pPr>
            <a:r>
              <a:rPr lang="en-US" sz="2800" dirty="0">
                <a:solidFill>
                  <a:schemeClr val="accent1"/>
                </a:solidFill>
              </a:rPr>
              <a:t>Credit reporting company verifies with the source of the information (creditor or court)</a:t>
            </a:r>
          </a:p>
          <a:p>
            <a:pPr marL="342900" indent="-342900">
              <a:spcBef>
                <a:spcPts val="1800"/>
              </a:spcBef>
              <a:buFont typeface="Arial" panose="020B0604020202020204" pitchFamily="34" charset="0"/>
              <a:buChar char="•"/>
            </a:pPr>
            <a:r>
              <a:rPr lang="en-US" sz="2800" dirty="0">
                <a:solidFill>
                  <a:schemeClr val="accent1"/>
                </a:solidFill>
              </a:rPr>
              <a:t>Must allow up to 30-45 days for processing</a:t>
            </a:r>
          </a:p>
          <a:p>
            <a:pPr marL="342900" indent="-342900">
              <a:spcBef>
                <a:spcPts val="1800"/>
              </a:spcBef>
              <a:buFont typeface="Arial" panose="020B0604020202020204" pitchFamily="34" charset="0"/>
              <a:buChar char="•"/>
            </a:pPr>
            <a:r>
              <a:rPr lang="en-US" sz="2800" dirty="0">
                <a:solidFill>
                  <a:schemeClr val="accent1"/>
                </a:solidFill>
              </a:rPr>
              <a:t>Source verifies, corrects or updates</a:t>
            </a:r>
          </a:p>
          <a:p>
            <a:pPr marL="342900" indent="-342900">
              <a:spcBef>
                <a:spcPts val="1800"/>
              </a:spcBef>
              <a:buFont typeface="Arial" panose="020B0604020202020204" pitchFamily="34" charset="0"/>
              <a:buChar char="•"/>
            </a:pPr>
            <a:r>
              <a:rPr lang="en-US" sz="2800" dirty="0">
                <a:solidFill>
                  <a:schemeClr val="accent1"/>
                </a:solidFill>
              </a:rPr>
              <a:t>Secure, encrypted electronic system </a:t>
            </a:r>
            <a:br>
              <a:rPr lang="en-US" sz="2800" dirty="0">
                <a:solidFill>
                  <a:schemeClr val="accent1"/>
                </a:solidFill>
              </a:rPr>
            </a:br>
            <a:r>
              <a:rPr lang="en-US" sz="2800" dirty="0">
                <a:solidFill>
                  <a:schemeClr val="accent1"/>
                </a:solidFill>
              </a:rPr>
              <a:t>is used</a:t>
            </a:r>
          </a:p>
          <a:p>
            <a:pPr marL="342900" indent="-342900">
              <a:spcBef>
                <a:spcPts val="1800"/>
              </a:spcBef>
              <a:buFont typeface="Arial" panose="020B0604020202020204" pitchFamily="34" charset="0"/>
              <a:buChar char="•"/>
            </a:pPr>
            <a:r>
              <a:rPr lang="en-US" sz="2800" dirty="0">
                <a:solidFill>
                  <a:schemeClr val="accent1"/>
                </a:solidFill>
              </a:rPr>
              <a:t>Creditors required to report corrections </a:t>
            </a:r>
            <a:br>
              <a:rPr lang="en-US" sz="2800" dirty="0">
                <a:solidFill>
                  <a:schemeClr val="accent1"/>
                </a:solidFill>
              </a:rPr>
            </a:br>
            <a:r>
              <a:rPr lang="en-US" sz="2800" dirty="0">
                <a:solidFill>
                  <a:schemeClr val="accent1"/>
                </a:solidFill>
              </a:rPr>
              <a:t>to all databases</a:t>
            </a:r>
          </a:p>
          <a:p>
            <a:pPr marL="342900" indent="-342900">
              <a:spcBef>
                <a:spcPts val="1800"/>
              </a:spcBef>
              <a:buFont typeface="Arial" panose="020B0604020202020204" pitchFamily="34" charset="0"/>
              <a:buChar char="•"/>
            </a:pPr>
            <a:r>
              <a:rPr lang="en-US" sz="2800" dirty="0">
                <a:solidFill>
                  <a:schemeClr val="accent1"/>
                </a:solidFill>
              </a:rPr>
              <a:t>Consumer can add statement of dispute </a:t>
            </a:r>
            <a:br>
              <a:rPr lang="en-US" sz="2800" dirty="0">
                <a:solidFill>
                  <a:schemeClr val="accent1"/>
                </a:solidFill>
              </a:rPr>
            </a:br>
            <a:r>
              <a:rPr lang="en-US" sz="2800" dirty="0">
                <a:solidFill>
                  <a:schemeClr val="accent1"/>
                </a:solidFill>
              </a:rPr>
              <a:t>if issue is not resolved with source</a:t>
            </a:r>
          </a:p>
          <a:p>
            <a:pPr>
              <a:spcBef>
                <a:spcPts val="1200"/>
              </a:spcBef>
            </a:pPr>
            <a:endParaRPr lang="en-US" sz="2400" dirty="0">
              <a:solidFill>
                <a:schemeClr val="tx2"/>
              </a:solidFill>
              <a:latin typeface="Arial Narrow" panose="020B0606020202030204" pitchFamily="34" charset="0"/>
            </a:endParaRPr>
          </a:p>
          <a:p>
            <a:endParaRPr lang="en-GB" dirty="0"/>
          </a:p>
          <a:p>
            <a:endParaRPr lang="en-GB" dirty="0"/>
          </a:p>
        </p:txBody>
      </p:sp>
    </p:spTree>
    <p:extLst>
      <p:ext uri="{BB962C8B-B14F-4D97-AF65-F5344CB8AC3E}">
        <p14:creationId xmlns:p14="http://schemas.microsoft.com/office/powerpoint/2010/main" val="3279454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4897968" y="3752851"/>
            <a:ext cx="6974417" cy="1266825"/>
          </a:xfrm>
        </p:spPr>
        <p:txBody>
          <a:bodyPr/>
          <a:lstStyle/>
          <a:p>
            <a:r>
              <a:rPr lang="en-US" dirty="0"/>
              <a:t>Give me a little credit</a:t>
            </a:r>
            <a:br>
              <a:rPr lang="en-US" dirty="0"/>
            </a:br>
            <a:r>
              <a:rPr lang="en-US" sz="2400" b="0" dirty="0" err="1">
                <a:latin typeface="Arial Narrow" pitchFamily="34" charset="0"/>
              </a:rPr>
              <a:t>Credit</a:t>
            </a:r>
            <a:r>
              <a:rPr lang="en-US" sz="2400" b="0" dirty="0">
                <a:latin typeface="Arial Narrow" pitchFamily="34" charset="0"/>
              </a:rPr>
              <a:t> reports and credit scores</a:t>
            </a:r>
            <a:br>
              <a:rPr lang="en-US" sz="2400" b="0" dirty="0">
                <a:latin typeface="Arial Narrow" pitchFamily="34" charset="0"/>
              </a:rPr>
            </a:br>
            <a:br>
              <a:rPr lang="en-US" sz="2400" dirty="0">
                <a:latin typeface="Arial Narrow" pitchFamily="34" charset="0"/>
              </a:rPr>
            </a:br>
            <a:br>
              <a:rPr lang="en-US" sz="2400" dirty="0">
                <a:latin typeface="Arial Narrow" pitchFamily="34" charset="0"/>
              </a:rPr>
            </a:br>
            <a:r>
              <a:rPr lang="en-US" sz="2400" dirty="0">
                <a:latin typeface="Arial Narrow" pitchFamily="34" charset="0"/>
              </a:rPr>
              <a:t>Presented to name/names</a:t>
            </a:r>
            <a:br>
              <a:rPr lang="en-US" sz="2400" dirty="0">
                <a:latin typeface="Arial Narrow" pitchFamily="34" charset="0"/>
              </a:rPr>
            </a:br>
            <a:r>
              <a:rPr lang="en-US" sz="2400" dirty="0">
                <a:latin typeface="Arial Narrow" pitchFamily="34" charset="0"/>
              </a:rPr>
              <a:t>Presented by Name of Presenter</a:t>
            </a:r>
            <a:br>
              <a:rPr lang="en-US" sz="2400" dirty="0">
                <a:latin typeface="Arial Narrow" pitchFamily="34" charset="0"/>
              </a:rPr>
            </a:br>
            <a:r>
              <a:rPr lang="en-US" sz="2400" dirty="0">
                <a:latin typeface="Arial Narrow" pitchFamily="34" charset="0"/>
              </a:rPr>
              <a:t>Day/Month/Year</a:t>
            </a:r>
            <a:endParaRPr lang="en-US" sz="2400" b="0" dirty="0">
              <a:latin typeface="Arial Narrow" pitchFamily="34" charset="0"/>
            </a:endParaRPr>
          </a:p>
        </p:txBody>
      </p:sp>
    </p:spTree>
    <p:extLst>
      <p:ext uri="{BB962C8B-B14F-4D97-AF65-F5344CB8AC3E}">
        <p14:creationId xmlns:p14="http://schemas.microsoft.com/office/powerpoint/2010/main" val="194712854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000" b="1" dirty="0">
                <a:solidFill>
                  <a:schemeClr val="accent4"/>
                </a:solidFill>
              </a:rPr>
              <a:t>Information you provide </a:t>
            </a:r>
            <a:r>
              <a:rPr lang="en-US" sz="4000" dirty="0">
                <a:solidFill>
                  <a:schemeClr val="accent4"/>
                </a:solidFill>
                <a:latin typeface="Arial Narrow" panose="020B0606020202030204" pitchFamily="34" charset="0"/>
              </a:rPr>
              <a:t>in an application for credit, housing, or insurance is reported to credit reporting companies</a:t>
            </a:r>
          </a:p>
        </p:txBody>
      </p:sp>
      <p:sp>
        <p:nvSpPr>
          <p:cNvPr id="3" name="Title 2"/>
          <p:cNvSpPr>
            <a:spLocks noGrp="1"/>
          </p:cNvSpPr>
          <p:nvPr>
            <p:ph type="title"/>
          </p:nvPr>
        </p:nvSpPr>
        <p:spPr/>
        <p:txBody>
          <a:bodyPr/>
          <a:lstStyle/>
          <a:p>
            <a:r>
              <a:rPr lang="en-US" dirty="0"/>
              <a:t>Information comes from you</a:t>
            </a:r>
            <a:br>
              <a:rPr lang="en-US" dirty="0"/>
            </a:br>
            <a:endParaRPr lang="en-GB" sz="2000" dirty="0"/>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a:p>
        </p:txBody>
      </p:sp>
      <p:sp>
        <p:nvSpPr>
          <p:cNvPr id="5" name="Footer Placeholder 4"/>
          <p:cNvSpPr>
            <a:spLocks noGrp="1"/>
          </p:cNvSpPr>
          <p:nvPr>
            <p:ph type="ftr" sz="quarter" idx="11"/>
          </p:nvPr>
        </p:nvSpPr>
        <p:spPr/>
        <p:txBody>
          <a:bodyPr/>
          <a:lstStyle/>
          <a:p>
            <a:r>
              <a:rPr lang="en-GB" dirty="0"/>
              <a:t>Public | Give me a little credit</a:t>
            </a:r>
          </a:p>
        </p:txBody>
      </p:sp>
      <p:pic>
        <p:nvPicPr>
          <p:cNvPr id="7" name="Picture Placeholder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419163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long is information kept on a report?</a:t>
            </a:r>
            <a:endParaRPr lang="en-GB" sz="2000" dirty="0"/>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a:p>
        </p:txBody>
      </p:sp>
      <p:sp>
        <p:nvSpPr>
          <p:cNvPr id="5" name="Footer Placeholder 4"/>
          <p:cNvSpPr>
            <a:spLocks noGrp="1"/>
          </p:cNvSpPr>
          <p:nvPr>
            <p:ph type="ftr" sz="quarter" idx="11"/>
          </p:nvPr>
        </p:nvSpPr>
        <p:spPr/>
        <p:txBody>
          <a:bodyPr/>
          <a:lstStyle/>
          <a:p>
            <a:r>
              <a:rPr lang="en-GB" dirty="0"/>
              <a:t>Public | Give me a little credit</a:t>
            </a:r>
          </a:p>
        </p:txBody>
      </p:sp>
      <p:pic>
        <p:nvPicPr>
          <p:cNvPr id="7" name="Picture Placeholder 6"/>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8" b="28"/>
          <a:stretch>
            <a:fillRect/>
          </a:stretch>
        </p:blipFill>
        <p:spPr>
          <a:xfrm>
            <a:off x="6546273" y="-5073"/>
            <a:ext cx="5658606" cy="5655714"/>
          </a:xfrm>
        </p:spPr>
      </p:pic>
      <p:graphicFrame>
        <p:nvGraphicFramePr>
          <p:cNvPr id="8" name="Content Placeholder 7"/>
          <p:cNvGraphicFramePr>
            <a:graphicFrameLocks noGrp="1"/>
          </p:cNvGraphicFramePr>
          <p:nvPr>
            <p:ph idx="1"/>
            <p:extLst>
              <p:ext uri="{D42A27DB-BD31-4B8C-83A1-F6EECF244321}">
                <p14:modId xmlns:p14="http://schemas.microsoft.com/office/powerpoint/2010/main" val="682825877"/>
              </p:ext>
            </p:extLst>
          </p:nvPr>
        </p:nvGraphicFramePr>
        <p:xfrm>
          <a:off x="685801" y="1704110"/>
          <a:ext cx="4966854" cy="4103230"/>
        </p:xfrm>
        <a:graphic>
          <a:graphicData uri="http://schemas.openxmlformats.org/drawingml/2006/table">
            <a:tbl>
              <a:tblPr firstRow="1" bandRow="1">
                <a:tableStyleId>{BC89EF96-8CEA-46FF-86C4-4CE0E7609802}</a:tableStyleId>
              </a:tblPr>
              <a:tblGrid>
                <a:gridCol w="3231572">
                  <a:extLst>
                    <a:ext uri="{9D8B030D-6E8A-4147-A177-3AD203B41FA5}">
                      <a16:colId xmlns:a16="http://schemas.microsoft.com/office/drawing/2014/main" val="20000"/>
                    </a:ext>
                  </a:extLst>
                </a:gridCol>
                <a:gridCol w="1735282">
                  <a:extLst>
                    <a:ext uri="{9D8B030D-6E8A-4147-A177-3AD203B41FA5}">
                      <a16:colId xmlns:a16="http://schemas.microsoft.com/office/drawing/2014/main" val="20001"/>
                    </a:ext>
                  </a:extLst>
                </a:gridCol>
              </a:tblGrid>
              <a:tr h="383831">
                <a:tc>
                  <a:txBody>
                    <a:bodyPr/>
                    <a:lstStyle/>
                    <a:p>
                      <a:r>
                        <a:rPr lang="en-US" dirty="0"/>
                        <a:t>Type</a:t>
                      </a:r>
                      <a:r>
                        <a:rPr lang="en-US" baseline="0" dirty="0"/>
                        <a:t> of account</a:t>
                      </a:r>
                      <a:endParaRPr lang="en-US" dirty="0"/>
                    </a:p>
                  </a:txBody>
                  <a:tcPr/>
                </a:tc>
                <a:tc>
                  <a:txBody>
                    <a:bodyPr/>
                    <a:lstStyle/>
                    <a:p>
                      <a:pPr algn="ctr"/>
                      <a:r>
                        <a:rPr lang="en-US" dirty="0"/>
                        <a:t>Time frame</a:t>
                      </a:r>
                    </a:p>
                  </a:txBody>
                  <a:tcPr/>
                </a:tc>
                <a:extLst>
                  <a:ext uri="{0D108BD9-81ED-4DB2-BD59-A6C34878D82A}">
                    <a16:rowId xmlns:a16="http://schemas.microsoft.com/office/drawing/2014/main" val="10000"/>
                  </a:ext>
                </a:extLst>
              </a:tr>
              <a:tr h="4474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Open accounts in good standing</a:t>
                      </a:r>
                      <a:endParaRPr kumimoji="0" lang="en-US" sz="1500" b="0" i="0" u="none" strike="noStrike" cap="none" normalizeH="0" baseline="0" dirty="0">
                        <a:ln>
                          <a:noFill/>
                        </a:ln>
                        <a:solidFill>
                          <a:schemeClr val="tx1"/>
                        </a:solidFill>
                        <a:effectLst/>
                        <a:latin typeface="Arial" charset="0"/>
                      </a:endParaRPr>
                    </a:p>
                  </a:txBody>
                  <a:tcPr marL="121920" marR="12192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Indefinitely</a:t>
                      </a:r>
                      <a:endParaRPr kumimoji="0" lang="en-US" sz="1500" b="0" i="0" u="none" strike="noStrike" cap="none" normalizeH="0" baseline="0" dirty="0">
                        <a:ln>
                          <a:noFill/>
                        </a:ln>
                        <a:solidFill>
                          <a:schemeClr val="tx1"/>
                        </a:solidFill>
                        <a:effectLst/>
                        <a:latin typeface="Arial" charset="0"/>
                      </a:endParaRPr>
                    </a:p>
                  </a:txBody>
                  <a:tcPr marL="121920" marR="121920" anchor="ctr" horzOverflow="overflow"/>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Closed accounts in good standing</a:t>
                      </a:r>
                      <a:endParaRPr kumimoji="0" lang="en-US" sz="1500" b="0" i="0" u="none" strike="noStrike" cap="none" normalizeH="0" baseline="0" dirty="0">
                        <a:ln>
                          <a:noFill/>
                        </a:ln>
                        <a:solidFill>
                          <a:schemeClr val="tx1"/>
                        </a:solidFill>
                        <a:effectLst/>
                        <a:latin typeface="Arial" charset="0"/>
                      </a:endParaRPr>
                    </a:p>
                  </a:txBody>
                  <a:tcPr marL="121920" marR="12192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10 years</a:t>
                      </a:r>
                      <a:endParaRPr kumimoji="0" lang="en-US" sz="1500" b="0" i="0" u="none" strike="noStrike" cap="none" normalizeH="0" baseline="0" dirty="0">
                        <a:ln>
                          <a:noFill/>
                        </a:ln>
                        <a:solidFill>
                          <a:schemeClr val="tx1"/>
                        </a:solidFill>
                        <a:effectLst/>
                        <a:latin typeface="Arial" charset="0"/>
                      </a:endParaRPr>
                    </a:p>
                  </a:txBody>
                  <a:tcPr marL="121920" marR="121920" anchor="ctr" horzOverflow="overflow"/>
                </a:tc>
                <a:extLst>
                  <a:ext uri="{0D108BD9-81ED-4DB2-BD59-A6C34878D82A}">
                    <a16:rowId xmlns:a16="http://schemas.microsoft.com/office/drawing/2014/main" val="10002"/>
                  </a:ext>
                </a:extLst>
              </a:tr>
              <a:tr h="3518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Late or missed payments</a:t>
                      </a:r>
                      <a:endParaRPr kumimoji="0" lang="en-US" sz="1500" b="0" i="0" u="none" strike="noStrike" cap="none" normalizeH="0" baseline="0" dirty="0">
                        <a:ln>
                          <a:noFill/>
                        </a:ln>
                        <a:solidFill>
                          <a:schemeClr val="tx1"/>
                        </a:solidFill>
                        <a:effectLst/>
                        <a:latin typeface="Arial" charset="0"/>
                      </a:endParaRPr>
                    </a:p>
                  </a:txBody>
                  <a:tcPr marL="121920" marR="12192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7 years</a:t>
                      </a:r>
                      <a:endParaRPr kumimoji="0" lang="en-US" sz="1500" b="0" i="0" u="none" strike="noStrike" cap="none" normalizeH="0" baseline="0" dirty="0">
                        <a:ln>
                          <a:noFill/>
                        </a:ln>
                        <a:solidFill>
                          <a:schemeClr val="tx1"/>
                        </a:solidFill>
                        <a:effectLst/>
                        <a:latin typeface="Arial" charset="0"/>
                      </a:endParaRPr>
                    </a:p>
                  </a:txBody>
                  <a:tcPr marL="121920" marR="121920" anchor="ctr" horzOverflow="overflow"/>
                </a:tc>
                <a:extLst>
                  <a:ext uri="{0D108BD9-81ED-4DB2-BD59-A6C34878D82A}">
                    <a16:rowId xmlns:a16="http://schemas.microsoft.com/office/drawing/2014/main" val="10003"/>
                  </a:ext>
                </a:extLst>
              </a:tr>
              <a:tr h="3518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Collection accounts</a:t>
                      </a:r>
                      <a:endParaRPr kumimoji="0" lang="en-US" sz="1500" b="0" i="0" u="none" strike="noStrike" cap="none" normalizeH="0" baseline="0" dirty="0">
                        <a:ln>
                          <a:noFill/>
                        </a:ln>
                        <a:solidFill>
                          <a:schemeClr val="tx1"/>
                        </a:solidFill>
                        <a:effectLst/>
                        <a:latin typeface="Arial" charset="0"/>
                      </a:endParaRPr>
                    </a:p>
                  </a:txBody>
                  <a:tcPr marL="121920" marR="12192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7 years</a:t>
                      </a:r>
                      <a:endParaRPr kumimoji="0" lang="en-US" sz="1500" b="0" i="0" u="none" strike="noStrike" cap="none" normalizeH="0" baseline="0" dirty="0">
                        <a:ln>
                          <a:noFill/>
                        </a:ln>
                        <a:solidFill>
                          <a:schemeClr val="tx1"/>
                        </a:solidFill>
                        <a:effectLst/>
                        <a:latin typeface="Arial" charset="0"/>
                      </a:endParaRPr>
                    </a:p>
                  </a:txBody>
                  <a:tcPr marL="121920" marR="121920" anchor="ctr" horzOverflow="overflow"/>
                </a:tc>
                <a:extLst>
                  <a:ext uri="{0D108BD9-81ED-4DB2-BD59-A6C34878D82A}">
                    <a16:rowId xmlns:a16="http://schemas.microsoft.com/office/drawing/2014/main" val="10004"/>
                  </a:ext>
                </a:extLst>
              </a:tr>
              <a:tr h="3518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Civil judgments</a:t>
                      </a:r>
                      <a:endParaRPr kumimoji="0" lang="en-US" sz="1500" b="0" i="0" u="none" strike="noStrike" cap="none" normalizeH="0" baseline="0" dirty="0">
                        <a:ln>
                          <a:noFill/>
                        </a:ln>
                        <a:solidFill>
                          <a:schemeClr val="tx1"/>
                        </a:solidFill>
                        <a:effectLst/>
                        <a:latin typeface="Arial" charset="0"/>
                      </a:endParaRPr>
                    </a:p>
                  </a:txBody>
                  <a:tcPr marL="121920" marR="12192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7 years</a:t>
                      </a:r>
                      <a:endParaRPr kumimoji="0" lang="en-US" sz="1500" b="0" i="0" u="none" strike="noStrike" cap="none" normalizeH="0" baseline="0" dirty="0">
                        <a:ln>
                          <a:noFill/>
                        </a:ln>
                        <a:solidFill>
                          <a:schemeClr val="tx1"/>
                        </a:solidFill>
                        <a:effectLst/>
                        <a:latin typeface="Arial" charset="0"/>
                      </a:endParaRPr>
                    </a:p>
                  </a:txBody>
                  <a:tcPr marL="121920" marR="121920" anchor="ctr" horzOverflow="overflow"/>
                </a:tc>
                <a:extLst>
                  <a:ext uri="{0D108BD9-81ED-4DB2-BD59-A6C34878D82A}">
                    <a16:rowId xmlns:a16="http://schemas.microsoft.com/office/drawing/2014/main" val="10005"/>
                  </a:ext>
                </a:extLst>
              </a:tr>
              <a:tr h="3518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Chapter 7 bankruptcy</a:t>
                      </a:r>
                      <a:endParaRPr kumimoji="0" lang="en-US" sz="1500" b="0" i="0" u="none" strike="noStrike" cap="none" normalizeH="0" baseline="0" dirty="0">
                        <a:ln>
                          <a:noFill/>
                        </a:ln>
                        <a:solidFill>
                          <a:schemeClr val="tx1"/>
                        </a:solidFill>
                        <a:effectLst/>
                        <a:latin typeface="Arial" charset="0"/>
                      </a:endParaRPr>
                    </a:p>
                  </a:txBody>
                  <a:tcPr marL="121920" marR="12192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10 years</a:t>
                      </a:r>
                      <a:endParaRPr kumimoji="0" lang="en-US" sz="1500" b="0" i="0" u="none" strike="noStrike" cap="none" normalizeH="0" baseline="0" dirty="0">
                        <a:ln>
                          <a:noFill/>
                        </a:ln>
                        <a:solidFill>
                          <a:schemeClr val="tx1"/>
                        </a:solidFill>
                        <a:effectLst/>
                        <a:latin typeface="Arial" charset="0"/>
                      </a:endParaRPr>
                    </a:p>
                  </a:txBody>
                  <a:tcPr marL="121920" marR="121920" anchor="ctr" horzOverflow="overflow"/>
                </a:tc>
                <a:extLst>
                  <a:ext uri="{0D108BD9-81ED-4DB2-BD59-A6C34878D82A}">
                    <a16:rowId xmlns:a16="http://schemas.microsoft.com/office/drawing/2014/main" val="10006"/>
                  </a:ext>
                </a:extLst>
              </a:tr>
              <a:tr h="3518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Chapter 13 bankruptcy</a:t>
                      </a:r>
                      <a:endParaRPr kumimoji="0" lang="en-US" sz="1500" b="0" i="0" u="none" strike="noStrike" cap="none" normalizeH="0" baseline="0" dirty="0">
                        <a:ln>
                          <a:noFill/>
                        </a:ln>
                        <a:solidFill>
                          <a:schemeClr val="tx1"/>
                        </a:solidFill>
                        <a:effectLst/>
                        <a:latin typeface="Arial" charset="0"/>
                      </a:endParaRPr>
                    </a:p>
                  </a:txBody>
                  <a:tcPr marL="121920" marR="12192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7 years</a:t>
                      </a:r>
                      <a:endParaRPr kumimoji="0" lang="en-US" sz="1500" b="0" i="0" u="none" strike="noStrike" cap="none" normalizeH="0" baseline="0" dirty="0">
                        <a:ln>
                          <a:noFill/>
                        </a:ln>
                        <a:solidFill>
                          <a:schemeClr val="tx1"/>
                        </a:solidFill>
                        <a:effectLst/>
                        <a:latin typeface="Arial" charset="0"/>
                      </a:endParaRPr>
                    </a:p>
                  </a:txBody>
                  <a:tcPr marL="121920" marR="121920" anchor="ctr" horzOverflow="overflow"/>
                </a:tc>
                <a:extLst>
                  <a:ext uri="{0D108BD9-81ED-4DB2-BD59-A6C34878D82A}">
                    <a16:rowId xmlns:a16="http://schemas.microsoft.com/office/drawing/2014/main" val="10007"/>
                  </a:ext>
                </a:extLst>
              </a:tr>
              <a:tr h="3518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Unpaid tax liens</a:t>
                      </a:r>
                      <a:endParaRPr kumimoji="0" lang="en-US" sz="1500" b="0" i="0" u="none" strike="noStrike" cap="none" normalizeH="0" baseline="0" dirty="0">
                        <a:ln>
                          <a:noFill/>
                        </a:ln>
                        <a:solidFill>
                          <a:schemeClr val="tx1"/>
                        </a:solidFill>
                        <a:effectLst/>
                        <a:latin typeface="Arial" charset="0"/>
                      </a:endParaRPr>
                    </a:p>
                  </a:txBody>
                  <a:tcPr marL="121920" marR="12192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10 years</a:t>
                      </a:r>
                      <a:endParaRPr kumimoji="0" lang="en-US" sz="1500" b="0" i="0" u="none" strike="noStrike" cap="none" normalizeH="0" baseline="0" dirty="0">
                        <a:ln>
                          <a:noFill/>
                        </a:ln>
                        <a:solidFill>
                          <a:schemeClr val="tx1"/>
                        </a:solidFill>
                        <a:effectLst/>
                        <a:latin typeface="Arial" charset="0"/>
                      </a:endParaRPr>
                    </a:p>
                  </a:txBody>
                  <a:tcPr marL="121920" marR="121920" anchor="ctr" horzOverflow="overflow"/>
                </a:tc>
                <a:extLst>
                  <a:ext uri="{0D108BD9-81ED-4DB2-BD59-A6C34878D82A}">
                    <a16:rowId xmlns:a16="http://schemas.microsoft.com/office/drawing/2014/main" val="10008"/>
                  </a:ext>
                </a:extLst>
              </a:tr>
              <a:tr h="3518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Paid tax liens</a:t>
                      </a:r>
                      <a:endParaRPr kumimoji="0" lang="en-US" sz="1500" b="0" i="0" u="none" strike="noStrike" cap="none" normalizeH="0" baseline="0" dirty="0">
                        <a:ln>
                          <a:noFill/>
                        </a:ln>
                        <a:solidFill>
                          <a:schemeClr val="tx1"/>
                        </a:solidFill>
                        <a:effectLst/>
                        <a:latin typeface="Arial" charset="0"/>
                      </a:endParaRPr>
                    </a:p>
                  </a:txBody>
                  <a:tcPr marL="121920" marR="12192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7 years</a:t>
                      </a:r>
                      <a:endParaRPr kumimoji="0" lang="en-US" sz="1500" b="0" i="0" u="none" strike="noStrike" cap="none" normalizeH="0" baseline="0" dirty="0">
                        <a:ln>
                          <a:noFill/>
                        </a:ln>
                        <a:solidFill>
                          <a:schemeClr val="tx1"/>
                        </a:solidFill>
                        <a:effectLst/>
                        <a:latin typeface="Arial" charset="0"/>
                      </a:endParaRPr>
                    </a:p>
                  </a:txBody>
                  <a:tcPr marL="121920" marR="121920" anchor="ctr" horzOverflow="overflow"/>
                </a:tc>
                <a:extLst>
                  <a:ext uri="{0D108BD9-81ED-4DB2-BD59-A6C34878D82A}">
                    <a16:rowId xmlns:a16="http://schemas.microsoft.com/office/drawing/2014/main" val="10009"/>
                  </a:ext>
                </a:extLst>
              </a:tr>
              <a:tr h="3518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Credit inquiries</a:t>
                      </a:r>
                      <a:endParaRPr kumimoji="0" lang="en-US" sz="1500" b="0" i="0" u="none" strike="noStrike" cap="none" normalizeH="0" baseline="0" dirty="0">
                        <a:ln>
                          <a:noFill/>
                        </a:ln>
                        <a:solidFill>
                          <a:schemeClr val="tx1"/>
                        </a:solidFill>
                        <a:effectLst/>
                        <a:latin typeface="Arial" charset="0"/>
                      </a:endParaRPr>
                    </a:p>
                  </a:txBody>
                  <a:tcPr marL="121920" marR="12192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2 years</a:t>
                      </a:r>
                      <a:endParaRPr kumimoji="0" lang="en-US" sz="1500" b="0" i="0" u="none" strike="noStrike" cap="none" normalizeH="0" baseline="0" dirty="0">
                        <a:ln>
                          <a:noFill/>
                        </a:ln>
                        <a:solidFill>
                          <a:schemeClr val="tx1"/>
                        </a:solidFill>
                        <a:effectLst/>
                        <a:latin typeface="Arial" charset="0"/>
                      </a:endParaRPr>
                    </a:p>
                  </a:txBody>
                  <a:tcPr marL="121920" marR="121920" anchor="ctr" horzOverflow="overflow"/>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01467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53124792"/>
              </p:ext>
            </p:extLst>
          </p:nvPr>
        </p:nvGraphicFramePr>
        <p:xfrm>
          <a:off x="468313" y="1426029"/>
          <a:ext cx="11146744"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Common myths about credit reporting</a:t>
            </a:r>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a:p>
        </p:txBody>
      </p:sp>
      <p:sp>
        <p:nvSpPr>
          <p:cNvPr id="5" name="Footer Placeholder 4"/>
          <p:cNvSpPr>
            <a:spLocks noGrp="1"/>
          </p:cNvSpPr>
          <p:nvPr>
            <p:ph type="ftr" sz="quarter" idx="11"/>
          </p:nvPr>
        </p:nvSpPr>
        <p:spPr/>
        <p:txBody>
          <a:bodyPr/>
          <a:lstStyle/>
          <a:p>
            <a:r>
              <a:rPr lang="en-GB" dirty="0"/>
              <a:t>Public | Give me a little credit</a:t>
            </a:r>
          </a:p>
        </p:txBody>
      </p:sp>
    </p:spTree>
    <p:extLst>
      <p:ext uri="{BB962C8B-B14F-4D97-AF65-F5344CB8AC3E}">
        <p14:creationId xmlns:p14="http://schemas.microsoft.com/office/powerpoint/2010/main" val="4142590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anose="020B0604020202020204" pitchFamily="34" charset="0"/>
              <a:buChar char="•"/>
            </a:pPr>
            <a:r>
              <a:rPr lang="en-US" sz="2000" dirty="0">
                <a:solidFill>
                  <a:schemeClr val="accent1"/>
                </a:solidFill>
              </a:rPr>
              <a:t>Used instead of a manual “score sheet”</a:t>
            </a:r>
          </a:p>
          <a:p>
            <a:pPr marL="342900" indent="-342900">
              <a:buFont typeface="Arial" panose="020B0604020202020204" pitchFamily="34" charset="0"/>
              <a:buChar char="•"/>
            </a:pPr>
            <a:r>
              <a:rPr lang="en-US" sz="2000" dirty="0">
                <a:solidFill>
                  <a:schemeClr val="accent1"/>
                </a:solidFill>
              </a:rPr>
              <a:t>Valuable risk management tool</a:t>
            </a:r>
          </a:p>
          <a:p>
            <a:pPr marL="342900" indent="-342900">
              <a:buFont typeface="Arial" panose="020B0604020202020204" pitchFamily="34" charset="0"/>
              <a:buChar char="•"/>
            </a:pPr>
            <a:r>
              <a:rPr lang="en-US" sz="2000" dirty="0">
                <a:solidFill>
                  <a:schemeClr val="accent1"/>
                </a:solidFill>
              </a:rPr>
              <a:t>Many different models, with many different scales available from many different sources</a:t>
            </a:r>
          </a:p>
          <a:p>
            <a:pPr marL="342900" indent="-342900">
              <a:buFont typeface="Arial" panose="020B0604020202020204" pitchFamily="34" charset="0"/>
              <a:buChar char="•"/>
            </a:pPr>
            <a:r>
              <a:rPr lang="en-US" sz="2000" dirty="0">
                <a:solidFill>
                  <a:schemeClr val="accent1"/>
                </a:solidFill>
              </a:rPr>
              <a:t>Credit reporting companies often “apply” the model selected by the creditor when delivering the credit report; however, the credit scoring model, or formula, is proprietary to the developer</a:t>
            </a:r>
          </a:p>
          <a:p>
            <a:endParaRPr lang="en-US" dirty="0"/>
          </a:p>
        </p:txBody>
      </p:sp>
      <p:sp>
        <p:nvSpPr>
          <p:cNvPr id="3" name="Title 2"/>
          <p:cNvSpPr>
            <a:spLocks noGrp="1"/>
          </p:cNvSpPr>
          <p:nvPr>
            <p:ph type="title"/>
          </p:nvPr>
        </p:nvSpPr>
        <p:spPr/>
        <p:txBody>
          <a:bodyPr/>
          <a:lstStyle/>
          <a:p>
            <a:r>
              <a:rPr lang="en-US" dirty="0"/>
              <a:t>What is a credit score?</a:t>
            </a:r>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a:p>
        </p:txBody>
      </p:sp>
      <p:sp>
        <p:nvSpPr>
          <p:cNvPr id="5" name="Footer Placeholder 4"/>
          <p:cNvSpPr>
            <a:spLocks noGrp="1"/>
          </p:cNvSpPr>
          <p:nvPr>
            <p:ph type="ftr" sz="quarter" idx="11"/>
          </p:nvPr>
        </p:nvSpPr>
        <p:spPr/>
        <p:txBody>
          <a:bodyPr/>
          <a:lstStyle/>
          <a:p>
            <a:r>
              <a:rPr lang="en-GB" dirty="0"/>
              <a:t>Public | Give me a little credit</a:t>
            </a:r>
          </a:p>
        </p:txBody>
      </p:sp>
      <p:pic>
        <p:nvPicPr>
          <p:cNvPr id="9" name="Picture Placeholder 8"/>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6683" r="16683"/>
          <a:stretch>
            <a:fillRect/>
          </a:stretch>
        </p:blipFill>
        <p:spPr/>
      </p:pic>
    </p:spTree>
    <p:extLst>
      <p:ext uri="{BB962C8B-B14F-4D97-AF65-F5344CB8AC3E}">
        <p14:creationId xmlns:p14="http://schemas.microsoft.com/office/powerpoint/2010/main" val="1916075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75062" y="2022475"/>
            <a:ext cx="5570851" cy="3994012"/>
          </a:xfrm>
        </p:spPr>
        <p:txBody>
          <a:bodyPr>
            <a:normAutofit fontScale="92500"/>
          </a:bodyPr>
          <a:lstStyle/>
          <a:p>
            <a:pPr marL="285750" indent="-285750">
              <a:buFont typeface="Arial" panose="020B0604020202020204" pitchFamily="34" charset="0"/>
              <a:buChar char="•"/>
            </a:pPr>
            <a:r>
              <a:rPr lang="en-US" sz="2400" dirty="0">
                <a:solidFill>
                  <a:schemeClr val="accent1"/>
                </a:solidFill>
              </a:rPr>
              <a:t>Generated when a risk score is calculated</a:t>
            </a:r>
          </a:p>
          <a:p>
            <a:pPr marL="285750" indent="-285750">
              <a:buFont typeface="Arial" panose="020B0604020202020204" pitchFamily="34" charset="0"/>
              <a:buChar char="•"/>
            </a:pPr>
            <a:r>
              <a:rPr lang="en-US" sz="2400" dirty="0">
                <a:solidFill>
                  <a:schemeClr val="accent1"/>
                </a:solidFill>
              </a:rPr>
              <a:t>Tell the consumer what to address in their credit history to become more creditworthy</a:t>
            </a:r>
          </a:p>
          <a:p>
            <a:pPr marL="285750" indent="-285750">
              <a:buFont typeface="Arial" panose="020B0604020202020204" pitchFamily="34" charset="0"/>
              <a:buChar char="•"/>
            </a:pPr>
            <a:r>
              <a:rPr lang="en-US" sz="2400" dirty="0">
                <a:solidFill>
                  <a:schemeClr val="accent1"/>
                </a:solidFill>
              </a:rPr>
              <a:t>Are largely consistent from model-to-model</a:t>
            </a:r>
          </a:p>
          <a:p>
            <a:pPr marL="285750" indent="-285750">
              <a:buFont typeface="Arial" panose="020B0604020202020204" pitchFamily="34" charset="0"/>
              <a:buChar char="•"/>
            </a:pPr>
            <a:r>
              <a:rPr lang="en-US" sz="2400" dirty="0">
                <a:solidFill>
                  <a:schemeClr val="accent1"/>
                </a:solidFill>
              </a:rPr>
              <a:t>Are usually included in or described in an adverse action notice</a:t>
            </a:r>
          </a:p>
          <a:p>
            <a:pPr marL="285750" indent="-285750">
              <a:buFont typeface="Arial" panose="020B0604020202020204" pitchFamily="34" charset="0"/>
              <a:buChar char="•"/>
            </a:pPr>
            <a:r>
              <a:rPr lang="en-US" sz="2400" dirty="0">
                <a:solidFill>
                  <a:schemeClr val="accent1"/>
                </a:solidFill>
              </a:rPr>
              <a:t>Experian provides risk factors to consumers with the scores it provides through its direct-to-consumer services</a:t>
            </a:r>
          </a:p>
          <a:p>
            <a:endParaRPr lang="en-GB" dirty="0"/>
          </a:p>
          <a:p>
            <a:endParaRPr lang="en-GB" dirty="0"/>
          </a:p>
        </p:txBody>
      </p:sp>
      <p:sp>
        <p:nvSpPr>
          <p:cNvPr id="3" name="Title 2"/>
          <p:cNvSpPr>
            <a:spLocks noGrp="1"/>
          </p:cNvSpPr>
          <p:nvPr>
            <p:ph type="title"/>
          </p:nvPr>
        </p:nvSpPr>
        <p:spPr/>
        <p:txBody>
          <a:bodyPr/>
          <a:lstStyle/>
          <a:p>
            <a:r>
              <a:rPr lang="en-US" dirty="0"/>
              <a:t>Risk factors are the key</a:t>
            </a:r>
            <a:endParaRPr lang="en-GB" sz="2000" dirty="0"/>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a:p>
        </p:txBody>
      </p:sp>
      <p:sp>
        <p:nvSpPr>
          <p:cNvPr id="5" name="Footer Placeholder 4"/>
          <p:cNvSpPr>
            <a:spLocks noGrp="1"/>
          </p:cNvSpPr>
          <p:nvPr>
            <p:ph type="ftr" sz="quarter" idx="11"/>
          </p:nvPr>
        </p:nvSpPr>
        <p:spPr/>
        <p:txBody>
          <a:bodyPr/>
          <a:lstStyle/>
          <a:p>
            <a:r>
              <a:rPr lang="en-GB" dirty="0"/>
              <a:t>Public | Give me a little credit</a:t>
            </a:r>
          </a:p>
        </p:txBody>
      </p:sp>
      <p:pic>
        <p:nvPicPr>
          <p:cNvPr id="7" name="Picture Placeholder 6"/>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12879" y="981590"/>
            <a:ext cx="5758165" cy="3776762"/>
          </a:xfrm>
        </p:spPr>
      </p:pic>
    </p:spTree>
    <p:extLst>
      <p:ext uri="{BB962C8B-B14F-4D97-AF65-F5344CB8AC3E}">
        <p14:creationId xmlns:p14="http://schemas.microsoft.com/office/powerpoint/2010/main" val="2550750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689104236"/>
              </p:ext>
            </p:extLst>
          </p:nvPr>
        </p:nvGraphicFramePr>
        <p:xfrm>
          <a:off x="2270760" y="1478280"/>
          <a:ext cx="7929613" cy="4647565"/>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lstStyle/>
          <a:p>
            <a:r>
              <a:rPr lang="en-US" dirty="0"/>
              <a:t>VantageScore</a:t>
            </a:r>
            <a:r>
              <a:rPr lang="en-US" baseline="30000" dirty="0">
                <a:cs typeface="Arial" charset="0"/>
              </a:rPr>
              <a:t>® </a:t>
            </a:r>
            <a:r>
              <a:rPr lang="en-US" dirty="0">
                <a:cs typeface="Arial" charset="0"/>
              </a:rPr>
              <a:t>3.0</a:t>
            </a:r>
            <a:br>
              <a:rPr lang="en-US" dirty="0">
                <a:cs typeface="Arial" charset="0"/>
              </a:rPr>
            </a:br>
            <a:r>
              <a:rPr lang="en-US" dirty="0">
                <a:latin typeface="Arial Narrow" pitchFamily="34" charset="0"/>
                <a:cs typeface="Arial" charset="0"/>
              </a:rPr>
              <a:t>Characteristics contributions</a:t>
            </a:r>
            <a:endParaRPr lang="en-US" dirty="0"/>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a:p>
        </p:txBody>
      </p:sp>
      <p:sp>
        <p:nvSpPr>
          <p:cNvPr id="5" name="Footer Placeholder 4"/>
          <p:cNvSpPr>
            <a:spLocks noGrp="1"/>
          </p:cNvSpPr>
          <p:nvPr>
            <p:ph type="ftr" sz="quarter" idx="11"/>
          </p:nvPr>
        </p:nvSpPr>
        <p:spPr/>
        <p:txBody>
          <a:bodyPr/>
          <a:lstStyle/>
          <a:p>
            <a:r>
              <a:rPr lang="en-GB" dirty="0"/>
              <a:t>Public | Give me a little credit</a:t>
            </a:r>
          </a:p>
        </p:txBody>
      </p:sp>
      <p:pic>
        <p:nvPicPr>
          <p:cNvPr id="13" name="chart"/>
          <p:cNvPicPr>
            <a:picLocks noGrp="1" noChangeAspect="1"/>
          </p:cNvPicPr>
          <p:nvPr>
            <p:ph idx="12"/>
          </p:nvPr>
        </p:nvPicPr>
        <p:blipFill>
          <a:blip r:embed="rId4"/>
          <a:stretch>
            <a:fillRect/>
          </a:stretch>
        </p:blipFill>
        <p:spPr>
          <a:xfrm>
            <a:off x="4344870" y="3688080"/>
            <a:ext cx="1129180" cy="686134"/>
          </a:xfrm>
          <a:prstGeom prst="rect">
            <a:avLst/>
          </a:prstGeom>
        </p:spPr>
      </p:pic>
    </p:spTree>
    <p:extLst>
      <p:ext uri="{BB962C8B-B14F-4D97-AF65-F5344CB8AC3E}">
        <p14:creationId xmlns:p14="http://schemas.microsoft.com/office/powerpoint/2010/main" val="56875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anose="020B0604020202020204" pitchFamily="34" charset="0"/>
              <a:buChar char="•"/>
            </a:pPr>
            <a:r>
              <a:rPr lang="en-US" sz="2400" dirty="0">
                <a:solidFill>
                  <a:schemeClr val="accent1"/>
                </a:solidFill>
              </a:rPr>
              <a:t>Time is the key</a:t>
            </a:r>
          </a:p>
          <a:p>
            <a:pPr marL="285750" indent="-285750">
              <a:buFont typeface="Arial" panose="020B0604020202020204" pitchFamily="34" charset="0"/>
              <a:buChar char="•"/>
            </a:pPr>
            <a:r>
              <a:rPr lang="en-US" sz="2400" dirty="0">
                <a:solidFill>
                  <a:schemeClr val="accent1"/>
                </a:solidFill>
              </a:rPr>
              <a:t>You can’t “fix” the number</a:t>
            </a:r>
          </a:p>
          <a:p>
            <a:pPr marL="285750" indent="-285750">
              <a:buFont typeface="Arial" panose="020B0604020202020204" pitchFamily="34" charset="0"/>
              <a:buChar char="•"/>
            </a:pPr>
            <a:r>
              <a:rPr lang="en-US" sz="2400" dirty="0">
                <a:solidFill>
                  <a:schemeClr val="accent1"/>
                </a:solidFill>
              </a:rPr>
              <a:t>Address the risk factors and every risk score will improve</a:t>
            </a:r>
          </a:p>
        </p:txBody>
      </p:sp>
      <p:sp>
        <p:nvSpPr>
          <p:cNvPr id="3" name="Title 2"/>
          <p:cNvSpPr>
            <a:spLocks noGrp="1"/>
          </p:cNvSpPr>
          <p:nvPr>
            <p:ph type="title"/>
          </p:nvPr>
        </p:nvSpPr>
        <p:spPr/>
        <p:txBody>
          <a:bodyPr/>
          <a:lstStyle/>
          <a:p>
            <a:r>
              <a:rPr lang="en-US" dirty="0"/>
              <a:t>Improving credit scores</a:t>
            </a:r>
            <a:br>
              <a:rPr lang="en-US" dirty="0"/>
            </a:br>
            <a:r>
              <a:rPr lang="en-US" dirty="0">
                <a:latin typeface="Arial Narrow" panose="020B0606020202030204" pitchFamily="34" charset="0"/>
              </a:rPr>
              <a:t>There is no silver bullet</a:t>
            </a:r>
            <a:endParaRPr lang="en-GB" sz="2000" dirty="0"/>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a:p>
        </p:txBody>
      </p:sp>
      <p:sp>
        <p:nvSpPr>
          <p:cNvPr id="5" name="Footer Placeholder 4"/>
          <p:cNvSpPr>
            <a:spLocks noGrp="1"/>
          </p:cNvSpPr>
          <p:nvPr>
            <p:ph type="ftr" sz="quarter" idx="11"/>
          </p:nvPr>
        </p:nvSpPr>
        <p:spPr/>
        <p:txBody>
          <a:bodyPr/>
          <a:lstStyle/>
          <a:p>
            <a:r>
              <a:rPr lang="en-GB" dirty="0"/>
              <a:t>Public | Give me a little credit</a:t>
            </a:r>
          </a:p>
        </p:txBody>
      </p:sp>
      <p:pic>
        <p:nvPicPr>
          <p:cNvPr id="8" name="Picture Placeholder 7"/>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6664" r="16664"/>
          <a:stretch>
            <a:fillRect/>
          </a:stretch>
        </p:blipFill>
        <p:spPr/>
      </p:pic>
    </p:spTree>
    <p:extLst>
      <p:ext uri="{BB962C8B-B14F-4D97-AF65-F5344CB8AC3E}">
        <p14:creationId xmlns:p14="http://schemas.microsoft.com/office/powerpoint/2010/main" val="1579547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1251" y="1730927"/>
            <a:ext cx="5570851" cy="3841296"/>
          </a:xfrm>
        </p:spPr>
        <p:txBody>
          <a:bodyPr/>
          <a:lstStyle/>
          <a:p>
            <a:pPr marL="342900" indent="-342900">
              <a:buFont typeface="+mj-lt"/>
              <a:buAutoNum type="arabicPeriod"/>
            </a:pPr>
            <a:r>
              <a:rPr lang="en-GB" sz="2000" dirty="0">
                <a:solidFill>
                  <a:schemeClr val="accent1"/>
                </a:solidFill>
              </a:rPr>
              <a:t>Establish a credit report</a:t>
            </a:r>
          </a:p>
          <a:p>
            <a:pPr marL="342900" indent="-342900">
              <a:buFont typeface="+mj-lt"/>
              <a:buAutoNum type="arabicPeriod"/>
            </a:pPr>
            <a:r>
              <a:rPr lang="en-GB" sz="2000" dirty="0">
                <a:solidFill>
                  <a:schemeClr val="accent1"/>
                </a:solidFill>
              </a:rPr>
              <a:t>Always pay as agreed</a:t>
            </a:r>
          </a:p>
          <a:p>
            <a:pPr marL="342900" indent="-342900">
              <a:buFont typeface="+mj-lt"/>
              <a:buAutoNum type="arabicPeriod"/>
            </a:pPr>
            <a:r>
              <a:rPr lang="en-GB" sz="2000" dirty="0">
                <a:solidFill>
                  <a:schemeClr val="accent1"/>
                </a:solidFill>
              </a:rPr>
              <a:t>Get a credit card</a:t>
            </a:r>
          </a:p>
          <a:p>
            <a:pPr marL="342900" indent="-342900">
              <a:buFont typeface="+mj-lt"/>
              <a:buAutoNum type="arabicPeriod"/>
            </a:pPr>
            <a:r>
              <a:rPr lang="en-GB" sz="2000" dirty="0">
                <a:solidFill>
                  <a:schemeClr val="accent1"/>
                </a:solidFill>
              </a:rPr>
              <a:t>Use caution in closing accounts</a:t>
            </a:r>
          </a:p>
          <a:p>
            <a:pPr marL="342900" indent="-342900">
              <a:buFont typeface="+mj-lt"/>
              <a:buAutoNum type="arabicPeriod"/>
            </a:pPr>
            <a:r>
              <a:rPr lang="en-GB" sz="2000" dirty="0">
                <a:solidFill>
                  <a:schemeClr val="accent1"/>
                </a:solidFill>
              </a:rPr>
              <a:t>Apply for credit judiciously</a:t>
            </a:r>
          </a:p>
          <a:p>
            <a:pPr marL="342900" indent="-342900">
              <a:buFont typeface="+mj-lt"/>
              <a:buAutoNum type="arabicPeriod"/>
            </a:pPr>
            <a:r>
              <a:rPr lang="en-GB" sz="2000" dirty="0">
                <a:solidFill>
                  <a:schemeClr val="accent1"/>
                </a:solidFill>
              </a:rPr>
              <a:t>Time is key</a:t>
            </a:r>
          </a:p>
          <a:p>
            <a:pPr marL="342900" indent="-342900">
              <a:buFont typeface="+mj-lt"/>
              <a:buAutoNum type="arabicPeriod"/>
            </a:pPr>
            <a:r>
              <a:rPr lang="en-GB" sz="2000" dirty="0">
                <a:solidFill>
                  <a:schemeClr val="accent1"/>
                </a:solidFill>
              </a:rPr>
              <a:t>Demonstrate stability </a:t>
            </a:r>
          </a:p>
          <a:p>
            <a:pPr marL="342900" indent="-342900">
              <a:buFont typeface="+mj-lt"/>
              <a:buAutoNum type="arabicPeriod"/>
            </a:pPr>
            <a:r>
              <a:rPr lang="en-GB" sz="2000" dirty="0">
                <a:solidFill>
                  <a:schemeClr val="accent1"/>
                </a:solidFill>
              </a:rPr>
              <a:t>Have a plan</a:t>
            </a:r>
          </a:p>
          <a:p>
            <a:pPr marL="342900" indent="-342900">
              <a:buFont typeface="+mj-lt"/>
              <a:buAutoNum type="arabicPeriod"/>
            </a:pPr>
            <a:r>
              <a:rPr lang="en-GB" sz="2000" dirty="0">
                <a:solidFill>
                  <a:schemeClr val="accent1"/>
                </a:solidFill>
              </a:rPr>
              <a:t>Put credit to work for you</a:t>
            </a:r>
          </a:p>
          <a:p>
            <a:pPr marL="342900" indent="-342900">
              <a:buFont typeface="+mj-lt"/>
              <a:buAutoNum type="arabicPeriod"/>
            </a:pPr>
            <a:r>
              <a:rPr lang="en-GB" sz="2000" dirty="0">
                <a:solidFill>
                  <a:schemeClr val="accent1"/>
                </a:solidFill>
              </a:rPr>
              <a:t>Share your knowledge</a:t>
            </a:r>
          </a:p>
          <a:p>
            <a:endParaRPr lang="en-GB" dirty="0"/>
          </a:p>
        </p:txBody>
      </p:sp>
      <p:sp>
        <p:nvSpPr>
          <p:cNvPr id="3" name="Title 2"/>
          <p:cNvSpPr>
            <a:spLocks noGrp="1"/>
          </p:cNvSpPr>
          <p:nvPr>
            <p:ph type="title"/>
          </p:nvPr>
        </p:nvSpPr>
        <p:spPr/>
        <p:txBody>
          <a:bodyPr/>
          <a:lstStyle/>
          <a:p>
            <a:r>
              <a:rPr lang="en-US" dirty="0"/>
              <a:t>Ten rules for managing credit</a:t>
            </a:r>
            <a:endParaRPr lang="en-GB" sz="2000" dirty="0"/>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a:p>
        </p:txBody>
      </p:sp>
      <p:sp>
        <p:nvSpPr>
          <p:cNvPr id="5" name="Footer Placeholder 4"/>
          <p:cNvSpPr>
            <a:spLocks noGrp="1"/>
          </p:cNvSpPr>
          <p:nvPr>
            <p:ph type="ftr" sz="quarter" idx="11"/>
          </p:nvPr>
        </p:nvSpPr>
        <p:spPr/>
        <p:txBody>
          <a:bodyPr/>
          <a:lstStyle/>
          <a:p>
            <a:r>
              <a:rPr lang="en-GB" dirty="0"/>
              <a:t>Public | Give me a little credit</a:t>
            </a:r>
          </a:p>
        </p:txBody>
      </p:sp>
      <p:pic>
        <p:nvPicPr>
          <p:cNvPr id="9" name="Picture Placeholder 8"/>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6635" r="16635"/>
          <a:stretch>
            <a:fillRect/>
          </a:stretch>
        </p:blipFill>
        <p:spPr/>
      </p:pic>
    </p:spTree>
    <p:extLst>
      <p:ext uri="{BB962C8B-B14F-4D97-AF65-F5344CB8AC3E}">
        <p14:creationId xmlns:p14="http://schemas.microsoft.com/office/powerpoint/2010/main" val="2240983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solidFill>
                  <a:schemeClr val="accent1"/>
                </a:solidFill>
              </a:rPr>
              <a:t>One free report from each of the three bureaus is available every twelve months</a:t>
            </a:r>
          </a:p>
          <a:p>
            <a:pPr marL="285750" indent="-285750">
              <a:buFont typeface="Arial" panose="020B0604020202020204" pitchFamily="34" charset="0"/>
              <a:buChar char="•"/>
            </a:pPr>
            <a:r>
              <a:rPr lang="en-US" sz="2400" dirty="0">
                <a:solidFill>
                  <a:schemeClr val="accent1"/>
                </a:solidFill>
              </a:rPr>
              <a:t>Single contact point</a:t>
            </a:r>
          </a:p>
          <a:p>
            <a:pPr lvl="3"/>
            <a:r>
              <a:rPr lang="en-US" sz="2400" dirty="0">
                <a:solidFill>
                  <a:schemeClr val="accent1"/>
                </a:solidFill>
              </a:rPr>
              <a:t> Telephone – 877.322.8228</a:t>
            </a:r>
          </a:p>
          <a:p>
            <a:pPr lvl="3"/>
            <a:r>
              <a:rPr lang="en-US" sz="2400" dirty="0">
                <a:solidFill>
                  <a:schemeClr val="accent1"/>
                </a:solidFill>
              </a:rPr>
              <a:t> Mail</a:t>
            </a:r>
          </a:p>
          <a:p>
            <a:pPr lvl="3"/>
            <a:r>
              <a:rPr lang="en-US" sz="2400" dirty="0">
                <a:solidFill>
                  <a:schemeClr val="accent1"/>
                </a:solidFill>
              </a:rPr>
              <a:t> Internet</a:t>
            </a:r>
          </a:p>
          <a:p>
            <a:pPr marL="285750" indent="-285750">
              <a:buFont typeface="Arial" panose="020B0604020202020204" pitchFamily="34" charset="0"/>
              <a:buChar char="•"/>
            </a:pPr>
            <a:r>
              <a:rPr lang="en-US" sz="2400" dirty="0">
                <a:solidFill>
                  <a:schemeClr val="accent1"/>
                </a:solidFill>
              </a:rPr>
              <a:t>Fee for credit score disclosure</a:t>
            </a:r>
          </a:p>
          <a:p>
            <a:endParaRPr lang="en-GB" dirty="0"/>
          </a:p>
          <a:p>
            <a:endParaRPr lang="en-GB" dirty="0"/>
          </a:p>
        </p:txBody>
      </p:sp>
      <p:sp>
        <p:nvSpPr>
          <p:cNvPr id="3" name="Title 2"/>
          <p:cNvSpPr>
            <a:spLocks noGrp="1"/>
          </p:cNvSpPr>
          <p:nvPr>
            <p:ph type="title"/>
          </p:nvPr>
        </p:nvSpPr>
        <p:spPr/>
        <p:txBody>
          <a:bodyPr/>
          <a:lstStyle/>
          <a:p>
            <a:r>
              <a:rPr lang="en-US" dirty="0"/>
              <a:t>Centralized source for free reports</a:t>
            </a:r>
            <a:br>
              <a:rPr lang="en-US" dirty="0"/>
            </a:br>
            <a:r>
              <a:rPr lang="en-US" b="1" dirty="0">
                <a:latin typeface="Arial Narrow" panose="020B0606020202030204" pitchFamily="34" charset="0"/>
              </a:rPr>
              <a:t>www.annualcreditreport.com</a:t>
            </a:r>
            <a:endParaRPr lang="en-GB" sz="2000" b="1" dirty="0"/>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a:p>
        </p:txBody>
      </p:sp>
      <p:sp>
        <p:nvSpPr>
          <p:cNvPr id="5" name="Footer Placeholder 4"/>
          <p:cNvSpPr>
            <a:spLocks noGrp="1"/>
          </p:cNvSpPr>
          <p:nvPr>
            <p:ph type="ftr" sz="quarter" idx="11"/>
          </p:nvPr>
        </p:nvSpPr>
        <p:spPr/>
        <p:txBody>
          <a:bodyPr/>
          <a:lstStyle/>
          <a:p>
            <a:r>
              <a:rPr lang="en-GB" dirty="0"/>
              <a:t>Public | Give me a little credit</a:t>
            </a:r>
          </a:p>
        </p:txBody>
      </p:sp>
      <p:pic>
        <p:nvPicPr>
          <p:cNvPr id="8" name="Picture Placeholder 7"/>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6624" r="16624"/>
          <a:stretch>
            <a:fillRect/>
          </a:stretch>
        </p:blipFill>
        <p:spPr/>
      </p:pic>
    </p:spTree>
    <p:extLst>
      <p:ext uri="{BB962C8B-B14F-4D97-AF65-F5344CB8AC3E}">
        <p14:creationId xmlns:p14="http://schemas.microsoft.com/office/powerpoint/2010/main" val="616582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583" y="528034"/>
            <a:ext cx="11242330" cy="1007678"/>
          </a:xfrm>
        </p:spPr>
        <p:txBody>
          <a:bodyPr/>
          <a:lstStyle/>
          <a:p>
            <a:r>
              <a:rPr lang="en-US" dirty="0"/>
              <a:t>Experian education resources</a:t>
            </a:r>
            <a:br>
              <a:rPr lang="en-US" dirty="0"/>
            </a:br>
            <a:r>
              <a:rPr lang="en-US" dirty="0">
                <a:latin typeface="Arial Narrow" panose="020B0606020202030204" pitchFamily="34" charset="0"/>
              </a:rPr>
              <a:t>On the Web</a:t>
            </a:r>
            <a:endParaRPr lang="en-GB" dirty="0"/>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a:p>
        </p:txBody>
      </p:sp>
      <p:sp>
        <p:nvSpPr>
          <p:cNvPr id="5" name="Footer Placeholder 4"/>
          <p:cNvSpPr>
            <a:spLocks noGrp="1"/>
          </p:cNvSpPr>
          <p:nvPr>
            <p:ph type="ftr" sz="quarter" idx="11"/>
          </p:nvPr>
        </p:nvSpPr>
        <p:spPr/>
        <p:txBody>
          <a:bodyPr/>
          <a:lstStyle/>
          <a:p>
            <a:r>
              <a:rPr lang="en-GB" dirty="0"/>
              <a:t>Public | Give me a little credit</a:t>
            </a:r>
          </a:p>
        </p:txBody>
      </p:sp>
      <p:sp>
        <p:nvSpPr>
          <p:cNvPr id="35" name="TextBox 34"/>
          <p:cNvSpPr txBox="1"/>
          <p:nvPr/>
        </p:nvSpPr>
        <p:spPr>
          <a:xfrm>
            <a:off x="4454708" y="5819870"/>
            <a:ext cx="691216" cy="461665"/>
          </a:xfrm>
          <a:prstGeom prst="rect">
            <a:avLst/>
          </a:prstGeom>
          <a:noFill/>
        </p:spPr>
        <p:txBody>
          <a:bodyPr wrap="none" rtlCol="0">
            <a:spAutoFit/>
          </a:bodyPr>
          <a:lstStyle/>
          <a:p>
            <a:pPr algn="ctr"/>
            <a:r>
              <a:rPr lang="en-US" sz="2400" dirty="0">
                <a:solidFill>
                  <a:schemeClr val="bg1"/>
                </a:solidFill>
                <a:latin typeface="Arial Narrow" panose="020B0606020202030204" pitchFamily="34" charset="0"/>
              </a:rPr>
              <a:t>20%</a:t>
            </a:r>
          </a:p>
        </p:txBody>
      </p:sp>
      <p:sp>
        <p:nvSpPr>
          <p:cNvPr id="62" name="Content Placeholder 1"/>
          <p:cNvSpPr>
            <a:spLocks noGrp="1"/>
          </p:cNvSpPr>
          <p:nvPr>
            <p:ph idx="1"/>
          </p:nvPr>
        </p:nvSpPr>
        <p:spPr>
          <a:xfrm>
            <a:off x="467999" y="2022475"/>
            <a:ext cx="5570851" cy="3841296"/>
          </a:xfrm>
        </p:spPr>
        <p:txBody>
          <a:bodyPr>
            <a:normAutofit fontScale="85000" lnSpcReduction="10000"/>
          </a:bodyPr>
          <a:lstStyle/>
          <a:p>
            <a:r>
              <a:rPr lang="en-US" sz="2800" dirty="0">
                <a:solidFill>
                  <a:schemeClr val="accent4"/>
                </a:solidFill>
                <a:latin typeface="Arial Narrow" panose="020B0606020202030204" pitchFamily="34" charset="0"/>
              </a:rPr>
              <a:t>Free annual FACT Act credit report</a:t>
            </a:r>
          </a:p>
          <a:p>
            <a:r>
              <a:rPr lang="en-US" sz="1800" b="1" dirty="0">
                <a:solidFill>
                  <a:schemeClr val="accent1"/>
                </a:solidFill>
              </a:rPr>
              <a:t>www.annualcreditreport.com</a:t>
            </a:r>
            <a:br>
              <a:rPr lang="en-US" sz="1800" dirty="0">
                <a:solidFill>
                  <a:schemeClr val="accent1"/>
                </a:solidFill>
              </a:rPr>
            </a:br>
            <a:r>
              <a:rPr lang="en-US" sz="1800" dirty="0">
                <a:solidFill>
                  <a:schemeClr val="accent1"/>
                </a:solidFill>
              </a:rPr>
              <a:t>Access to free report from each of the three credit reporting companies</a:t>
            </a:r>
          </a:p>
          <a:p>
            <a:pPr>
              <a:spcBef>
                <a:spcPts val="2400"/>
              </a:spcBef>
            </a:pPr>
            <a:r>
              <a:rPr lang="en-US" sz="2800" dirty="0">
                <a:solidFill>
                  <a:schemeClr val="accent4"/>
                </a:solidFill>
                <a:latin typeface="Arial Narrow" panose="020B0606020202030204" pitchFamily="34" charset="0"/>
              </a:rPr>
              <a:t>Experian</a:t>
            </a:r>
          </a:p>
          <a:p>
            <a:r>
              <a:rPr lang="en-US" sz="1800" b="1" dirty="0">
                <a:solidFill>
                  <a:schemeClr val="accent1"/>
                </a:solidFill>
              </a:rPr>
              <a:t>www.experian.com/crediteducation</a:t>
            </a:r>
            <a:r>
              <a:rPr lang="en-US" sz="1800" dirty="0">
                <a:solidFill>
                  <a:schemeClr val="accent1"/>
                </a:solidFill>
              </a:rPr>
              <a:t> </a:t>
            </a:r>
            <a:br>
              <a:rPr lang="en-US" sz="1800" dirty="0">
                <a:solidFill>
                  <a:schemeClr val="accent1"/>
                </a:solidFill>
              </a:rPr>
            </a:br>
            <a:r>
              <a:rPr lang="en-US" sz="1800" dirty="0">
                <a:solidFill>
                  <a:schemeClr val="accent1"/>
                </a:solidFill>
              </a:rPr>
              <a:t>Ask Experian advice column, sample consumer report, frequently asked questions</a:t>
            </a:r>
          </a:p>
          <a:p>
            <a:r>
              <a:rPr lang="en-US" sz="1800" b="1" dirty="0">
                <a:solidFill>
                  <a:schemeClr val="accent1"/>
                </a:solidFill>
              </a:rPr>
              <a:t>www.livecreditsmart.com</a:t>
            </a:r>
            <a:br>
              <a:rPr lang="en-US" sz="1800" b="1" dirty="0">
                <a:solidFill>
                  <a:schemeClr val="accent1"/>
                </a:solidFill>
              </a:rPr>
            </a:br>
            <a:r>
              <a:rPr lang="en-US" sz="1800" dirty="0">
                <a:solidFill>
                  <a:schemeClr val="accent1"/>
                </a:solidFill>
              </a:rPr>
              <a:t>Credit trends and information to inspire consumers to use credit wisely</a:t>
            </a:r>
          </a:p>
          <a:p>
            <a:r>
              <a:rPr lang="en-US" sz="1800" b="1" dirty="0">
                <a:solidFill>
                  <a:schemeClr val="accent1"/>
                </a:solidFill>
              </a:rPr>
              <a:t>www.experian.com/consumereducation</a:t>
            </a:r>
            <a:br>
              <a:rPr lang="en-US" sz="1800" dirty="0">
                <a:solidFill>
                  <a:schemeClr val="accent1"/>
                </a:solidFill>
              </a:rPr>
            </a:br>
            <a:r>
              <a:rPr lang="en-US" sz="1800" dirty="0">
                <a:solidFill>
                  <a:schemeClr val="accent1"/>
                </a:solidFill>
              </a:rPr>
              <a:t>Electronic versions of our published materials, sample credit report, videos, PowerPoint presentations with talk notes and more</a:t>
            </a:r>
          </a:p>
          <a:p>
            <a:endParaRPr lang="en-GB" dirty="0"/>
          </a:p>
          <a:p>
            <a:endParaRPr lang="en-GB" dirty="0"/>
          </a:p>
        </p:txBody>
      </p:sp>
      <p:sp>
        <p:nvSpPr>
          <p:cNvPr id="63" name="Rectangle 62"/>
          <p:cNvSpPr/>
          <p:nvPr/>
        </p:nvSpPr>
        <p:spPr>
          <a:xfrm>
            <a:off x="9568365" y="604776"/>
            <a:ext cx="851025" cy="506088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3677" y="973630"/>
            <a:ext cx="3200400" cy="1033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2" descr="http://cdn2.bigcommerce.com/server2700/e6ade/product_images/uploaded_images/jump-tart-high-school-financial-literacy-curriculu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3677" y="2282388"/>
            <a:ext cx="3200400" cy="18852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6" name="Picture 4" descr="http://www.new-england.k12.nd.us/activities/files/2012/06/LifeSmart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3677" y="4443369"/>
            <a:ext cx="3200400" cy="853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57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down)">
                                      <p:cBhvr>
                                        <p:cTn id="7" dur="1000"/>
                                        <p:tgtEl>
                                          <p:spTgt spid="63"/>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750"/>
                                        <p:tgtEl>
                                          <p:spTgt spid="64"/>
                                        </p:tgtEl>
                                      </p:cBhvr>
                                    </p:animEffect>
                                  </p:childTnLst>
                                </p:cTn>
                              </p:par>
                            </p:childTnLst>
                          </p:cTn>
                        </p:par>
                        <p:par>
                          <p:cTn id="12" fill="hold">
                            <p:stCondLst>
                              <p:cond delay="2250"/>
                            </p:stCondLst>
                            <p:childTnLst>
                              <p:par>
                                <p:cTn id="13" presetID="10" presetClass="entr" presetSubtype="0" fill="hold" nodeType="afterEffect">
                                  <p:stCondLst>
                                    <p:cond delay="50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750"/>
                                        <p:tgtEl>
                                          <p:spTgt spid="65"/>
                                        </p:tgtEl>
                                      </p:cBhvr>
                                    </p:animEffect>
                                  </p:childTnLst>
                                </p:cTn>
                              </p:par>
                            </p:childTnLst>
                          </p:cTn>
                        </p:par>
                        <p:par>
                          <p:cTn id="16" fill="hold">
                            <p:stCondLst>
                              <p:cond delay="3500"/>
                            </p:stCondLst>
                            <p:childTnLst>
                              <p:par>
                                <p:cTn id="17" presetID="10" presetClass="entr" presetSubtype="0" fill="hold" nodeType="afterEffect">
                                  <p:stCondLst>
                                    <p:cond delay="50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Disclaimer</a:t>
            </a:r>
            <a:endParaRPr lang="en-GB" dirty="0"/>
          </a:p>
        </p:txBody>
      </p:sp>
      <p:sp>
        <p:nvSpPr>
          <p:cNvPr id="3" name="Subtitle 2"/>
          <p:cNvSpPr>
            <a:spLocks noGrp="1"/>
          </p:cNvSpPr>
          <p:nvPr>
            <p:ph type="subTitle" idx="1"/>
          </p:nvPr>
        </p:nvSpPr>
        <p:spPr>
          <a:xfrm>
            <a:off x="468000" y="2640169"/>
            <a:ext cx="9366563" cy="3338600"/>
          </a:xfrm>
        </p:spPr>
        <p:txBody>
          <a:bodyPr>
            <a:normAutofit/>
          </a:bodyPr>
          <a:lstStyle/>
          <a:p>
            <a:pPr marL="285750" indent="-285750">
              <a:buFont typeface="Arial" panose="020B0604020202020204" pitchFamily="34" charset="0"/>
              <a:buChar char="•"/>
            </a:pPr>
            <a:r>
              <a:rPr lang="en-US" dirty="0"/>
              <a:t>The purpose of this presentation is to help you better understand credit reporting and to provide general information about how you can manage your credit report so that you can get the credit you need and want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 legal reasons I:</a:t>
            </a:r>
          </a:p>
          <a:p>
            <a:pPr marL="742950" lvl="1" indent="-285750" algn="l">
              <a:buFont typeface="Arial" panose="020B0604020202020204" pitchFamily="34" charset="0"/>
              <a:buChar char="•"/>
            </a:pPr>
            <a:r>
              <a:rPr lang="en-US" sz="1500" b="0" dirty="0"/>
              <a:t>Cannot discuss issues specific to your personal credit report</a:t>
            </a:r>
          </a:p>
          <a:p>
            <a:pPr marL="742950" lvl="1" indent="-285750" algn="l">
              <a:buFont typeface="Arial" panose="020B0604020202020204" pitchFamily="34" charset="0"/>
              <a:buChar char="•"/>
            </a:pPr>
            <a:r>
              <a:rPr lang="en-US" sz="1500" b="0" dirty="0"/>
              <a:t>Cannot advise individuals about how to improve their personal credit report or credit scores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Cannot submit disputes regarding your personal credit report on your behalf</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Information regarding Experian policies and processes is current as of the date </a:t>
            </a:r>
            <a:br>
              <a:rPr lang="en-US" dirty="0"/>
            </a:br>
            <a:r>
              <a:rPr lang="en-US" dirty="0"/>
              <a:t>of this presentation, but may change </a:t>
            </a:r>
          </a:p>
        </p:txBody>
      </p:sp>
    </p:spTree>
    <p:extLst>
      <p:ext uri="{BB962C8B-B14F-4D97-AF65-F5344CB8AC3E}">
        <p14:creationId xmlns:p14="http://schemas.microsoft.com/office/powerpoint/2010/main" val="2328281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Experian consumer resources</a:t>
            </a:r>
            <a:br>
              <a:rPr lang="en-US" dirty="0"/>
            </a:br>
            <a:r>
              <a:rPr lang="en-US" dirty="0">
                <a:latin typeface="Arial Narrow" panose="020B0606020202030204" pitchFamily="34" charset="0"/>
              </a:rPr>
              <a:t>Credit and beyond</a:t>
            </a:r>
            <a:endParaRPr lang="en-US" dirty="0"/>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dirty="0"/>
          </a:p>
        </p:txBody>
      </p:sp>
      <p:sp>
        <p:nvSpPr>
          <p:cNvPr id="5" name="Footer Placeholder 4"/>
          <p:cNvSpPr>
            <a:spLocks noGrp="1"/>
          </p:cNvSpPr>
          <p:nvPr>
            <p:ph type="ftr" sz="quarter" idx="11"/>
          </p:nvPr>
        </p:nvSpPr>
        <p:spPr/>
        <p:txBody>
          <a:bodyPr/>
          <a:lstStyle/>
          <a:p>
            <a:r>
              <a:rPr lang="en-GB" dirty="0"/>
              <a:t>Public | Give me a little credit</a:t>
            </a:r>
          </a:p>
        </p:txBody>
      </p:sp>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6495" y="1573291"/>
            <a:ext cx="5187950" cy="2157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 Same Side Corner Rectangle 6"/>
          <p:cNvSpPr/>
          <p:nvPr/>
        </p:nvSpPr>
        <p:spPr>
          <a:xfrm>
            <a:off x="740221" y="4091453"/>
            <a:ext cx="2037443" cy="457025"/>
          </a:xfrm>
          <a:prstGeom prst="round2Same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dirty="0">
                <a:solidFill>
                  <a:schemeClr val="bg1"/>
                </a:solidFill>
                <a:latin typeface="Arial Narrow" panose="020B0606020202030204" pitchFamily="34" charset="0"/>
              </a:rPr>
              <a:t>Experian.com</a:t>
            </a:r>
          </a:p>
        </p:txBody>
      </p:sp>
      <p:sp>
        <p:nvSpPr>
          <p:cNvPr id="8" name="Round Same Side Corner Rectangle 7"/>
          <p:cNvSpPr/>
          <p:nvPr/>
        </p:nvSpPr>
        <p:spPr>
          <a:xfrm>
            <a:off x="3707788" y="4091453"/>
            <a:ext cx="2037443" cy="457025"/>
          </a:xfrm>
          <a:prstGeom prst="round2Same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dirty="0">
                <a:solidFill>
                  <a:schemeClr val="bg1"/>
                </a:solidFill>
                <a:latin typeface="Arial Narrow" panose="020B0606020202030204" pitchFamily="34" charset="0"/>
              </a:rPr>
              <a:t>Experian</a:t>
            </a:r>
            <a:br>
              <a:rPr lang="en-US" dirty="0">
                <a:solidFill>
                  <a:schemeClr val="bg1"/>
                </a:solidFill>
                <a:latin typeface="Arial Narrow" panose="020B0606020202030204" pitchFamily="34" charset="0"/>
              </a:rPr>
            </a:br>
            <a:r>
              <a:rPr lang="en-US" dirty="0">
                <a:solidFill>
                  <a:schemeClr val="bg1"/>
                </a:solidFill>
                <a:latin typeface="Arial Narrow" panose="020B0606020202030204" pitchFamily="34" charset="0"/>
              </a:rPr>
              <a:t>Credit Educator</a:t>
            </a:r>
            <a:r>
              <a:rPr lang="en-US" baseline="30000" dirty="0">
                <a:solidFill>
                  <a:schemeClr val="bg1"/>
                </a:solidFill>
                <a:latin typeface="Arial Narrow" panose="020B0606020202030204" pitchFamily="34" charset="0"/>
              </a:rPr>
              <a:t>SM</a:t>
            </a:r>
          </a:p>
        </p:txBody>
      </p:sp>
      <p:sp>
        <p:nvSpPr>
          <p:cNvPr id="9" name="Round Same Side Corner Rectangle 8"/>
          <p:cNvSpPr/>
          <p:nvPr/>
        </p:nvSpPr>
        <p:spPr>
          <a:xfrm>
            <a:off x="6675354" y="4091453"/>
            <a:ext cx="2037443" cy="457025"/>
          </a:xfrm>
          <a:prstGeom prst="round2Same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dirty="0">
                <a:solidFill>
                  <a:schemeClr val="bg1"/>
                </a:solidFill>
                <a:latin typeface="Arial Narrow" panose="020B0606020202030204" pitchFamily="34" charset="0"/>
              </a:rPr>
              <a:t>ProtectMyID.com</a:t>
            </a:r>
            <a:r>
              <a:rPr lang="en-US" baseline="30000" dirty="0">
                <a:solidFill>
                  <a:schemeClr val="bg1"/>
                </a:solidFill>
                <a:latin typeface="Arial Narrow" panose="020B0606020202030204" pitchFamily="34" charset="0"/>
              </a:rPr>
              <a:t>®</a:t>
            </a:r>
          </a:p>
        </p:txBody>
      </p:sp>
      <p:sp>
        <p:nvSpPr>
          <p:cNvPr id="10" name="Round Same Side Corner Rectangle 9"/>
          <p:cNvSpPr/>
          <p:nvPr/>
        </p:nvSpPr>
        <p:spPr>
          <a:xfrm>
            <a:off x="9642921" y="4091453"/>
            <a:ext cx="2037443" cy="457025"/>
          </a:xfrm>
          <a:prstGeom prst="round2Same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dirty="0">
                <a:solidFill>
                  <a:schemeClr val="bg1"/>
                </a:solidFill>
                <a:latin typeface="Arial Narrow" panose="020B0606020202030204" pitchFamily="34" charset="0"/>
              </a:rPr>
              <a:t>AutoCheck.com</a:t>
            </a:r>
            <a:r>
              <a:rPr lang="en-US" baseline="30000" dirty="0">
                <a:solidFill>
                  <a:schemeClr val="bg1"/>
                </a:solidFill>
                <a:latin typeface="Arial Narrow" panose="020B0606020202030204" pitchFamily="34" charset="0"/>
              </a:rPr>
              <a:t>®</a:t>
            </a:r>
          </a:p>
        </p:txBody>
      </p:sp>
      <p:sp>
        <p:nvSpPr>
          <p:cNvPr id="11" name="Rectangle 10"/>
          <p:cNvSpPr/>
          <p:nvPr/>
        </p:nvSpPr>
        <p:spPr>
          <a:xfrm>
            <a:off x="740221" y="4762964"/>
            <a:ext cx="2037443" cy="1297722"/>
          </a:xfrm>
          <a:prstGeom prst="rect">
            <a:avLst/>
          </a:pr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1"/>
          <a:lstStyle/>
          <a:p>
            <a:pPr>
              <a:lnSpc>
                <a:spcPct val="90000"/>
              </a:lnSpc>
              <a:spcAft>
                <a:spcPts val="600"/>
              </a:spcAft>
              <a:defRPr/>
            </a:pPr>
            <a:r>
              <a:rPr lang="en-US" sz="1200" dirty="0">
                <a:solidFill>
                  <a:srgbClr val="000000"/>
                </a:solidFill>
              </a:rPr>
              <a:t>Experian subscription-based credit monitoring and unlimited Experian credit reports and scores, consumer assistance and education resources</a:t>
            </a:r>
          </a:p>
          <a:p>
            <a:pPr>
              <a:lnSpc>
                <a:spcPct val="90000"/>
              </a:lnSpc>
              <a:spcAft>
                <a:spcPts val="600"/>
              </a:spcAft>
              <a:defRPr/>
            </a:pPr>
            <a:r>
              <a:rPr lang="en-US" sz="1200" b="1" dirty="0">
                <a:solidFill>
                  <a:srgbClr val="000000"/>
                </a:solidFill>
                <a:latin typeface="Arial Narrow" panose="020B0606020202030204" pitchFamily="34" charset="0"/>
              </a:rPr>
              <a:t>www.experian.com</a:t>
            </a:r>
          </a:p>
        </p:txBody>
      </p:sp>
      <p:sp>
        <p:nvSpPr>
          <p:cNvPr id="12" name="Rectangle 11"/>
          <p:cNvSpPr/>
          <p:nvPr/>
        </p:nvSpPr>
        <p:spPr>
          <a:xfrm>
            <a:off x="3707788" y="4762965"/>
            <a:ext cx="2037443" cy="1297722"/>
          </a:xfrm>
          <a:prstGeom prst="rect">
            <a:avLst/>
          </a:prstGeom>
          <a:solidFill>
            <a:schemeClr val="accent4">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1"/>
          <a:lstStyle/>
          <a:p>
            <a:pPr>
              <a:lnSpc>
                <a:spcPct val="90000"/>
              </a:lnSpc>
              <a:spcAft>
                <a:spcPts val="600"/>
              </a:spcAft>
              <a:defRPr/>
            </a:pPr>
            <a:r>
              <a:rPr lang="en-US" sz="1200" dirty="0"/>
              <a:t>Personalized review and guidance about your credit report and score by an Experian professional for a nominal fee</a:t>
            </a:r>
          </a:p>
          <a:p>
            <a:pPr>
              <a:lnSpc>
                <a:spcPct val="90000"/>
              </a:lnSpc>
              <a:spcAft>
                <a:spcPts val="600"/>
              </a:spcAft>
              <a:defRPr/>
            </a:pPr>
            <a:r>
              <a:rPr lang="en-US" sz="1200" b="1" dirty="0">
                <a:latin typeface="Arial Narrow" panose="020B0606020202030204" pitchFamily="34" charset="0"/>
              </a:rPr>
              <a:t>www.experian.com/consumer-products/credit-educator.html</a:t>
            </a:r>
          </a:p>
        </p:txBody>
      </p:sp>
      <p:sp>
        <p:nvSpPr>
          <p:cNvPr id="13" name="Rectangle 12"/>
          <p:cNvSpPr/>
          <p:nvPr/>
        </p:nvSpPr>
        <p:spPr>
          <a:xfrm>
            <a:off x="6675354" y="4762963"/>
            <a:ext cx="2037443" cy="1297723"/>
          </a:xfrm>
          <a:prstGeom prst="rect">
            <a:avLst/>
          </a:prstGeom>
          <a:solidFill>
            <a:schemeClr val="accent3">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1"/>
          <a:lstStyle/>
          <a:p>
            <a:pPr>
              <a:lnSpc>
                <a:spcPct val="90000"/>
              </a:lnSpc>
              <a:spcAft>
                <a:spcPts val="600"/>
              </a:spcAft>
              <a:defRPr/>
            </a:pPr>
            <a:r>
              <a:rPr lang="en-US" sz="1200" dirty="0"/>
              <a:t>For a fee service that monitors your credit report and other sources to provide early alerts to identity theft and services to aid rapid recovery</a:t>
            </a:r>
          </a:p>
          <a:p>
            <a:pPr>
              <a:lnSpc>
                <a:spcPct val="90000"/>
              </a:lnSpc>
              <a:spcAft>
                <a:spcPts val="600"/>
              </a:spcAft>
              <a:defRPr/>
            </a:pPr>
            <a:r>
              <a:rPr lang="en-US" sz="1200" b="1" dirty="0">
                <a:latin typeface="Arial Narrow" panose="020B0606020202030204" pitchFamily="34" charset="0"/>
              </a:rPr>
              <a:t>www.ProtectMyID.com</a:t>
            </a:r>
          </a:p>
        </p:txBody>
      </p:sp>
      <p:sp>
        <p:nvSpPr>
          <p:cNvPr id="14" name="Rectangle 13"/>
          <p:cNvSpPr/>
          <p:nvPr/>
        </p:nvSpPr>
        <p:spPr>
          <a:xfrm>
            <a:off x="9642921" y="4762964"/>
            <a:ext cx="2037443" cy="1297722"/>
          </a:xfrm>
          <a:prstGeom prst="rect">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1"/>
          <a:lstStyle/>
          <a:p>
            <a:pPr>
              <a:lnSpc>
                <a:spcPct val="90000"/>
              </a:lnSpc>
              <a:spcAft>
                <a:spcPts val="600"/>
              </a:spcAft>
              <a:defRPr/>
            </a:pPr>
            <a:r>
              <a:rPr lang="en-US" sz="1200" dirty="0"/>
              <a:t>For a fee history vehicle reports to help consumers make good pre-owned auto purchasing decisions</a:t>
            </a:r>
            <a:br>
              <a:rPr lang="en-US" sz="1200" dirty="0"/>
            </a:br>
            <a:br>
              <a:rPr lang="en-US" sz="1200" dirty="0"/>
            </a:br>
            <a:endParaRPr lang="en-US" sz="1200" dirty="0"/>
          </a:p>
          <a:p>
            <a:pPr>
              <a:lnSpc>
                <a:spcPct val="90000"/>
              </a:lnSpc>
              <a:spcAft>
                <a:spcPts val="600"/>
              </a:spcAft>
              <a:defRPr/>
            </a:pPr>
            <a:r>
              <a:rPr lang="en-US" sz="1200" b="1" dirty="0">
                <a:latin typeface="Arial Narrow" panose="020B0606020202030204" pitchFamily="34" charset="0"/>
              </a:rPr>
              <a:t>www.AutoCheck.com</a:t>
            </a:r>
          </a:p>
        </p:txBody>
      </p:sp>
      <p:cxnSp>
        <p:nvCxnSpPr>
          <p:cNvPr id="15" name="Straight Connector 14"/>
          <p:cNvCxnSpPr/>
          <p:nvPr/>
        </p:nvCxnSpPr>
        <p:spPr>
          <a:xfrm>
            <a:off x="740222" y="4747089"/>
            <a:ext cx="10940142" cy="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03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2" presetClass="entr" presetSubtype="8" fill="hold" nodeType="afterEffect">
                                  <p:stCondLst>
                                    <p:cond delay="50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1000"/>
                                        <p:tgtEl>
                                          <p:spTgt spid="15"/>
                                        </p:tgtEl>
                                      </p:cBhvr>
                                    </p:animEffect>
                                  </p:childTnLst>
                                </p:cTn>
                              </p:par>
                            </p:childTnLst>
                          </p:cTn>
                        </p:par>
                        <p:par>
                          <p:cTn id="14" fill="hold">
                            <p:stCondLst>
                              <p:cond delay="2500"/>
                            </p:stCondLst>
                            <p:childTnLst>
                              <p:par>
                                <p:cTn id="15" presetID="12" presetClass="entr" presetSubtype="4" fill="hold" grpId="0" nodeType="afterEffect">
                                  <p:stCondLst>
                                    <p:cond delay="25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ppt_h*1.125000"/>
                                          </p:val>
                                        </p:tav>
                                        <p:tav tm="100000">
                                          <p:val>
                                            <p:strVal val="#ppt_y"/>
                                          </p:val>
                                        </p:tav>
                                      </p:tavLst>
                                    </p:anim>
                                    <p:animEffect transition="in" filter="wipe(up)">
                                      <p:cBhvr>
                                        <p:cTn id="18" dur="500"/>
                                        <p:tgtEl>
                                          <p:spTgt spid="7"/>
                                        </p:tgtEl>
                                      </p:cBhvr>
                                    </p:animEffect>
                                  </p:childTnLst>
                                </p:cTn>
                              </p:par>
                            </p:childTnLst>
                          </p:cTn>
                        </p:par>
                        <p:par>
                          <p:cTn id="19" fill="hold">
                            <p:stCondLst>
                              <p:cond delay="325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3750"/>
                            </p:stCondLst>
                            <p:childTnLst>
                              <p:par>
                                <p:cTn id="24" presetID="12" presetClass="entr" presetSubtype="4" fill="hold" grpId="0" nodeType="afterEffect">
                                  <p:stCondLst>
                                    <p:cond delay="75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p:tgtEl>
                                          <p:spTgt spid="8"/>
                                        </p:tgtEl>
                                        <p:attrNameLst>
                                          <p:attrName>ppt_y</p:attrName>
                                        </p:attrNameLst>
                                      </p:cBhvr>
                                      <p:tavLst>
                                        <p:tav tm="0">
                                          <p:val>
                                            <p:strVal val="#ppt_y+#ppt_h*1.125000"/>
                                          </p:val>
                                        </p:tav>
                                        <p:tav tm="100000">
                                          <p:val>
                                            <p:strVal val="#ppt_y"/>
                                          </p:val>
                                        </p:tav>
                                      </p:tavLst>
                                    </p:anim>
                                    <p:animEffect transition="in" filter="wipe(up)">
                                      <p:cBhvr>
                                        <p:cTn id="27" dur="500"/>
                                        <p:tgtEl>
                                          <p:spTgt spid="8"/>
                                        </p:tgtEl>
                                      </p:cBhvr>
                                    </p:animEffect>
                                  </p:childTnLst>
                                </p:cTn>
                              </p:par>
                            </p:childTnLst>
                          </p:cTn>
                        </p:par>
                        <p:par>
                          <p:cTn id="28" fill="hold">
                            <p:stCondLst>
                              <p:cond delay="5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5500"/>
                            </p:stCondLst>
                            <p:childTnLst>
                              <p:par>
                                <p:cTn id="33" presetID="12" presetClass="entr" presetSubtype="4" fill="hold" grpId="0" nodeType="afterEffect">
                                  <p:stCondLst>
                                    <p:cond delay="75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675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7250"/>
                            </p:stCondLst>
                            <p:childTnLst>
                              <p:par>
                                <p:cTn id="42" presetID="12" presetClass="entr" presetSubtype="4" fill="hold" grpId="0" nodeType="afterEffect">
                                  <p:stCondLst>
                                    <p:cond delay="75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p:tgtEl>
                                          <p:spTgt spid="10"/>
                                        </p:tgtEl>
                                        <p:attrNameLst>
                                          <p:attrName>ppt_y</p:attrName>
                                        </p:attrNameLst>
                                      </p:cBhvr>
                                      <p:tavLst>
                                        <p:tav tm="0">
                                          <p:val>
                                            <p:strVal val="#ppt_y+#ppt_h*1.125000"/>
                                          </p:val>
                                        </p:tav>
                                        <p:tav tm="100000">
                                          <p:val>
                                            <p:strVal val="#ppt_y"/>
                                          </p:val>
                                        </p:tav>
                                      </p:tavLst>
                                    </p:anim>
                                    <p:animEffect transition="in" filter="wipe(up)">
                                      <p:cBhvr>
                                        <p:cTn id="45" dur="500"/>
                                        <p:tgtEl>
                                          <p:spTgt spid="10"/>
                                        </p:tgtEl>
                                      </p:cBhvr>
                                    </p:animEffect>
                                  </p:childTnLst>
                                </p:cTn>
                              </p:par>
                            </p:childTnLst>
                          </p:cTn>
                        </p:par>
                        <p:par>
                          <p:cTn id="46" fill="hold">
                            <p:stCondLst>
                              <p:cond delay="8500"/>
                            </p:stCondLst>
                            <p:childTnLst>
                              <p:par>
                                <p:cTn id="47" presetID="10"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811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17240" b="17240"/>
          <a:stretch>
            <a:fillRect/>
          </a:stretch>
        </p:blipFill>
        <p:spPr/>
      </p:pic>
      <p:sp>
        <p:nvSpPr>
          <p:cNvPr id="3" name="Title 2"/>
          <p:cNvSpPr>
            <a:spLocks noGrp="1"/>
          </p:cNvSpPr>
          <p:nvPr>
            <p:ph type="title"/>
          </p:nvPr>
        </p:nvSpPr>
        <p:spPr/>
        <p:txBody>
          <a:bodyPr/>
          <a:lstStyle/>
          <a:p>
            <a:r>
              <a:rPr lang="en-GB" dirty="0"/>
              <a:t>Credit</a:t>
            </a:r>
            <a:br>
              <a:rPr lang="en-GB" dirty="0"/>
            </a:br>
            <a:r>
              <a:rPr lang="en-GB" sz="2000" dirty="0"/>
              <a:t>It is a privilege you earn</a:t>
            </a:r>
            <a:endParaRPr lang="en-US" sz="2800" dirty="0"/>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a:p>
        </p:txBody>
      </p:sp>
      <p:sp>
        <p:nvSpPr>
          <p:cNvPr id="5" name="Footer Placeholder 4"/>
          <p:cNvSpPr>
            <a:spLocks noGrp="1"/>
          </p:cNvSpPr>
          <p:nvPr>
            <p:ph type="ftr" sz="quarter" idx="11"/>
          </p:nvPr>
        </p:nvSpPr>
        <p:spPr/>
        <p:txBody>
          <a:bodyPr/>
          <a:lstStyle/>
          <a:p>
            <a:r>
              <a:rPr lang="en-GB" dirty="0"/>
              <a:t>Public | Give me a little credit</a:t>
            </a:r>
          </a:p>
        </p:txBody>
      </p:sp>
      <p:sp>
        <p:nvSpPr>
          <p:cNvPr id="7" name="TextBox 6"/>
          <p:cNvSpPr txBox="1"/>
          <p:nvPr/>
        </p:nvSpPr>
        <p:spPr>
          <a:xfrm>
            <a:off x="6042989" y="1304666"/>
            <a:ext cx="4929809" cy="615553"/>
          </a:xfrm>
          <a:prstGeom prst="rect">
            <a:avLst/>
          </a:prstGeom>
          <a:noFill/>
        </p:spPr>
        <p:txBody>
          <a:bodyPr wrap="square" lIns="0" tIns="0" rIns="0" bIns="0" numCol="1" spcCol="151200" rtlCol="0">
            <a:spAutoFit/>
          </a:bodyPr>
          <a:lstStyle/>
          <a:p>
            <a:r>
              <a:rPr lang="en-US" sz="4000" b="1" dirty="0">
                <a:solidFill>
                  <a:schemeClr val="accent4"/>
                </a:solidFill>
              </a:rPr>
              <a:t>The choice is yours</a:t>
            </a:r>
          </a:p>
        </p:txBody>
      </p:sp>
    </p:spTree>
    <p:extLst>
      <p:ext uri="{BB962C8B-B14F-4D97-AF65-F5344CB8AC3E}">
        <p14:creationId xmlns:p14="http://schemas.microsoft.com/office/powerpoint/2010/main" val="1868837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1800"/>
              </a:spcBef>
            </a:pPr>
            <a:r>
              <a:rPr lang="en-US" sz="2400" b="1" dirty="0">
                <a:solidFill>
                  <a:schemeClr val="accent1"/>
                </a:solidFill>
                <a:latin typeface="+mj-lt"/>
              </a:rPr>
              <a:t>Obtaining goods or services and paying for them at a later date under agreed upon terms  </a:t>
            </a:r>
          </a:p>
          <a:p>
            <a:pPr marL="285750" indent="-285750">
              <a:spcBef>
                <a:spcPts val="1800"/>
              </a:spcBef>
              <a:buFont typeface="Arial" panose="020B0604020202020204" pitchFamily="34" charset="0"/>
              <a:buChar char="•"/>
            </a:pPr>
            <a:r>
              <a:rPr lang="en-US" sz="2000" dirty="0">
                <a:solidFill>
                  <a:schemeClr val="accent1"/>
                </a:solidFill>
                <a:latin typeface="+mj-lt"/>
              </a:rPr>
              <a:t>Credit cards, mortgages and car loans</a:t>
            </a:r>
          </a:p>
          <a:p>
            <a:pPr marL="285750" indent="-285750">
              <a:spcBef>
                <a:spcPts val="1800"/>
              </a:spcBef>
              <a:buFont typeface="Arial" panose="020B0604020202020204" pitchFamily="34" charset="0"/>
              <a:buChar char="•"/>
            </a:pPr>
            <a:r>
              <a:rPr lang="en-US" sz="2000" dirty="0">
                <a:solidFill>
                  <a:schemeClr val="accent1"/>
                </a:solidFill>
                <a:latin typeface="+mj-lt"/>
              </a:rPr>
              <a:t>Service contracts: cable television, telephone, utility service </a:t>
            </a:r>
          </a:p>
          <a:p>
            <a:pPr marL="285750" indent="-285750">
              <a:spcBef>
                <a:spcPts val="1800"/>
              </a:spcBef>
              <a:buFont typeface="Arial" panose="020B0604020202020204" pitchFamily="34" charset="0"/>
              <a:buChar char="•"/>
            </a:pPr>
            <a:r>
              <a:rPr lang="en-US" sz="2000" dirty="0">
                <a:solidFill>
                  <a:schemeClr val="accent1"/>
                </a:solidFill>
                <a:latin typeface="+mj-lt"/>
              </a:rPr>
              <a:t>Your financial references</a:t>
            </a:r>
          </a:p>
        </p:txBody>
      </p:sp>
      <p:sp>
        <p:nvSpPr>
          <p:cNvPr id="3" name="Title 2"/>
          <p:cNvSpPr>
            <a:spLocks noGrp="1"/>
          </p:cNvSpPr>
          <p:nvPr>
            <p:ph type="title"/>
          </p:nvPr>
        </p:nvSpPr>
        <p:spPr/>
        <p:txBody>
          <a:bodyPr/>
          <a:lstStyle/>
          <a:p>
            <a:r>
              <a:rPr lang="en-US" dirty="0"/>
              <a:t>What is credit?</a:t>
            </a:r>
            <a:br>
              <a:rPr lang="en-US" dirty="0"/>
            </a:br>
            <a:endParaRPr lang="en-GB" dirty="0"/>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a:p>
        </p:txBody>
      </p:sp>
      <p:sp>
        <p:nvSpPr>
          <p:cNvPr id="5" name="Footer Placeholder 4"/>
          <p:cNvSpPr>
            <a:spLocks noGrp="1"/>
          </p:cNvSpPr>
          <p:nvPr>
            <p:ph type="ftr" sz="quarter" idx="11"/>
          </p:nvPr>
        </p:nvSpPr>
        <p:spPr/>
        <p:txBody>
          <a:bodyPr/>
          <a:lstStyle/>
          <a:p>
            <a:r>
              <a:rPr lang="en-GB" dirty="0"/>
              <a:t>Public | Give me a little credit</a:t>
            </a:r>
          </a:p>
        </p:txBody>
      </p:sp>
      <p:pic>
        <p:nvPicPr>
          <p:cNvPr id="9" name="Picture Placeholder 8"/>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6801" r="16801"/>
          <a:stretch>
            <a:fillRect/>
          </a:stretch>
        </p:blipFill>
        <p:spPr/>
      </p:pic>
    </p:spTree>
    <p:extLst>
      <p:ext uri="{BB962C8B-B14F-4D97-AF65-F5344CB8AC3E}">
        <p14:creationId xmlns:p14="http://schemas.microsoft.com/office/powerpoint/2010/main" val="1164247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999" y="2022475"/>
            <a:ext cx="5570851" cy="3841296"/>
          </a:xfrm>
        </p:spPr>
        <p:txBody>
          <a:bodyPr/>
          <a:lstStyle/>
          <a:p>
            <a:r>
              <a:rPr lang="en-GB" sz="4000" b="1" dirty="0">
                <a:solidFill>
                  <a:schemeClr val="accent4"/>
                </a:solidFill>
                <a:latin typeface="Arial Narrow" panose="020B0606020202030204" pitchFamily="34" charset="0"/>
              </a:rPr>
              <a:t>Build a positive credit history </a:t>
            </a:r>
            <a:r>
              <a:rPr lang="en-GB" sz="4000" dirty="0">
                <a:solidFill>
                  <a:schemeClr val="accent4"/>
                </a:solidFill>
                <a:latin typeface="Arial Narrow" panose="020B0606020202030204" pitchFamily="34" charset="0"/>
              </a:rPr>
              <a:t>so you can get the best terms when you invest in debt</a:t>
            </a:r>
          </a:p>
          <a:p>
            <a:endParaRPr lang="en-GB" dirty="0"/>
          </a:p>
          <a:p>
            <a:endParaRPr lang="en-GB" dirty="0"/>
          </a:p>
        </p:txBody>
      </p:sp>
      <p:sp>
        <p:nvSpPr>
          <p:cNvPr id="3" name="Title 2"/>
          <p:cNvSpPr>
            <a:spLocks noGrp="1"/>
          </p:cNvSpPr>
          <p:nvPr>
            <p:ph type="title"/>
          </p:nvPr>
        </p:nvSpPr>
        <p:spPr/>
        <p:txBody>
          <a:bodyPr/>
          <a:lstStyle/>
          <a:p>
            <a:r>
              <a:rPr lang="en-US" dirty="0"/>
              <a:t>Credit does not equal debt</a:t>
            </a:r>
            <a:br>
              <a:rPr lang="en-US" dirty="0"/>
            </a:br>
            <a:endParaRPr lang="en-GB" sz="2000" dirty="0"/>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a:p>
        </p:txBody>
      </p:sp>
      <p:sp>
        <p:nvSpPr>
          <p:cNvPr id="5" name="Footer Placeholder 4"/>
          <p:cNvSpPr>
            <a:spLocks noGrp="1"/>
          </p:cNvSpPr>
          <p:nvPr>
            <p:ph type="ftr" sz="quarter" idx="11"/>
          </p:nvPr>
        </p:nvSpPr>
        <p:spPr/>
        <p:txBody>
          <a:bodyPr/>
          <a:lstStyle/>
          <a:p>
            <a:r>
              <a:rPr lang="en-GB" dirty="0"/>
              <a:t>Public | Give me a little credit</a:t>
            </a:r>
          </a:p>
        </p:txBody>
      </p:sp>
      <p:pic>
        <p:nvPicPr>
          <p:cNvPr id="7" name="Picture Placeholder 6"/>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tretch>
            <a:fillRect/>
          </a:stretch>
        </p:blipFill>
        <p:spPr>
          <a:xfrm>
            <a:off x="6446714" y="953150"/>
            <a:ext cx="5758165" cy="3838776"/>
          </a:xfrm>
        </p:spPr>
      </p:pic>
    </p:spTree>
    <p:extLst>
      <p:ext uri="{BB962C8B-B14F-4D97-AF65-F5344CB8AC3E}">
        <p14:creationId xmlns:p14="http://schemas.microsoft.com/office/powerpoint/2010/main" val="3393628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1200"/>
              </a:spcBef>
            </a:pPr>
            <a:r>
              <a:rPr lang="en-US" sz="2400" b="1" dirty="0">
                <a:solidFill>
                  <a:schemeClr val="accent1"/>
                </a:solidFill>
                <a:latin typeface="+mj-lt"/>
              </a:rPr>
              <a:t>Credit reporting companies serve consumers and businesses by making possible:</a:t>
            </a:r>
          </a:p>
          <a:p>
            <a:pPr marL="285750" indent="-285750">
              <a:spcBef>
                <a:spcPts val="1200"/>
              </a:spcBef>
              <a:buFont typeface="Arial" panose="020B0604020202020204" pitchFamily="34" charset="0"/>
              <a:buChar char="•"/>
            </a:pPr>
            <a:r>
              <a:rPr lang="en-US" sz="2000" dirty="0">
                <a:solidFill>
                  <a:schemeClr val="accent1"/>
                </a:solidFill>
                <a:latin typeface="+mj-lt"/>
              </a:rPr>
              <a:t>Instant credit</a:t>
            </a:r>
          </a:p>
          <a:p>
            <a:pPr marL="285750" indent="-285750">
              <a:spcBef>
                <a:spcPts val="1200"/>
              </a:spcBef>
              <a:buFont typeface="Arial" panose="020B0604020202020204" pitchFamily="34" charset="0"/>
              <a:buChar char="•"/>
            </a:pPr>
            <a:r>
              <a:rPr lang="en-US" sz="2000" dirty="0">
                <a:solidFill>
                  <a:schemeClr val="accent1"/>
                </a:solidFill>
                <a:latin typeface="+mj-lt"/>
              </a:rPr>
              <a:t>Lower-cost credit</a:t>
            </a:r>
          </a:p>
          <a:p>
            <a:pPr marL="285750" indent="-285750">
              <a:spcBef>
                <a:spcPts val="1200"/>
              </a:spcBef>
              <a:buFont typeface="Arial" panose="020B0604020202020204" pitchFamily="34" charset="0"/>
              <a:buChar char="•"/>
            </a:pPr>
            <a:r>
              <a:rPr lang="en-US" sz="2000" dirty="0">
                <a:solidFill>
                  <a:schemeClr val="accent1"/>
                </a:solidFill>
                <a:latin typeface="+mj-lt"/>
              </a:rPr>
              <a:t>Nationwide credit</a:t>
            </a:r>
          </a:p>
          <a:p>
            <a:pPr marL="285750" indent="-285750">
              <a:spcBef>
                <a:spcPts val="1200"/>
              </a:spcBef>
              <a:buFont typeface="Arial" panose="020B0604020202020204" pitchFamily="34" charset="0"/>
              <a:buChar char="•"/>
            </a:pPr>
            <a:r>
              <a:rPr lang="en-US" sz="2000" dirty="0">
                <a:solidFill>
                  <a:schemeClr val="accent1"/>
                </a:solidFill>
                <a:latin typeface="+mj-lt"/>
              </a:rPr>
              <a:t>Widespread availability</a:t>
            </a:r>
          </a:p>
          <a:p>
            <a:pPr marL="285750" indent="-285750">
              <a:spcBef>
                <a:spcPts val="1200"/>
              </a:spcBef>
              <a:buFont typeface="Arial" panose="020B0604020202020204" pitchFamily="34" charset="0"/>
              <a:buChar char="•"/>
            </a:pPr>
            <a:r>
              <a:rPr lang="en-US" sz="2000" dirty="0">
                <a:solidFill>
                  <a:schemeClr val="accent1"/>
                </a:solidFill>
                <a:latin typeface="+mj-lt"/>
              </a:rPr>
              <a:t>Account management</a:t>
            </a:r>
          </a:p>
          <a:p>
            <a:endParaRPr lang="en-GB" dirty="0"/>
          </a:p>
          <a:p>
            <a:endParaRPr lang="en-GB" dirty="0"/>
          </a:p>
        </p:txBody>
      </p:sp>
      <p:sp>
        <p:nvSpPr>
          <p:cNvPr id="3" name="Title 2"/>
          <p:cNvSpPr>
            <a:spLocks noGrp="1"/>
          </p:cNvSpPr>
          <p:nvPr>
            <p:ph type="title"/>
          </p:nvPr>
        </p:nvSpPr>
        <p:spPr/>
        <p:txBody>
          <a:bodyPr/>
          <a:lstStyle/>
          <a:p>
            <a:r>
              <a:rPr lang="en-US" dirty="0"/>
              <a:t>The three national credit reporting companies</a:t>
            </a:r>
            <a:br>
              <a:rPr lang="en-US" dirty="0"/>
            </a:br>
            <a:endParaRPr lang="en-GB" sz="2000" dirty="0"/>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dirty="0"/>
          </a:p>
        </p:txBody>
      </p:sp>
      <p:sp>
        <p:nvSpPr>
          <p:cNvPr id="5" name="Footer Placeholder 4"/>
          <p:cNvSpPr>
            <a:spLocks noGrp="1"/>
          </p:cNvSpPr>
          <p:nvPr>
            <p:ph type="ftr" sz="quarter" idx="11"/>
          </p:nvPr>
        </p:nvSpPr>
        <p:spPr/>
        <p:txBody>
          <a:bodyPr/>
          <a:lstStyle/>
          <a:p>
            <a:r>
              <a:rPr lang="en-GB" dirty="0"/>
              <a:t>Public | Give me a little credit</a:t>
            </a:r>
          </a:p>
        </p:txBody>
      </p:sp>
      <p:sp>
        <p:nvSpPr>
          <p:cNvPr id="6" name="Picture Placeholder 5"/>
          <p:cNvSpPr>
            <a:spLocks noGrp="1"/>
          </p:cNvSpPr>
          <p:nvPr>
            <p:ph type="pic" sz="quarter" idx="13"/>
          </p:nvPr>
        </p:nvSpPr>
        <p:spPr>
          <a:xfrm>
            <a:off x="0" y="0"/>
            <a:ext cx="5758165" cy="575009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sp>
      <p:pic>
        <p:nvPicPr>
          <p:cNvPr id="1028" name="Picture 4" descr="Image result for experia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433" y="563573"/>
            <a:ext cx="4125936" cy="19662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equifax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9717" y="2623187"/>
            <a:ext cx="3521367" cy="6581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transunion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6472" y="3403306"/>
            <a:ext cx="3816897" cy="1000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062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20605" y="1855020"/>
            <a:ext cx="5570851" cy="3841296"/>
          </a:xfrm>
        </p:spPr>
        <p:txBody>
          <a:bodyPr/>
          <a:lstStyle/>
          <a:p>
            <a:endParaRPr lang="en-GB" dirty="0"/>
          </a:p>
          <a:p>
            <a:endParaRPr lang="en-GB" dirty="0"/>
          </a:p>
        </p:txBody>
      </p:sp>
      <p:sp>
        <p:nvSpPr>
          <p:cNvPr id="4" name="Date Placeholder 3"/>
          <p:cNvSpPr>
            <a:spLocks noGrp="1"/>
          </p:cNvSpPr>
          <p:nvPr>
            <p:ph type="dt" sz="half" idx="10"/>
          </p:nvPr>
        </p:nvSpPr>
        <p:spPr>
          <a:xfrm>
            <a:off x="1456106" y="6407133"/>
            <a:ext cx="720000" cy="216000"/>
          </a:xfrm>
        </p:spPr>
        <p:txBody>
          <a:bodyPr/>
          <a:lstStyle/>
          <a:p>
            <a:fld id="{EBC41589-D1C4-4BDC-AA48-3EF7E766A328}" type="datetime1">
              <a:rPr lang="en-GB" smtClean="0"/>
              <a:t>04/05/2017</a:t>
            </a:fld>
            <a:endParaRPr lang="en-GB" dirty="0"/>
          </a:p>
        </p:txBody>
      </p:sp>
      <p:sp>
        <p:nvSpPr>
          <p:cNvPr id="5" name="Footer Placeholder 4"/>
          <p:cNvSpPr>
            <a:spLocks noGrp="1"/>
          </p:cNvSpPr>
          <p:nvPr>
            <p:ph type="ftr" sz="quarter" idx="11"/>
          </p:nvPr>
        </p:nvSpPr>
        <p:spPr>
          <a:xfrm>
            <a:off x="2202726" y="6407133"/>
            <a:ext cx="6114625" cy="216000"/>
          </a:xfrm>
        </p:spPr>
        <p:txBody>
          <a:bodyPr/>
          <a:lstStyle/>
          <a:p>
            <a:r>
              <a:rPr lang="en-GB" dirty="0"/>
              <a:t>Public | Give me a little credit</a:t>
            </a:r>
          </a:p>
          <a:p>
            <a:r>
              <a:rPr lang="en-GB" dirty="0"/>
              <a:t>	</a:t>
            </a:r>
          </a:p>
        </p:txBody>
      </p:sp>
      <p:grpSp>
        <p:nvGrpSpPr>
          <p:cNvPr id="8" name="Group 7"/>
          <p:cNvGrpSpPr/>
          <p:nvPr/>
        </p:nvGrpSpPr>
        <p:grpSpPr>
          <a:xfrm>
            <a:off x="3910624" y="1415282"/>
            <a:ext cx="4406727" cy="4097448"/>
            <a:chOff x="2881312" y="1905000"/>
            <a:chExt cx="4406727" cy="4097448"/>
          </a:xfrm>
        </p:grpSpPr>
        <p:sp>
          <p:nvSpPr>
            <p:cNvPr id="9" name="Freeform 4"/>
            <p:cNvSpPr>
              <a:spLocks/>
            </p:cNvSpPr>
            <p:nvPr/>
          </p:nvSpPr>
          <p:spPr bwMode="auto">
            <a:xfrm>
              <a:off x="3671395" y="4749777"/>
              <a:ext cx="3057137" cy="1252671"/>
            </a:xfrm>
            <a:custGeom>
              <a:avLst/>
              <a:gdLst>
                <a:gd name="T0" fmla="*/ 316 w 1896"/>
                <a:gd name="T1" fmla="*/ 597 h 775"/>
                <a:gd name="T2" fmla="*/ 415 w 1896"/>
                <a:gd name="T3" fmla="*/ 633 h 775"/>
                <a:gd name="T4" fmla="*/ 518 w 1896"/>
                <a:gd name="T5" fmla="*/ 662 h 775"/>
                <a:gd name="T6" fmla="*/ 622 w 1896"/>
                <a:gd name="T7" fmla="*/ 684 h 775"/>
                <a:gd name="T8" fmla="*/ 725 w 1896"/>
                <a:gd name="T9" fmla="*/ 699 h 775"/>
                <a:gd name="T10" fmla="*/ 830 w 1896"/>
                <a:gd name="T11" fmla="*/ 707 h 775"/>
                <a:gd name="T12" fmla="*/ 935 w 1896"/>
                <a:gd name="T13" fmla="*/ 708 h 775"/>
                <a:gd name="T14" fmla="*/ 1042 w 1896"/>
                <a:gd name="T15" fmla="*/ 702 h 775"/>
                <a:gd name="T16" fmla="*/ 1148 w 1896"/>
                <a:gd name="T17" fmla="*/ 690 h 775"/>
                <a:gd name="T18" fmla="*/ 1255 w 1896"/>
                <a:gd name="T19" fmla="*/ 671 h 775"/>
                <a:gd name="T20" fmla="*/ 1359 w 1896"/>
                <a:gd name="T21" fmla="*/ 647 h 775"/>
                <a:gd name="T22" fmla="*/ 1460 w 1896"/>
                <a:gd name="T23" fmla="*/ 616 h 775"/>
                <a:gd name="T24" fmla="*/ 1561 w 1896"/>
                <a:gd name="T25" fmla="*/ 578 h 775"/>
                <a:gd name="T26" fmla="*/ 1661 w 1896"/>
                <a:gd name="T27" fmla="*/ 537 h 775"/>
                <a:gd name="T28" fmla="*/ 1757 w 1896"/>
                <a:gd name="T29" fmla="*/ 488 h 775"/>
                <a:gd name="T30" fmla="*/ 1849 w 1896"/>
                <a:gd name="T31" fmla="*/ 433 h 775"/>
                <a:gd name="T32" fmla="*/ 1884 w 1896"/>
                <a:gd name="T33" fmla="*/ 357 h 775"/>
                <a:gd name="T34" fmla="*/ 1797 w 1896"/>
                <a:gd name="T35" fmla="*/ 393 h 775"/>
                <a:gd name="T36" fmla="*/ 1711 w 1896"/>
                <a:gd name="T37" fmla="*/ 421 h 775"/>
                <a:gd name="T38" fmla="*/ 1621 w 1896"/>
                <a:gd name="T39" fmla="*/ 444 h 775"/>
                <a:gd name="T40" fmla="*/ 1532 w 1896"/>
                <a:gd name="T41" fmla="*/ 462 h 775"/>
                <a:gd name="T42" fmla="*/ 1444 w 1896"/>
                <a:gd name="T43" fmla="*/ 475 h 775"/>
                <a:gd name="T44" fmla="*/ 1354 w 1896"/>
                <a:gd name="T45" fmla="*/ 482 h 775"/>
                <a:gd name="T46" fmla="*/ 1263 w 1896"/>
                <a:gd name="T47" fmla="*/ 482 h 775"/>
                <a:gd name="T48" fmla="*/ 1175 w 1896"/>
                <a:gd name="T49" fmla="*/ 476 h 775"/>
                <a:gd name="T50" fmla="*/ 1086 w 1896"/>
                <a:gd name="T51" fmla="*/ 463 h 775"/>
                <a:gd name="T52" fmla="*/ 998 w 1896"/>
                <a:gd name="T53" fmla="*/ 447 h 775"/>
                <a:gd name="T54" fmla="*/ 911 w 1896"/>
                <a:gd name="T55" fmla="*/ 424 h 775"/>
                <a:gd name="T56" fmla="*/ 824 w 1896"/>
                <a:gd name="T57" fmla="*/ 394 h 775"/>
                <a:gd name="T58" fmla="*/ 738 w 1896"/>
                <a:gd name="T59" fmla="*/ 360 h 775"/>
                <a:gd name="T60" fmla="*/ 654 w 1896"/>
                <a:gd name="T61" fmla="*/ 319 h 775"/>
                <a:gd name="T62" fmla="*/ 570 w 1896"/>
                <a:gd name="T63" fmla="*/ 273 h 775"/>
                <a:gd name="T64" fmla="*/ 489 w 1896"/>
                <a:gd name="T65" fmla="*/ 221 h 775"/>
                <a:gd name="T66" fmla="*/ 0 w 1896"/>
                <a:gd name="T67" fmla="*/ 145 h 775"/>
                <a:gd name="T68" fmla="*/ 267 w 1896"/>
                <a:gd name="T69" fmla="*/ 576 h 7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96"/>
                <a:gd name="T106" fmla="*/ 0 h 775"/>
                <a:gd name="T107" fmla="*/ 1896 w 1896"/>
                <a:gd name="T108" fmla="*/ 775 h 7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96" h="775">
                  <a:moveTo>
                    <a:pt x="267" y="576"/>
                  </a:moveTo>
                  <a:lnTo>
                    <a:pt x="316" y="597"/>
                  </a:lnTo>
                  <a:lnTo>
                    <a:pt x="366" y="617"/>
                  </a:lnTo>
                  <a:lnTo>
                    <a:pt x="415" y="633"/>
                  </a:lnTo>
                  <a:lnTo>
                    <a:pt x="466" y="648"/>
                  </a:lnTo>
                  <a:lnTo>
                    <a:pt x="518" y="662"/>
                  </a:lnTo>
                  <a:lnTo>
                    <a:pt x="568" y="675"/>
                  </a:lnTo>
                  <a:lnTo>
                    <a:pt x="622" y="684"/>
                  </a:lnTo>
                  <a:lnTo>
                    <a:pt x="674" y="693"/>
                  </a:lnTo>
                  <a:lnTo>
                    <a:pt x="725" y="699"/>
                  </a:lnTo>
                  <a:lnTo>
                    <a:pt x="778" y="705"/>
                  </a:lnTo>
                  <a:lnTo>
                    <a:pt x="830" y="707"/>
                  </a:lnTo>
                  <a:lnTo>
                    <a:pt x="883" y="708"/>
                  </a:lnTo>
                  <a:lnTo>
                    <a:pt x="935" y="708"/>
                  </a:lnTo>
                  <a:lnTo>
                    <a:pt x="988" y="706"/>
                  </a:lnTo>
                  <a:lnTo>
                    <a:pt x="1042" y="702"/>
                  </a:lnTo>
                  <a:lnTo>
                    <a:pt x="1096" y="697"/>
                  </a:lnTo>
                  <a:lnTo>
                    <a:pt x="1148" y="690"/>
                  </a:lnTo>
                  <a:lnTo>
                    <a:pt x="1201" y="682"/>
                  </a:lnTo>
                  <a:lnTo>
                    <a:pt x="1255" y="671"/>
                  </a:lnTo>
                  <a:lnTo>
                    <a:pt x="1306" y="661"/>
                  </a:lnTo>
                  <a:lnTo>
                    <a:pt x="1359" y="647"/>
                  </a:lnTo>
                  <a:lnTo>
                    <a:pt x="1411" y="633"/>
                  </a:lnTo>
                  <a:lnTo>
                    <a:pt x="1460" y="616"/>
                  </a:lnTo>
                  <a:lnTo>
                    <a:pt x="1512" y="598"/>
                  </a:lnTo>
                  <a:lnTo>
                    <a:pt x="1561" y="578"/>
                  </a:lnTo>
                  <a:lnTo>
                    <a:pt x="1611" y="558"/>
                  </a:lnTo>
                  <a:lnTo>
                    <a:pt x="1661" y="537"/>
                  </a:lnTo>
                  <a:lnTo>
                    <a:pt x="1710" y="513"/>
                  </a:lnTo>
                  <a:lnTo>
                    <a:pt x="1757" y="488"/>
                  </a:lnTo>
                  <a:lnTo>
                    <a:pt x="1803" y="463"/>
                  </a:lnTo>
                  <a:lnTo>
                    <a:pt x="1849" y="433"/>
                  </a:lnTo>
                  <a:lnTo>
                    <a:pt x="1895" y="405"/>
                  </a:lnTo>
                  <a:lnTo>
                    <a:pt x="1884" y="357"/>
                  </a:lnTo>
                  <a:lnTo>
                    <a:pt x="1841" y="376"/>
                  </a:lnTo>
                  <a:lnTo>
                    <a:pt x="1797" y="393"/>
                  </a:lnTo>
                  <a:lnTo>
                    <a:pt x="1753" y="407"/>
                  </a:lnTo>
                  <a:lnTo>
                    <a:pt x="1711" y="421"/>
                  </a:lnTo>
                  <a:lnTo>
                    <a:pt x="1665" y="434"/>
                  </a:lnTo>
                  <a:lnTo>
                    <a:pt x="1621" y="444"/>
                  </a:lnTo>
                  <a:lnTo>
                    <a:pt x="1576" y="454"/>
                  </a:lnTo>
                  <a:lnTo>
                    <a:pt x="1532" y="462"/>
                  </a:lnTo>
                  <a:lnTo>
                    <a:pt x="1488" y="470"/>
                  </a:lnTo>
                  <a:lnTo>
                    <a:pt x="1444" y="475"/>
                  </a:lnTo>
                  <a:lnTo>
                    <a:pt x="1398" y="480"/>
                  </a:lnTo>
                  <a:lnTo>
                    <a:pt x="1354" y="482"/>
                  </a:lnTo>
                  <a:lnTo>
                    <a:pt x="1310" y="482"/>
                  </a:lnTo>
                  <a:lnTo>
                    <a:pt x="1263" y="482"/>
                  </a:lnTo>
                  <a:lnTo>
                    <a:pt x="1218" y="480"/>
                  </a:lnTo>
                  <a:lnTo>
                    <a:pt x="1175" y="476"/>
                  </a:lnTo>
                  <a:lnTo>
                    <a:pt x="1130" y="472"/>
                  </a:lnTo>
                  <a:lnTo>
                    <a:pt x="1086" y="463"/>
                  </a:lnTo>
                  <a:lnTo>
                    <a:pt x="1043" y="456"/>
                  </a:lnTo>
                  <a:lnTo>
                    <a:pt x="998" y="447"/>
                  </a:lnTo>
                  <a:lnTo>
                    <a:pt x="953" y="436"/>
                  </a:lnTo>
                  <a:lnTo>
                    <a:pt x="911" y="424"/>
                  </a:lnTo>
                  <a:lnTo>
                    <a:pt x="866" y="410"/>
                  </a:lnTo>
                  <a:lnTo>
                    <a:pt x="824" y="394"/>
                  </a:lnTo>
                  <a:lnTo>
                    <a:pt x="781" y="378"/>
                  </a:lnTo>
                  <a:lnTo>
                    <a:pt x="738" y="360"/>
                  </a:lnTo>
                  <a:lnTo>
                    <a:pt x="696" y="341"/>
                  </a:lnTo>
                  <a:lnTo>
                    <a:pt x="654" y="319"/>
                  </a:lnTo>
                  <a:lnTo>
                    <a:pt x="612" y="297"/>
                  </a:lnTo>
                  <a:lnTo>
                    <a:pt x="570" y="273"/>
                  </a:lnTo>
                  <a:lnTo>
                    <a:pt x="529" y="248"/>
                  </a:lnTo>
                  <a:lnTo>
                    <a:pt x="489" y="221"/>
                  </a:lnTo>
                  <a:lnTo>
                    <a:pt x="626" y="0"/>
                  </a:lnTo>
                  <a:lnTo>
                    <a:pt x="0" y="145"/>
                  </a:lnTo>
                  <a:lnTo>
                    <a:pt x="146" y="774"/>
                  </a:lnTo>
                  <a:lnTo>
                    <a:pt x="267" y="576"/>
                  </a:lnTo>
                </a:path>
              </a:pathLst>
            </a:custGeom>
            <a:solidFill>
              <a:srgbClr val="70567A"/>
            </a:solidFill>
            <a:ln>
              <a:noFill/>
            </a:ln>
            <a:effectLst>
              <a:outerShdw blurRad="292100" dist="139700" dir="2700000" algn="ctr" rotWithShape="0">
                <a:srgbClr val="000000">
                  <a:alpha val="65000"/>
                </a:srgbClr>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0" name="Freeform 5"/>
            <p:cNvSpPr>
              <a:spLocks/>
            </p:cNvSpPr>
            <p:nvPr/>
          </p:nvSpPr>
          <p:spPr bwMode="auto">
            <a:xfrm>
              <a:off x="6015844" y="2221805"/>
              <a:ext cx="1272195" cy="3074298"/>
            </a:xfrm>
            <a:custGeom>
              <a:avLst/>
              <a:gdLst/>
              <a:ahLst/>
              <a:cxnLst>
                <a:cxn ang="0">
                  <a:pos x="607" y="1570"/>
                </a:cxn>
                <a:cxn ang="0">
                  <a:pos x="637" y="1468"/>
                </a:cxn>
                <a:cxn ang="0">
                  <a:pos x="663" y="1367"/>
                </a:cxn>
                <a:cxn ang="0">
                  <a:pos x="682" y="1261"/>
                </a:cxn>
                <a:cxn ang="0">
                  <a:pos x="694" y="1158"/>
                </a:cxn>
                <a:cxn ang="0">
                  <a:pos x="699" y="1053"/>
                </a:cxn>
                <a:cxn ang="0">
                  <a:pos x="695" y="948"/>
                </a:cxn>
                <a:cxn ang="0">
                  <a:pos x="684" y="840"/>
                </a:cxn>
                <a:cxn ang="0">
                  <a:pos x="670" y="734"/>
                </a:cxn>
                <a:cxn ang="0">
                  <a:pos x="647" y="631"/>
                </a:cxn>
                <a:cxn ang="0">
                  <a:pos x="618" y="526"/>
                </a:cxn>
                <a:cxn ang="0">
                  <a:pos x="584" y="425"/>
                </a:cxn>
                <a:cxn ang="0">
                  <a:pos x="543" y="326"/>
                </a:cxn>
                <a:cxn ang="0">
                  <a:pos x="500" y="228"/>
                </a:cxn>
                <a:cxn ang="0">
                  <a:pos x="448" y="132"/>
                </a:cxn>
                <a:cxn ang="0">
                  <a:pos x="388" y="44"/>
                </a:cxn>
                <a:cxn ang="0">
                  <a:pos x="311" y="11"/>
                </a:cxn>
                <a:cxn ang="0">
                  <a:pos x="349" y="96"/>
                </a:cxn>
                <a:cxn ang="0">
                  <a:pos x="382" y="183"/>
                </a:cxn>
                <a:cxn ang="0">
                  <a:pos x="408" y="272"/>
                </a:cxn>
                <a:cxn ang="0">
                  <a:pos x="429" y="359"/>
                </a:cxn>
                <a:cxn ang="0">
                  <a:pos x="446" y="449"/>
                </a:cxn>
                <a:cxn ang="0">
                  <a:pos x="456" y="537"/>
                </a:cxn>
                <a:cxn ang="0">
                  <a:pos x="458" y="628"/>
                </a:cxn>
                <a:cxn ang="0">
                  <a:pos x="456" y="715"/>
                </a:cxn>
                <a:cxn ang="0">
                  <a:pos x="445" y="807"/>
                </a:cxn>
                <a:cxn ang="0">
                  <a:pos x="433" y="893"/>
                </a:cxn>
                <a:cxn ang="0">
                  <a:pos x="412" y="982"/>
                </a:cxn>
                <a:cxn ang="0">
                  <a:pos x="385" y="1070"/>
                </a:cxn>
                <a:cxn ang="0">
                  <a:pos x="356" y="1157"/>
                </a:cxn>
                <a:cxn ang="0">
                  <a:pos x="317" y="1244"/>
                </a:cxn>
                <a:cxn ang="0">
                  <a:pos x="273" y="1327"/>
                </a:cxn>
                <a:cxn ang="0">
                  <a:pos x="224" y="1410"/>
                </a:cxn>
                <a:cxn ang="0">
                  <a:pos x="166" y="1901"/>
                </a:cxn>
                <a:cxn ang="0">
                  <a:pos x="588" y="1621"/>
                </a:cxn>
              </a:cxnLst>
              <a:rect l="0" t="0" r="r" b="b"/>
              <a:pathLst>
                <a:path w="789" h="1902">
                  <a:moveTo>
                    <a:pt x="588" y="1621"/>
                  </a:moveTo>
                  <a:lnTo>
                    <a:pt x="607" y="1570"/>
                  </a:lnTo>
                  <a:lnTo>
                    <a:pt x="624" y="1518"/>
                  </a:lnTo>
                  <a:lnTo>
                    <a:pt x="637" y="1468"/>
                  </a:lnTo>
                  <a:lnTo>
                    <a:pt x="651" y="1418"/>
                  </a:lnTo>
                  <a:lnTo>
                    <a:pt x="663" y="1367"/>
                  </a:lnTo>
                  <a:lnTo>
                    <a:pt x="675" y="1316"/>
                  </a:lnTo>
                  <a:lnTo>
                    <a:pt x="682" y="1261"/>
                  </a:lnTo>
                  <a:lnTo>
                    <a:pt x="689" y="1209"/>
                  </a:lnTo>
                  <a:lnTo>
                    <a:pt x="694" y="1158"/>
                  </a:lnTo>
                  <a:lnTo>
                    <a:pt x="699" y="1105"/>
                  </a:lnTo>
                  <a:lnTo>
                    <a:pt x="699" y="1053"/>
                  </a:lnTo>
                  <a:lnTo>
                    <a:pt x="699" y="1000"/>
                  </a:lnTo>
                  <a:lnTo>
                    <a:pt x="695" y="948"/>
                  </a:lnTo>
                  <a:lnTo>
                    <a:pt x="691" y="894"/>
                  </a:lnTo>
                  <a:lnTo>
                    <a:pt x="684" y="840"/>
                  </a:lnTo>
                  <a:lnTo>
                    <a:pt x="679" y="788"/>
                  </a:lnTo>
                  <a:lnTo>
                    <a:pt x="670" y="734"/>
                  </a:lnTo>
                  <a:lnTo>
                    <a:pt x="659" y="682"/>
                  </a:lnTo>
                  <a:lnTo>
                    <a:pt x="647" y="631"/>
                  </a:lnTo>
                  <a:lnTo>
                    <a:pt x="635" y="580"/>
                  </a:lnTo>
                  <a:lnTo>
                    <a:pt x="618" y="526"/>
                  </a:lnTo>
                  <a:lnTo>
                    <a:pt x="606" y="475"/>
                  </a:lnTo>
                  <a:lnTo>
                    <a:pt x="584" y="425"/>
                  </a:lnTo>
                  <a:lnTo>
                    <a:pt x="564" y="375"/>
                  </a:lnTo>
                  <a:lnTo>
                    <a:pt x="543" y="326"/>
                  </a:lnTo>
                  <a:lnTo>
                    <a:pt x="522" y="278"/>
                  </a:lnTo>
                  <a:lnTo>
                    <a:pt x="500" y="228"/>
                  </a:lnTo>
                  <a:lnTo>
                    <a:pt x="473" y="180"/>
                  </a:lnTo>
                  <a:lnTo>
                    <a:pt x="448" y="132"/>
                  </a:lnTo>
                  <a:lnTo>
                    <a:pt x="420" y="88"/>
                  </a:lnTo>
                  <a:lnTo>
                    <a:pt x="388" y="44"/>
                  </a:lnTo>
                  <a:lnTo>
                    <a:pt x="359" y="0"/>
                  </a:lnTo>
                  <a:lnTo>
                    <a:pt x="311" y="11"/>
                  </a:lnTo>
                  <a:lnTo>
                    <a:pt x="333" y="54"/>
                  </a:lnTo>
                  <a:lnTo>
                    <a:pt x="349" y="96"/>
                  </a:lnTo>
                  <a:lnTo>
                    <a:pt x="366" y="141"/>
                  </a:lnTo>
                  <a:lnTo>
                    <a:pt x="382" y="183"/>
                  </a:lnTo>
                  <a:lnTo>
                    <a:pt x="396" y="229"/>
                  </a:lnTo>
                  <a:lnTo>
                    <a:pt x="408" y="272"/>
                  </a:lnTo>
                  <a:lnTo>
                    <a:pt x="421" y="317"/>
                  </a:lnTo>
                  <a:lnTo>
                    <a:pt x="429" y="359"/>
                  </a:lnTo>
                  <a:lnTo>
                    <a:pt x="436" y="406"/>
                  </a:lnTo>
                  <a:lnTo>
                    <a:pt x="446" y="449"/>
                  </a:lnTo>
                  <a:lnTo>
                    <a:pt x="451" y="493"/>
                  </a:lnTo>
                  <a:lnTo>
                    <a:pt x="456" y="537"/>
                  </a:lnTo>
                  <a:lnTo>
                    <a:pt x="457" y="581"/>
                  </a:lnTo>
                  <a:lnTo>
                    <a:pt x="458" y="628"/>
                  </a:lnTo>
                  <a:lnTo>
                    <a:pt x="456" y="674"/>
                  </a:lnTo>
                  <a:lnTo>
                    <a:pt x="456" y="715"/>
                  </a:lnTo>
                  <a:lnTo>
                    <a:pt x="453" y="763"/>
                  </a:lnTo>
                  <a:lnTo>
                    <a:pt x="445" y="807"/>
                  </a:lnTo>
                  <a:lnTo>
                    <a:pt x="441" y="848"/>
                  </a:lnTo>
                  <a:lnTo>
                    <a:pt x="433" y="893"/>
                  </a:lnTo>
                  <a:lnTo>
                    <a:pt x="425" y="940"/>
                  </a:lnTo>
                  <a:lnTo>
                    <a:pt x="412" y="982"/>
                  </a:lnTo>
                  <a:lnTo>
                    <a:pt x="399" y="1027"/>
                  </a:lnTo>
                  <a:lnTo>
                    <a:pt x="385" y="1070"/>
                  </a:lnTo>
                  <a:lnTo>
                    <a:pt x="370" y="1115"/>
                  </a:lnTo>
                  <a:lnTo>
                    <a:pt x="356" y="1157"/>
                  </a:lnTo>
                  <a:lnTo>
                    <a:pt x="338" y="1199"/>
                  </a:lnTo>
                  <a:lnTo>
                    <a:pt x="317" y="1244"/>
                  </a:lnTo>
                  <a:lnTo>
                    <a:pt x="295" y="1285"/>
                  </a:lnTo>
                  <a:lnTo>
                    <a:pt x="273" y="1327"/>
                  </a:lnTo>
                  <a:lnTo>
                    <a:pt x="250" y="1370"/>
                  </a:lnTo>
                  <a:lnTo>
                    <a:pt x="224" y="1410"/>
                  </a:lnTo>
                  <a:lnTo>
                    <a:pt x="0" y="1280"/>
                  </a:lnTo>
                  <a:lnTo>
                    <a:pt x="166" y="1901"/>
                  </a:lnTo>
                  <a:lnTo>
                    <a:pt x="788" y="1734"/>
                  </a:lnTo>
                  <a:lnTo>
                    <a:pt x="588" y="1621"/>
                  </a:lnTo>
                </a:path>
              </a:pathLst>
            </a:custGeom>
            <a:solidFill>
              <a:schemeClr val="accent4"/>
            </a:solidFill>
            <a:ln w="12700" cap="rnd" cmpd="sng">
              <a:noFill/>
              <a:prstDash val="solid"/>
              <a:round/>
              <a:headEnd type="none" w="med" len="med"/>
              <a:tailEnd type="none" w="med" len="med"/>
            </a:ln>
            <a:effectLst>
              <a:outerShdw blurRad="292100" dist="139700" dir="2700000" algn="ctr" rotWithShape="0">
                <a:srgbClr val="000000">
                  <a:alpha val="65000"/>
                </a:srgbClr>
              </a:outerShdw>
            </a:effectLst>
          </p:spPr>
          <p:txBody>
            <a:bodyPr/>
            <a:lstStyle/>
            <a:p>
              <a:pPr>
                <a:defRPr/>
              </a:pPr>
              <a:endParaRPr lang="en-US" dirty="0">
                <a:cs typeface="+mn-cs"/>
              </a:endParaRPr>
            </a:p>
          </p:txBody>
        </p:sp>
        <p:sp>
          <p:nvSpPr>
            <p:cNvPr id="11" name="Freeform 6"/>
            <p:cNvSpPr>
              <a:spLocks/>
            </p:cNvSpPr>
            <p:nvPr/>
          </p:nvSpPr>
          <p:spPr bwMode="auto">
            <a:xfrm>
              <a:off x="2881312" y="2482037"/>
              <a:ext cx="1249621" cy="3062984"/>
            </a:xfrm>
            <a:custGeom>
              <a:avLst/>
              <a:gdLst/>
              <a:ahLst/>
              <a:cxnLst>
                <a:cxn ang="0">
                  <a:pos x="177" y="315"/>
                </a:cxn>
                <a:cxn ang="0">
                  <a:pos x="141" y="416"/>
                </a:cxn>
                <a:cxn ang="0">
                  <a:pos x="112" y="517"/>
                </a:cxn>
                <a:cxn ang="0">
                  <a:pos x="89" y="621"/>
                </a:cxn>
                <a:cxn ang="0">
                  <a:pos x="74" y="725"/>
                </a:cxn>
                <a:cxn ang="0">
                  <a:pos x="67" y="829"/>
                </a:cxn>
                <a:cxn ang="0">
                  <a:pos x="67" y="934"/>
                </a:cxn>
                <a:cxn ang="0">
                  <a:pos x="72" y="1043"/>
                </a:cxn>
                <a:cxn ang="0">
                  <a:pos x="84" y="1148"/>
                </a:cxn>
                <a:cxn ang="0">
                  <a:pos x="103" y="1253"/>
                </a:cxn>
                <a:cxn ang="0">
                  <a:pos x="127" y="1359"/>
                </a:cxn>
                <a:cxn ang="0">
                  <a:pos x="159" y="1459"/>
                </a:cxn>
                <a:cxn ang="0">
                  <a:pos x="196" y="1561"/>
                </a:cxn>
                <a:cxn ang="0">
                  <a:pos x="238" y="1659"/>
                </a:cxn>
                <a:cxn ang="0">
                  <a:pos x="285" y="1757"/>
                </a:cxn>
                <a:cxn ang="0">
                  <a:pos x="341" y="1849"/>
                </a:cxn>
                <a:cxn ang="0">
                  <a:pos x="417" y="1884"/>
                </a:cxn>
                <a:cxn ang="0">
                  <a:pos x="382" y="1796"/>
                </a:cxn>
                <a:cxn ang="0">
                  <a:pos x="352" y="1710"/>
                </a:cxn>
                <a:cxn ang="0">
                  <a:pos x="329" y="1620"/>
                </a:cxn>
                <a:cxn ang="0">
                  <a:pos x="311" y="1531"/>
                </a:cxn>
                <a:cxn ang="0">
                  <a:pos x="298" y="1443"/>
                </a:cxn>
                <a:cxn ang="0">
                  <a:pos x="294" y="1353"/>
                </a:cxn>
                <a:cxn ang="0">
                  <a:pos x="292" y="1263"/>
                </a:cxn>
                <a:cxn ang="0">
                  <a:pos x="298" y="1175"/>
                </a:cxn>
                <a:cxn ang="0">
                  <a:pos x="310" y="1084"/>
                </a:cxn>
                <a:cxn ang="0">
                  <a:pos x="327" y="996"/>
                </a:cxn>
                <a:cxn ang="0">
                  <a:pos x="351" y="910"/>
                </a:cxn>
                <a:cxn ang="0">
                  <a:pos x="381" y="823"/>
                </a:cxn>
                <a:cxn ang="0">
                  <a:pos x="414" y="737"/>
                </a:cxn>
                <a:cxn ang="0">
                  <a:pos x="455" y="652"/>
                </a:cxn>
                <a:cxn ang="0">
                  <a:pos x="502" y="571"/>
                </a:cxn>
                <a:cxn ang="0">
                  <a:pos x="554" y="488"/>
                </a:cxn>
                <a:cxn ang="0">
                  <a:pos x="629" y="0"/>
                </a:cxn>
                <a:cxn ang="0">
                  <a:pos x="197" y="267"/>
                </a:cxn>
              </a:cxnLst>
              <a:rect l="0" t="0" r="r" b="b"/>
              <a:pathLst>
                <a:path w="775" h="1896">
                  <a:moveTo>
                    <a:pt x="197" y="267"/>
                  </a:moveTo>
                  <a:lnTo>
                    <a:pt x="177" y="315"/>
                  </a:lnTo>
                  <a:lnTo>
                    <a:pt x="157" y="367"/>
                  </a:lnTo>
                  <a:lnTo>
                    <a:pt x="141" y="416"/>
                  </a:lnTo>
                  <a:lnTo>
                    <a:pt x="125" y="465"/>
                  </a:lnTo>
                  <a:lnTo>
                    <a:pt x="112" y="517"/>
                  </a:lnTo>
                  <a:lnTo>
                    <a:pt x="99" y="567"/>
                  </a:lnTo>
                  <a:lnTo>
                    <a:pt x="89" y="621"/>
                  </a:lnTo>
                  <a:lnTo>
                    <a:pt x="81" y="673"/>
                  </a:lnTo>
                  <a:lnTo>
                    <a:pt x="74" y="725"/>
                  </a:lnTo>
                  <a:lnTo>
                    <a:pt x="70" y="778"/>
                  </a:lnTo>
                  <a:lnTo>
                    <a:pt x="67" y="829"/>
                  </a:lnTo>
                  <a:lnTo>
                    <a:pt x="66" y="883"/>
                  </a:lnTo>
                  <a:lnTo>
                    <a:pt x="67" y="934"/>
                  </a:lnTo>
                  <a:lnTo>
                    <a:pt x="68" y="987"/>
                  </a:lnTo>
                  <a:lnTo>
                    <a:pt x="72" y="1043"/>
                  </a:lnTo>
                  <a:lnTo>
                    <a:pt x="77" y="1096"/>
                  </a:lnTo>
                  <a:lnTo>
                    <a:pt x="84" y="1148"/>
                  </a:lnTo>
                  <a:lnTo>
                    <a:pt x="93" y="1200"/>
                  </a:lnTo>
                  <a:lnTo>
                    <a:pt x="103" y="1253"/>
                  </a:lnTo>
                  <a:lnTo>
                    <a:pt x="113" y="1305"/>
                  </a:lnTo>
                  <a:lnTo>
                    <a:pt x="127" y="1359"/>
                  </a:lnTo>
                  <a:lnTo>
                    <a:pt x="141" y="1409"/>
                  </a:lnTo>
                  <a:lnTo>
                    <a:pt x="159" y="1459"/>
                  </a:lnTo>
                  <a:lnTo>
                    <a:pt x="176" y="1511"/>
                  </a:lnTo>
                  <a:lnTo>
                    <a:pt x="196" y="1561"/>
                  </a:lnTo>
                  <a:lnTo>
                    <a:pt x="217" y="1611"/>
                  </a:lnTo>
                  <a:lnTo>
                    <a:pt x="238" y="1659"/>
                  </a:lnTo>
                  <a:lnTo>
                    <a:pt x="262" y="1709"/>
                  </a:lnTo>
                  <a:lnTo>
                    <a:pt x="285" y="1757"/>
                  </a:lnTo>
                  <a:lnTo>
                    <a:pt x="311" y="1802"/>
                  </a:lnTo>
                  <a:lnTo>
                    <a:pt x="341" y="1849"/>
                  </a:lnTo>
                  <a:lnTo>
                    <a:pt x="370" y="1895"/>
                  </a:lnTo>
                  <a:lnTo>
                    <a:pt x="417" y="1884"/>
                  </a:lnTo>
                  <a:lnTo>
                    <a:pt x="398" y="1841"/>
                  </a:lnTo>
                  <a:lnTo>
                    <a:pt x="382" y="1796"/>
                  </a:lnTo>
                  <a:lnTo>
                    <a:pt x="367" y="1753"/>
                  </a:lnTo>
                  <a:lnTo>
                    <a:pt x="352" y="1710"/>
                  </a:lnTo>
                  <a:lnTo>
                    <a:pt x="340" y="1663"/>
                  </a:lnTo>
                  <a:lnTo>
                    <a:pt x="329" y="1620"/>
                  </a:lnTo>
                  <a:lnTo>
                    <a:pt x="319" y="1575"/>
                  </a:lnTo>
                  <a:lnTo>
                    <a:pt x="311" y="1531"/>
                  </a:lnTo>
                  <a:lnTo>
                    <a:pt x="305" y="1486"/>
                  </a:lnTo>
                  <a:lnTo>
                    <a:pt x="298" y="1443"/>
                  </a:lnTo>
                  <a:lnTo>
                    <a:pt x="295" y="1398"/>
                  </a:lnTo>
                  <a:lnTo>
                    <a:pt x="294" y="1353"/>
                  </a:lnTo>
                  <a:lnTo>
                    <a:pt x="292" y="1309"/>
                  </a:lnTo>
                  <a:lnTo>
                    <a:pt x="292" y="1263"/>
                  </a:lnTo>
                  <a:lnTo>
                    <a:pt x="295" y="1218"/>
                  </a:lnTo>
                  <a:lnTo>
                    <a:pt x="298" y="1175"/>
                  </a:lnTo>
                  <a:lnTo>
                    <a:pt x="303" y="1129"/>
                  </a:lnTo>
                  <a:lnTo>
                    <a:pt x="310" y="1084"/>
                  </a:lnTo>
                  <a:lnTo>
                    <a:pt x="318" y="1043"/>
                  </a:lnTo>
                  <a:lnTo>
                    <a:pt x="327" y="996"/>
                  </a:lnTo>
                  <a:lnTo>
                    <a:pt x="338" y="952"/>
                  </a:lnTo>
                  <a:lnTo>
                    <a:pt x="351" y="910"/>
                  </a:lnTo>
                  <a:lnTo>
                    <a:pt x="365" y="865"/>
                  </a:lnTo>
                  <a:lnTo>
                    <a:pt x="381" y="823"/>
                  </a:lnTo>
                  <a:lnTo>
                    <a:pt x="397" y="780"/>
                  </a:lnTo>
                  <a:lnTo>
                    <a:pt x="414" y="737"/>
                  </a:lnTo>
                  <a:lnTo>
                    <a:pt x="433" y="694"/>
                  </a:lnTo>
                  <a:lnTo>
                    <a:pt x="455" y="652"/>
                  </a:lnTo>
                  <a:lnTo>
                    <a:pt x="478" y="611"/>
                  </a:lnTo>
                  <a:lnTo>
                    <a:pt x="502" y="571"/>
                  </a:lnTo>
                  <a:lnTo>
                    <a:pt x="526" y="528"/>
                  </a:lnTo>
                  <a:lnTo>
                    <a:pt x="554" y="488"/>
                  </a:lnTo>
                  <a:lnTo>
                    <a:pt x="774" y="625"/>
                  </a:lnTo>
                  <a:lnTo>
                    <a:pt x="629" y="0"/>
                  </a:lnTo>
                  <a:lnTo>
                    <a:pt x="0" y="144"/>
                  </a:lnTo>
                  <a:lnTo>
                    <a:pt x="197" y="267"/>
                  </a:lnTo>
                </a:path>
              </a:pathLst>
            </a:custGeom>
            <a:solidFill>
              <a:schemeClr val="accent3"/>
            </a:solidFill>
            <a:ln w="12700" cap="rnd" cmpd="sng">
              <a:noFill/>
              <a:prstDash val="solid"/>
              <a:round/>
              <a:headEnd type="none" w="med" len="med"/>
              <a:tailEnd type="none" w="med" len="med"/>
            </a:ln>
            <a:effectLst>
              <a:outerShdw blurRad="292100" dist="139700" dir="2700000" algn="ctr" rotWithShape="0">
                <a:srgbClr val="000000">
                  <a:alpha val="65000"/>
                </a:srgbClr>
              </a:outerShdw>
            </a:effectLst>
          </p:spPr>
          <p:txBody>
            <a:bodyPr/>
            <a:lstStyle/>
            <a:p>
              <a:pPr>
                <a:defRPr/>
              </a:pPr>
              <a:endParaRPr lang="en-US" dirty="0">
                <a:cs typeface="+mn-cs"/>
              </a:endParaRPr>
            </a:p>
          </p:txBody>
        </p:sp>
        <p:sp>
          <p:nvSpPr>
            <p:cNvPr id="12" name="Freeform 7"/>
            <p:cNvSpPr>
              <a:spLocks/>
            </p:cNvSpPr>
            <p:nvPr/>
          </p:nvSpPr>
          <p:spPr bwMode="auto">
            <a:xfrm>
              <a:off x="3374711" y="1905000"/>
              <a:ext cx="3018439" cy="1192867"/>
            </a:xfrm>
            <a:custGeom>
              <a:avLst/>
              <a:gdLst/>
              <a:ahLst/>
              <a:cxnLst>
                <a:cxn ang="0">
                  <a:pos x="1588" y="164"/>
                </a:cxn>
                <a:cxn ang="0">
                  <a:pos x="1491" y="123"/>
                </a:cxn>
                <a:cxn ang="0">
                  <a:pos x="1392" y="87"/>
                </a:cxn>
                <a:cxn ang="0">
                  <a:pos x="1290" y="57"/>
                </a:cxn>
                <a:cxn ang="0">
                  <a:pos x="1188" y="35"/>
                </a:cxn>
                <a:cxn ang="0">
                  <a:pos x="1083" y="19"/>
                </a:cxn>
                <a:cxn ang="0">
                  <a:pos x="978" y="11"/>
                </a:cxn>
                <a:cxn ang="0">
                  <a:pos x="870" y="11"/>
                </a:cxn>
                <a:cxn ang="0">
                  <a:pos x="764" y="14"/>
                </a:cxn>
                <a:cxn ang="0">
                  <a:pos x="659" y="27"/>
                </a:cxn>
                <a:cxn ang="0">
                  <a:pos x="551" y="45"/>
                </a:cxn>
                <a:cxn ang="0">
                  <a:pos x="447" y="67"/>
                </a:cxn>
                <a:cxn ang="0">
                  <a:pos x="344" y="97"/>
                </a:cxn>
                <a:cxn ang="0">
                  <a:pos x="242" y="131"/>
                </a:cxn>
                <a:cxn ang="0">
                  <a:pos x="141" y="173"/>
                </a:cxn>
                <a:cxn ang="0">
                  <a:pos x="48" y="222"/>
                </a:cxn>
                <a:cxn ang="0">
                  <a:pos x="6" y="296"/>
                </a:cxn>
                <a:cxn ang="0">
                  <a:pos x="95" y="266"/>
                </a:cxn>
                <a:cxn ang="0">
                  <a:pos x="185" y="244"/>
                </a:cxn>
                <a:cxn ang="0">
                  <a:pos x="276" y="226"/>
                </a:cxn>
                <a:cxn ang="0">
                  <a:pos x="366" y="215"/>
                </a:cxn>
                <a:cxn ang="0">
                  <a:pos x="455" y="206"/>
                </a:cxn>
                <a:cxn ang="0">
                  <a:pos x="545" y="207"/>
                </a:cxn>
                <a:cxn ang="0">
                  <a:pos x="636" y="213"/>
                </a:cxn>
                <a:cxn ang="0">
                  <a:pos x="722" y="225"/>
                </a:cxn>
                <a:cxn ang="0">
                  <a:pos x="810" y="246"/>
                </a:cxn>
                <a:cxn ang="0">
                  <a:pos x="897" y="267"/>
                </a:cxn>
                <a:cxn ang="0">
                  <a:pos x="983" y="296"/>
                </a:cxn>
                <a:cxn ang="0">
                  <a:pos x="1067" y="331"/>
                </a:cxn>
                <a:cxn ang="0">
                  <a:pos x="1151" y="371"/>
                </a:cxn>
                <a:cxn ang="0">
                  <a:pos x="1233" y="419"/>
                </a:cxn>
                <a:cxn ang="0">
                  <a:pos x="1312" y="470"/>
                </a:cxn>
                <a:cxn ang="0">
                  <a:pos x="1389" y="529"/>
                </a:cxn>
                <a:cxn ang="0">
                  <a:pos x="1871" y="637"/>
                </a:cxn>
                <a:cxn ang="0">
                  <a:pos x="1636" y="189"/>
                </a:cxn>
              </a:cxnLst>
              <a:rect l="0" t="0" r="r" b="b"/>
              <a:pathLst>
                <a:path w="1872" h="739">
                  <a:moveTo>
                    <a:pt x="1636" y="189"/>
                  </a:moveTo>
                  <a:lnTo>
                    <a:pt x="1588" y="164"/>
                  </a:lnTo>
                  <a:lnTo>
                    <a:pt x="1539" y="142"/>
                  </a:lnTo>
                  <a:lnTo>
                    <a:pt x="1491" y="123"/>
                  </a:lnTo>
                  <a:lnTo>
                    <a:pt x="1442" y="103"/>
                  </a:lnTo>
                  <a:lnTo>
                    <a:pt x="1392" y="87"/>
                  </a:lnTo>
                  <a:lnTo>
                    <a:pt x="1342" y="70"/>
                  </a:lnTo>
                  <a:lnTo>
                    <a:pt x="1290" y="57"/>
                  </a:lnTo>
                  <a:lnTo>
                    <a:pt x="1238" y="45"/>
                  </a:lnTo>
                  <a:lnTo>
                    <a:pt x="1188" y="35"/>
                  </a:lnTo>
                  <a:lnTo>
                    <a:pt x="1135" y="25"/>
                  </a:lnTo>
                  <a:lnTo>
                    <a:pt x="1083" y="19"/>
                  </a:lnTo>
                  <a:lnTo>
                    <a:pt x="1031" y="14"/>
                  </a:lnTo>
                  <a:lnTo>
                    <a:pt x="978" y="11"/>
                  </a:lnTo>
                  <a:lnTo>
                    <a:pt x="925" y="10"/>
                  </a:lnTo>
                  <a:lnTo>
                    <a:pt x="870" y="11"/>
                  </a:lnTo>
                  <a:lnTo>
                    <a:pt x="817" y="11"/>
                  </a:lnTo>
                  <a:lnTo>
                    <a:pt x="764" y="14"/>
                  </a:lnTo>
                  <a:lnTo>
                    <a:pt x="711" y="20"/>
                  </a:lnTo>
                  <a:lnTo>
                    <a:pt x="659" y="27"/>
                  </a:lnTo>
                  <a:lnTo>
                    <a:pt x="606" y="33"/>
                  </a:lnTo>
                  <a:lnTo>
                    <a:pt x="551" y="45"/>
                  </a:lnTo>
                  <a:lnTo>
                    <a:pt x="499" y="52"/>
                  </a:lnTo>
                  <a:lnTo>
                    <a:pt x="447" y="67"/>
                  </a:lnTo>
                  <a:lnTo>
                    <a:pt x="395" y="81"/>
                  </a:lnTo>
                  <a:lnTo>
                    <a:pt x="344" y="97"/>
                  </a:lnTo>
                  <a:lnTo>
                    <a:pt x="293" y="114"/>
                  </a:lnTo>
                  <a:lnTo>
                    <a:pt x="242" y="131"/>
                  </a:lnTo>
                  <a:lnTo>
                    <a:pt x="191" y="152"/>
                  </a:lnTo>
                  <a:lnTo>
                    <a:pt x="141" y="173"/>
                  </a:lnTo>
                  <a:lnTo>
                    <a:pt x="95" y="195"/>
                  </a:lnTo>
                  <a:lnTo>
                    <a:pt x="48" y="222"/>
                  </a:lnTo>
                  <a:lnTo>
                    <a:pt x="0" y="246"/>
                  </a:lnTo>
                  <a:lnTo>
                    <a:pt x="6" y="296"/>
                  </a:lnTo>
                  <a:lnTo>
                    <a:pt x="51" y="279"/>
                  </a:lnTo>
                  <a:lnTo>
                    <a:pt x="95" y="266"/>
                  </a:lnTo>
                  <a:lnTo>
                    <a:pt x="142" y="254"/>
                  </a:lnTo>
                  <a:lnTo>
                    <a:pt x="185" y="244"/>
                  </a:lnTo>
                  <a:lnTo>
                    <a:pt x="232" y="234"/>
                  </a:lnTo>
                  <a:lnTo>
                    <a:pt x="276" y="226"/>
                  </a:lnTo>
                  <a:lnTo>
                    <a:pt x="321" y="218"/>
                  </a:lnTo>
                  <a:lnTo>
                    <a:pt x="366" y="215"/>
                  </a:lnTo>
                  <a:lnTo>
                    <a:pt x="412" y="211"/>
                  </a:lnTo>
                  <a:lnTo>
                    <a:pt x="455" y="206"/>
                  </a:lnTo>
                  <a:lnTo>
                    <a:pt x="501" y="207"/>
                  </a:lnTo>
                  <a:lnTo>
                    <a:pt x="545" y="207"/>
                  </a:lnTo>
                  <a:lnTo>
                    <a:pt x="589" y="209"/>
                  </a:lnTo>
                  <a:lnTo>
                    <a:pt x="636" y="213"/>
                  </a:lnTo>
                  <a:lnTo>
                    <a:pt x="681" y="219"/>
                  </a:lnTo>
                  <a:lnTo>
                    <a:pt x="722" y="225"/>
                  </a:lnTo>
                  <a:lnTo>
                    <a:pt x="769" y="233"/>
                  </a:lnTo>
                  <a:lnTo>
                    <a:pt x="810" y="246"/>
                  </a:lnTo>
                  <a:lnTo>
                    <a:pt x="852" y="254"/>
                  </a:lnTo>
                  <a:lnTo>
                    <a:pt x="897" y="267"/>
                  </a:lnTo>
                  <a:lnTo>
                    <a:pt x="942" y="280"/>
                  </a:lnTo>
                  <a:lnTo>
                    <a:pt x="983" y="296"/>
                  </a:lnTo>
                  <a:lnTo>
                    <a:pt x="1027" y="314"/>
                  </a:lnTo>
                  <a:lnTo>
                    <a:pt x="1067" y="331"/>
                  </a:lnTo>
                  <a:lnTo>
                    <a:pt x="1110" y="353"/>
                  </a:lnTo>
                  <a:lnTo>
                    <a:pt x="1151" y="371"/>
                  </a:lnTo>
                  <a:lnTo>
                    <a:pt x="1191" y="394"/>
                  </a:lnTo>
                  <a:lnTo>
                    <a:pt x="1233" y="419"/>
                  </a:lnTo>
                  <a:lnTo>
                    <a:pt x="1273" y="445"/>
                  </a:lnTo>
                  <a:lnTo>
                    <a:pt x="1312" y="470"/>
                  </a:lnTo>
                  <a:lnTo>
                    <a:pt x="1352" y="498"/>
                  </a:lnTo>
                  <a:lnTo>
                    <a:pt x="1389" y="529"/>
                  </a:lnTo>
                  <a:lnTo>
                    <a:pt x="1237" y="738"/>
                  </a:lnTo>
                  <a:lnTo>
                    <a:pt x="1871" y="637"/>
                  </a:lnTo>
                  <a:lnTo>
                    <a:pt x="1771" y="0"/>
                  </a:lnTo>
                  <a:lnTo>
                    <a:pt x="1636" y="189"/>
                  </a:lnTo>
                </a:path>
              </a:pathLst>
            </a:custGeom>
            <a:solidFill>
              <a:schemeClr val="accent6"/>
            </a:solidFill>
            <a:ln w="12700" cap="rnd" cmpd="sng">
              <a:noFill/>
              <a:prstDash val="solid"/>
              <a:round/>
              <a:headEnd type="none" w="med" len="med"/>
              <a:tailEnd type="none" w="med" len="med"/>
            </a:ln>
            <a:effectLst>
              <a:outerShdw blurRad="292100" dist="139700" dir="2700000" algn="ctr" rotWithShape="0">
                <a:srgbClr val="000000">
                  <a:alpha val="65000"/>
                </a:srgbClr>
              </a:outerShdw>
            </a:effectLst>
          </p:spPr>
          <p:txBody>
            <a:bodyPr/>
            <a:lstStyle/>
            <a:p>
              <a:pPr>
                <a:defRPr/>
              </a:pPr>
              <a:endParaRPr lang="en-US" dirty="0">
                <a:cs typeface="+mn-cs"/>
              </a:endParaRPr>
            </a:p>
          </p:txBody>
        </p:sp>
      </p:grpSp>
      <p:grpSp>
        <p:nvGrpSpPr>
          <p:cNvPr id="13" name="Group 12"/>
          <p:cNvGrpSpPr/>
          <p:nvPr/>
        </p:nvGrpSpPr>
        <p:grpSpPr>
          <a:xfrm>
            <a:off x="5035281" y="963489"/>
            <a:ext cx="2210446" cy="1498119"/>
            <a:chOff x="3493294" y="1453207"/>
            <a:chExt cx="2210446" cy="1498119"/>
          </a:xfrm>
        </p:grpSpPr>
        <p:sp>
          <p:nvSpPr>
            <p:cNvPr id="14" name="Rectangle 8"/>
            <p:cNvSpPr txBox="1">
              <a:spLocks noChangeArrowheads="1"/>
            </p:cNvSpPr>
            <p:nvPr/>
          </p:nvSpPr>
          <p:spPr bwMode="auto">
            <a:xfrm>
              <a:off x="3493294" y="1453207"/>
              <a:ext cx="2157412" cy="3139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280988" indent="-280988" algn="l" rtl="0" eaLnBrk="0" fontAlgn="base" hangingPunct="0">
                <a:lnSpc>
                  <a:spcPct val="90000"/>
                </a:lnSpc>
                <a:spcBef>
                  <a:spcPts val="600"/>
                </a:spcBef>
                <a:spcAft>
                  <a:spcPts val="600"/>
                </a:spcAft>
                <a:buClr>
                  <a:schemeClr val="bg2"/>
                </a:buClr>
                <a:buSzPct val="100000"/>
                <a:buFont typeface="Wingdings" pitchFamily="2" charset="2"/>
                <a:buChar char="§"/>
                <a:defRPr sz="1800" kern="1200">
                  <a:solidFill>
                    <a:schemeClr val="tx1">
                      <a:lumMod val="50000"/>
                    </a:schemeClr>
                  </a:solidFill>
                  <a:latin typeface="+mn-lt"/>
                  <a:ea typeface="+mn-ea"/>
                  <a:cs typeface="+mn-cs"/>
                </a:defRPr>
              </a:lvl1pPr>
              <a:lvl2pPr marL="742950" indent="-285750" algn="l" rtl="0" eaLnBrk="0" fontAlgn="base" hangingPunct="0">
                <a:lnSpc>
                  <a:spcPct val="90000"/>
                </a:lnSpc>
                <a:spcBef>
                  <a:spcPts val="600"/>
                </a:spcBef>
                <a:spcAft>
                  <a:spcPts val="600"/>
                </a:spcAft>
                <a:buClr>
                  <a:schemeClr val="bg2"/>
                </a:buClr>
                <a:buSzPct val="50000"/>
                <a:buFont typeface="Arial" charset="0"/>
                <a:buChar char="►"/>
                <a:defRPr sz="1800" kern="1200">
                  <a:solidFill>
                    <a:schemeClr val="tx1">
                      <a:lumMod val="50000"/>
                    </a:schemeClr>
                  </a:solidFill>
                  <a:latin typeface="+mn-lt"/>
                  <a:ea typeface="+mn-ea"/>
                  <a:cs typeface="+mn-cs"/>
                </a:defRPr>
              </a:lvl2pPr>
              <a:lvl3pPr marL="1143000" indent="-228600" algn="l" rtl="0" eaLnBrk="0" fontAlgn="base" hangingPunct="0">
                <a:lnSpc>
                  <a:spcPct val="90000"/>
                </a:lnSpc>
                <a:spcBef>
                  <a:spcPts val="600"/>
                </a:spcBef>
                <a:spcAft>
                  <a:spcPts val="600"/>
                </a:spcAft>
                <a:buClr>
                  <a:schemeClr val="bg2"/>
                </a:buClr>
                <a:buSzPct val="70000"/>
                <a:buFont typeface="Arial" charset="0"/>
                <a:buChar char="●"/>
                <a:defRPr sz="1800" kern="1200">
                  <a:solidFill>
                    <a:schemeClr val="tx1">
                      <a:lumMod val="50000"/>
                    </a:schemeClr>
                  </a:solidFill>
                  <a:latin typeface="+mn-lt"/>
                  <a:ea typeface="+mn-ea"/>
                  <a:cs typeface="+mn-cs"/>
                </a:defRPr>
              </a:lvl3pPr>
              <a:lvl4pPr marL="1600200" indent="-228600" algn="l" rtl="0" eaLnBrk="0" fontAlgn="base" hangingPunct="0">
                <a:lnSpc>
                  <a:spcPct val="90000"/>
                </a:lnSpc>
                <a:spcBef>
                  <a:spcPts val="600"/>
                </a:spcBef>
                <a:spcAft>
                  <a:spcPts val="600"/>
                </a:spcAft>
                <a:buClr>
                  <a:schemeClr val="bg2"/>
                </a:buClr>
                <a:buSzPct val="50000"/>
                <a:buFont typeface="Arial" charset="0"/>
                <a:buChar char="▲"/>
                <a:defRPr sz="1800" kern="1200">
                  <a:solidFill>
                    <a:schemeClr val="tx1">
                      <a:lumMod val="50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Font typeface="Wingdings" pitchFamily="2" charset="2"/>
                <a:buNone/>
              </a:pPr>
              <a:r>
                <a:rPr lang="en-US" dirty="0">
                  <a:solidFill>
                    <a:schemeClr val="accent6"/>
                  </a:solidFill>
                </a:rPr>
                <a:t>You pay lender</a:t>
              </a:r>
            </a:p>
          </p:txBody>
        </p:sp>
        <p:sp>
          <p:nvSpPr>
            <p:cNvPr id="15" name="TextBox 14"/>
            <p:cNvSpPr txBox="1"/>
            <p:nvPr/>
          </p:nvSpPr>
          <p:spPr>
            <a:xfrm>
              <a:off x="5142368" y="2181885"/>
              <a:ext cx="561372" cy="769441"/>
            </a:xfrm>
            <a:prstGeom prst="rect">
              <a:avLst/>
            </a:prstGeom>
            <a:noFill/>
          </p:spPr>
          <p:txBody>
            <a:bodyPr wrap="none" rtlCol="0">
              <a:spAutoFit/>
            </a:bodyPr>
            <a:lstStyle/>
            <a:p>
              <a:pPr algn="ctr"/>
              <a:r>
                <a:rPr lang="en-US" sz="4400" dirty="0">
                  <a:solidFill>
                    <a:schemeClr val="bg1"/>
                  </a:solidFill>
                  <a:effectLst>
                    <a:outerShdw blurRad="38100" dist="38100" dir="2700000" algn="tl">
                      <a:srgbClr val="000000">
                        <a:alpha val="43137"/>
                      </a:srgbClr>
                    </a:outerShdw>
                  </a:effectLst>
                  <a:latin typeface="Arial Black" panose="020B0A04020102020204" pitchFamily="34" charset="0"/>
                </a:rPr>
                <a:t>1</a:t>
              </a:r>
            </a:p>
          </p:txBody>
        </p:sp>
      </p:grpSp>
      <p:grpSp>
        <p:nvGrpSpPr>
          <p:cNvPr id="16" name="Group 15"/>
          <p:cNvGrpSpPr/>
          <p:nvPr/>
        </p:nvGrpSpPr>
        <p:grpSpPr>
          <a:xfrm>
            <a:off x="7235108" y="2883721"/>
            <a:ext cx="3220692" cy="1839744"/>
            <a:chOff x="5693121" y="3373439"/>
            <a:chExt cx="3220692" cy="1839744"/>
          </a:xfrm>
        </p:grpSpPr>
        <p:sp>
          <p:nvSpPr>
            <p:cNvPr id="17" name="Rectangle 10"/>
            <p:cNvSpPr>
              <a:spLocks noChangeArrowheads="1"/>
            </p:cNvSpPr>
            <p:nvPr/>
          </p:nvSpPr>
          <p:spPr bwMode="auto">
            <a:xfrm>
              <a:off x="6962114" y="3373439"/>
              <a:ext cx="1951699"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r>
                <a:rPr lang="en-US" dirty="0">
                  <a:solidFill>
                    <a:schemeClr val="accent4"/>
                  </a:solidFill>
                </a:rPr>
                <a:t>Lender updates</a:t>
              </a:r>
            </a:p>
            <a:p>
              <a:r>
                <a:rPr lang="en-US" dirty="0">
                  <a:solidFill>
                    <a:schemeClr val="accent4"/>
                  </a:solidFill>
                </a:rPr>
                <a:t>records</a:t>
              </a:r>
              <a:endParaRPr lang="en-US" b="1" dirty="0">
                <a:solidFill>
                  <a:schemeClr val="accent4"/>
                </a:solidFill>
              </a:endParaRPr>
            </a:p>
          </p:txBody>
        </p:sp>
        <p:sp>
          <p:nvSpPr>
            <p:cNvPr id="18" name="TextBox 17"/>
            <p:cNvSpPr txBox="1"/>
            <p:nvPr/>
          </p:nvSpPr>
          <p:spPr>
            <a:xfrm>
              <a:off x="5693121" y="4443742"/>
              <a:ext cx="561372" cy="769441"/>
            </a:xfrm>
            <a:prstGeom prst="rect">
              <a:avLst/>
            </a:prstGeom>
            <a:noFill/>
          </p:spPr>
          <p:txBody>
            <a:bodyPr wrap="none" rtlCol="0">
              <a:spAutoFit/>
            </a:bodyPr>
            <a:lstStyle/>
            <a:p>
              <a:pPr algn="ctr"/>
              <a:r>
                <a:rPr lang="en-US" sz="4400" dirty="0">
                  <a:solidFill>
                    <a:schemeClr val="bg1"/>
                  </a:solidFill>
                  <a:effectLst>
                    <a:outerShdw blurRad="38100" dist="38100" dir="2700000" algn="tl">
                      <a:srgbClr val="000000">
                        <a:alpha val="43137"/>
                      </a:srgbClr>
                    </a:outerShdw>
                  </a:effectLst>
                  <a:latin typeface="Arial Black" panose="020B0A04020102020204" pitchFamily="34" charset="0"/>
                </a:rPr>
                <a:t>2</a:t>
              </a:r>
            </a:p>
          </p:txBody>
        </p:sp>
      </p:grpSp>
      <p:grpSp>
        <p:nvGrpSpPr>
          <p:cNvPr id="19" name="Group 18"/>
          <p:cNvGrpSpPr/>
          <p:nvPr/>
        </p:nvGrpSpPr>
        <p:grpSpPr>
          <a:xfrm>
            <a:off x="4347100" y="4397644"/>
            <a:ext cx="3533775" cy="1740451"/>
            <a:chOff x="2805113" y="4887362"/>
            <a:chExt cx="3533775" cy="1740451"/>
          </a:xfrm>
        </p:grpSpPr>
        <p:sp>
          <p:nvSpPr>
            <p:cNvPr id="20" name="Rectangle 11"/>
            <p:cNvSpPr>
              <a:spLocks noChangeArrowheads="1"/>
            </p:cNvSpPr>
            <p:nvPr/>
          </p:nvSpPr>
          <p:spPr bwMode="auto">
            <a:xfrm>
              <a:off x="2805113" y="5983288"/>
              <a:ext cx="35337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t" anchorCtr="1">
              <a:spAutoFit/>
            </a:bodyPr>
            <a:lstStyle/>
            <a:p>
              <a:r>
                <a:rPr lang="en-US" dirty="0">
                  <a:solidFill>
                    <a:schemeClr val="accent1"/>
                  </a:solidFill>
                </a:rPr>
                <a:t>Lender shares history with</a:t>
              </a:r>
              <a:br>
                <a:rPr lang="en-US" dirty="0">
                  <a:solidFill>
                    <a:schemeClr val="accent1"/>
                  </a:solidFill>
                </a:rPr>
              </a:br>
              <a:r>
                <a:rPr lang="en-US" dirty="0">
                  <a:solidFill>
                    <a:schemeClr val="accent1"/>
                  </a:solidFill>
                </a:rPr>
                <a:t>credit reporting companies</a:t>
              </a:r>
            </a:p>
          </p:txBody>
        </p:sp>
        <p:sp>
          <p:nvSpPr>
            <p:cNvPr id="21" name="TextBox 20"/>
            <p:cNvSpPr txBox="1"/>
            <p:nvPr/>
          </p:nvSpPr>
          <p:spPr>
            <a:xfrm>
              <a:off x="3257738" y="4887362"/>
              <a:ext cx="561372" cy="769441"/>
            </a:xfrm>
            <a:prstGeom prst="rect">
              <a:avLst/>
            </a:prstGeom>
            <a:noFill/>
          </p:spPr>
          <p:txBody>
            <a:bodyPr wrap="none" rtlCol="0">
              <a:spAutoFit/>
            </a:bodyPr>
            <a:lstStyle/>
            <a:p>
              <a:pPr algn="ctr"/>
              <a:r>
                <a:rPr lang="en-US" sz="4400" dirty="0">
                  <a:solidFill>
                    <a:schemeClr val="bg1"/>
                  </a:solidFill>
                  <a:effectLst>
                    <a:outerShdw blurRad="38100" dist="38100" dir="2700000" algn="tl">
                      <a:srgbClr val="000000">
                        <a:alpha val="43137"/>
                      </a:srgbClr>
                    </a:outerShdw>
                  </a:effectLst>
                  <a:latin typeface="Arial Black" panose="020B0A04020102020204" pitchFamily="34" charset="0"/>
                </a:rPr>
                <a:t>3</a:t>
              </a:r>
            </a:p>
          </p:txBody>
        </p:sp>
      </p:grpSp>
      <p:grpSp>
        <p:nvGrpSpPr>
          <p:cNvPr id="22" name="Group 21"/>
          <p:cNvGrpSpPr/>
          <p:nvPr/>
        </p:nvGrpSpPr>
        <p:grpSpPr>
          <a:xfrm>
            <a:off x="1770587" y="2070903"/>
            <a:ext cx="3119730" cy="1595084"/>
            <a:chOff x="228600" y="2560621"/>
            <a:chExt cx="3119730" cy="1595084"/>
          </a:xfrm>
        </p:grpSpPr>
        <p:sp>
          <p:nvSpPr>
            <p:cNvPr id="23" name="Rectangle 9"/>
            <p:cNvSpPr>
              <a:spLocks noChangeArrowheads="1"/>
            </p:cNvSpPr>
            <p:nvPr/>
          </p:nvSpPr>
          <p:spPr bwMode="auto">
            <a:xfrm>
              <a:off x="228600" y="3234940"/>
              <a:ext cx="1935178" cy="92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algn="r"/>
              <a:r>
                <a:rPr lang="en-US" dirty="0">
                  <a:solidFill>
                    <a:schemeClr val="accent3"/>
                  </a:solidFill>
                </a:rPr>
                <a:t>Credit reporting companies share</a:t>
              </a:r>
            </a:p>
            <a:p>
              <a:pPr algn="r"/>
              <a:r>
                <a:rPr lang="en-US" dirty="0">
                  <a:solidFill>
                    <a:schemeClr val="accent3"/>
                  </a:solidFill>
                </a:rPr>
                <a:t>with new lenders</a:t>
              </a:r>
              <a:endParaRPr lang="en-US" b="1" dirty="0">
                <a:solidFill>
                  <a:schemeClr val="accent3"/>
                </a:solidFill>
              </a:endParaRPr>
            </a:p>
          </p:txBody>
        </p:sp>
        <p:sp>
          <p:nvSpPr>
            <p:cNvPr id="24" name="TextBox 23"/>
            <p:cNvSpPr txBox="1"/>
            <p:nvPr/>
          </p:nvSpPr>
          <p:spPr>
            <a:xfrm>
              <a:off x="2786958" y="2560621"/>
              <a:ext cx="561372" cy="769441"/>
            </a:xfrm>
            <a:prstGeom prst="rect">
              <a:avLst/>
            </a:prstGeom>
            <a:noFill/>
          </p:spPr>
          <p:txBody>
            <a:bodyPr wrap="none" rtlCol="0">
              <a:spAutoFit/>
            </a:bodyPr>
            <a:lstStyle/>
            <a:p>
              <a:pPr algn="ctr"/>
              <a:r>
                <a:rPr lang="en-US" sz="4400" dirty="0">
                  <a:solidFill>
                    <a:schemeClr val="bg1"/>
                  </a:solidFill>
                  <a:effectLst>
                    <a:outerShdw blurRad="38100" dist="38100" dir="2700000" algn="tl">
                      <a:srgbClr val="000000">
                        <a:alpha val="43137"/>
                      </a:srgbClr>
                    </a:outerShdw>
                  </a:effectLst>
                  <a:latin typeface="Arial Black" panose="020B0A04020102020204" pitchFamily="34" charset="0"/>
                </a:rPr>
                <a:t>4</a:t>
              </a:r>
            </a:p>
          </p:txBody>
        </p:sp>
      </p:grpSp>
      <p:sp>
        <p:nvSpPr>
          <p:cNvPr id="25" name="TextBox 24"/>
          <p:cNvSpPr txBox="1"/>
          <p:nvPr/>
        </p:nvSpPr>
        <p:spPr>
          <a:xfrm>
            <a:off x="5280265" y="2863842"/>
            <a:ext cx="1667444" cy="1200329"/>
          </a:xfrm>
          <a:prstGeom prst="rect">
            <a:avLst/>
          </a:prstGeom>
          <a:noFill/>
        </p:spPr>
        <p:txBody>
          <a:bodyPr wrap="none" rtlCol="0" anchor="ctr">
            <a:spAutoFit/>
          </a:bodyPr>
          <a:lstStyle/>
          <a:p>
            <a:pPr algn="ctr">
              <a:lnSpc>
                <a:spcPts val="4200"/>
              </a:lnSpc>
            </a:pPr>
            <a:r>
              <a:rPr lang="en-US" sz="4000" b="1" dirty="0">
                <a:solidFill>
                  <a:schemeClr val="tx2"/>
                </a:solidFill>
                <a:latin typeface="+mn-lt"/>
              </a:rPr>
              <a:t>Credit</a:t>
            </a:r>
            <a:br>
              <a:rPr lang="en-US" sz="4000" b="1" dirty="0">
                <a:solidFill>
                  <a:schemeClr val="tx2"/>
                </a:solidFill>
                <a:latin typeface="+mn-lt"/>
              </a:rPr>
            </a:br>
            <a:r>
              <a:rPr lang="en-US" sz="4000" dirty="0">
                <a:solidFill>
                  <a:schemeClr val="tx2"/>
                </a:solidFill>
                <a:latin typeface="Arial Narrow" panose="020B0606020202030204" pitchFamily="34" charset="0"/>
              </a:rPr>
              <a:t>cycle</a:t>
            </a:r>
          </a:p>
        </p:txBody>
      </p:sp>
      <p:sp>
        <p:nvSpPr>
          <p:cNvPr id="26" name="Title 25"/>
          <p:cNvSpPr>
            <a:spLocks noGrp="1"/>
          </p:cNvSpPr>
          <p:nvPr>
            <p:ph type="title"/>
          </p:nvPr>
        </p:nvSpPr>
        <p:spPr/>
        <p:txBody>
          <a:bodyPr/>
          <a:lstStyle/>
          <a:p>
            <a:r>
              <a:rPr lang="en-US" dirty="0"/>
              <a:t>The credit cycle</a:t>
            </a:r>
          </a:p>
        </p:txBody>
      </p:sp>
    </p:spTree>
    <p:extLst>
      <p:ext uri="{BB962C8B-B14F-4D97-AF65-F5344CB8AC3E}">
        <p14:creationId xmlns:p14="http://schemas.microsoft.com/office/powerpoint/2010/main" val="35566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250"/>
                                  </p:stCondLst>
                                  <p:childTnLst>
                                    <p:animRot by="21600000">
                                      <p:cBhvr>
                                        <p:cTn id="6" dur="2000" fill="hold"/>
                                        <p:tgtEl>
                                          <p:spTgt spid="8"/>
                                        </p:tgtEl>
                                        <p:attrNameLst>
                                          <p:attrName>r</p:attrName>
                                        </p:attrNameLst>
                                      </p:cBhvr>
                                    </p:animRot>
                                  </p:childTnLst>
                                </p:cTn>
                              </p:par>
                            </p:childTnLst>
                          </p:cTn>
                        </p:par>
                        <p:par>
                          <p:cTn id="7" fill="hold">
                            <p:stCondLst>
                              <p:cond delay="2250"/>
                            </p:stCondLst>
                            <p:childTnLst>
                              <p:par>
                                <p:cTn id="8" presetID="10" presetClass="entr" presetSubtype="0" fill="hold" nodeType="after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childTnLst>
                          </p:cTn>
                        </p:par>
                        <p:par>
                          <p:cTn id="11" fill="hold">
                            <p:stCondLst>
                              <p:cond delay="3250"/>
                            </p:stCondLst>
                            <p:childTnLst>
                              <p:par>
                                <p:cTn id="12" presetID="10" presetClass="entr" presetSubtype="0" fill="hold" nodeType="afterEffect">
                                  <p:stCondLst>
                                    <p:cond delay="25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750"/>
                                        <p:tgtEl>
                                          <p:spTgt spid="16"/>
                                        </p:tgtEl>
                                      </p:cBhvr>
                                    </p:animEffect>
                                  </p:childTnLst>
                                </p:cTn>
                              </p:par>
                            </p:childTnLst>
                          </p:cTn>
                        </p:par>
                        <p:par>
                          <p:cTn id="15" fill="hold">
                            <p:stCondLst>
                              <p:cond delay="4250"/>
                            </p:stCondLst>
                            <p:childTnLst>
                              <p:par>
                                <p:cTn id="16" presetID="10" presetClass="entr" presetSubtype="0" fill="hold" nodeType="afterEffect">
                                  <p:stCondLst>
                                    <p:cond delay="25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750"/>
                                        <p:tgtEl>
                                          <p:spTgt spid="19"/>
                                        </p:tgtEl>
                                      </p:cBhvr>
                                    </p:animEffect>
                                  </p:childTnLst>
                                </p:cTn>
                              </p:par>
                            </p:childTnLst>
                          </p:cTn>
                        </p:par>
                        <p:par>
                          <p:cTn id="19" fill="hold">
                            <p:stCondLst>
                              <p:cond delay="5250"/>
                            </p:stCondLst>
                            <p:childTnLst>
                              <p:par>
                                <p:cTn id="20" presetID="10" presetClass="entr" presetSubtype="0" fill="hold" nodeType="afterEffect">
                                  <p:stCondLst>
                                    <p:cond delay="25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00000"/>
              </a:lnSpc>
              <a:spcBef>
                <a:spcPts val="0"/>
              </a:spcBef>
            </a:pPr>
            <a:r>
              <a:rPr lang="en-US" sz="3200" b="1" dirty="0">
                <a:solidFill>
                  <a:srgbClr val="406EB3"/>
                </a:solidFill>
                <a:latin typeface="Arial Narrow" panose="020B0606020202030204" pitchFamily="34" charset="0"/>
              </a:rPr>
              <a:t>Credit reporting company clients check out information…</a:t>
            </a:r>
          </a:p>
          <a:p>
            <a:pPr>
              <a:lnSpc>
                <a:spcPct val="100000"/>
              </a:lnSpc>
              <a:spcBef>
                <a:spcPts val="0"/>
              </a:spcBef>
            </a:pPr>
            <a:endParaRPr lang="en-US" sz="3600" dirty="0">
              <a:solidFill>
                <a:schemeClr val="accent4"/>
              </a:solidFill>
              <a:latin typeface="Arial Narrow" panose="020B0606020202030204" pitchFamily="34" charset="0"/>
            </a:endParaRPr>
          </a:p>
          <a:p>
            <a:pPr>
              <a:lnSpc>
                <a:spcPct val="100000"/>
              </a:lnSpc>
              <a:spcBef>
                <a:spcPts val="0"/>
              </a:spcBef>
            </a:pPr>
            <a:r>
              <a:rPr lang="en-US" sz="3600" dirty="0">
                <a:solidFill>
                  <a:schemeClr val="accent4"/>
                </a:solidFill>
                <a:latin typeface="Arial Narrow" panose="020B0606020202030204" pitchFamily="34" charset="0"/>
              </a:rPr>
              <a:t>…if they have a permissible </a:t>
            </a:r>
            <a:br>
              <a:rPr lang="en-US" sz="3600" dirty="0">
                <a:solidFill>
                  <a:schemeClr val="accent4"/>
                </a:solidFill>
                <a:latin typeface="Arial Narrow" panose="020B0606020202030204" pitchFamily="34" charset="0"/>
              </a:rPr>
            </a:br>
            <a:r>
              <a:rPr lang="en-US" sz="3600" dirty="0">
                <a:solidFill>
                  <a:schemeClr val="accent4"/>
                </a:solidFill>
                <a:latin typeface="Arial Narrow" panose="020B0606020202030204" pitchFamily="34" charset="0"/>
              </a:rPr>
              <a:t>purpose under the law</a:t>
            </a:r>
          </a:p>
          <a:p>
            <a:pPr lvl="0">
              <a:lnSpc>
                <a:spcPct val="100000"/>
              </a:lnSpc>
              <a:spcBef>
                <a:spcPts val="0"/>
              </a:spcBef>
            </a:pPr>
            <a:endParaRPr lang="en-US" sz="3200" b="1" dirty="0">
              <a:solidFill>
                <a:srgbClr val="406EB3"/>
              </a:solidFill>
            </a:endParaRPr>
          </a:p>
          <a:p>
            <a:endParaRPr lang="en-US" dirty="0"/>
          </a:p>
        </p:txBody>
      </p:sp>
      <p:sp>
        <p:nvSpPr>
          <p:cNvPr id="3" name="Title 2"/>
          <p:cNvSpPr>
            <a:spLocks noGrp="1"/>
          </p:cNvSpPr>
          <p:nvPr>
            <p:ph type="title"/>
          </p:nvPr>
        </p:nvSpPr>
        <p:spPr/>
        <p:txBody>
          <a:bodyPr/>
          <a:lstStyle/>
          <a:p>
            <a:r>
              <a:rPr lang="en-GB" dirty="0"/>
              <a:t>Credit reporting companies are like libraries</a:t>
            </a:r>
            <a:endParaRPr lang="en-US" dirty="0"/>
          </a:p>
        </p:txBody>
      </p:sp>
      <p:sp>
        <p:nvSpPr>
          <p:cNvPr id="4" name="Date Placeholder 3"/>
          <p:cNvSpPr>
            <a:spLocks noGrp="1"/>
          </p:cNvSpPr>
          <p:nvPr>
            <p:ph type="dt" sz="half" idx="10"/>
          </p:nvPr>
        </p:nvSpPr>
        <p:spPr/>
        <p:txBody>
          <a:bodyPr/>
          <a:lstStyle/>
          <a:p>
            <a:fld id="{EBC41589-D1C4-4BDC-AA48-3EF7E766A328}" type="datetime1">
              <a:rPr lang="en-GB" smtClean="0"/>
              <a:t>04/05/2017</a:t>
            </a:fld>
            <a:endParaRPr lang="en-GB"/>
          </a:p>
        </p:txBody>
      </p:sp>
      <p:sp>
        <p:nvSpPr>
          <p:cNvPr id="5" name="Footer Placeholder 4"/>
          <p:cNvSpPr>
            <a:spLocks noGrp="1"/>
          </p:cNvSpPr>
          <p:nvPr>
            <p:ph type="ftr" sz="quarter" idx="11"/>
          </p:nvPr>
        </p:nvSpPr>
        <p:spPr/>
        <p:txBody>
          <a:bodyPr/>
          <a:lstStyle/>
          <a:p>
            <a:r>
              <a:rPr lang="en-GB" dirty="0"/>
              <a:t>Public | Give me a little credit</a:t>
            </a:r>
          </a:p>
        </p:txBody>
      </p:sp>
      <p:pic>
        <p:nvPicPr>
          <p:cNvPr id="25" name="Picture Placeholder 24"/>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6613" r="16613"/>
          <a:stretch>
            <a:fillRect/>
          </a:stretch>
        </p:blipFill>
        <p:spPr/>
      </p:pic>
    </p:spTree>
    <p:extLst>
      <p:ext uri="{BB962C8B-B14F-4D97-AF65-F5344CB8AC3E}">
        <p14:creationId xmlns:p14="http://schemas.microsoft.com/office/powerpoint/2010/main" val="102204854"/>
      </p:ext>
    </p:extLst>
  </p:cSld>
  <p:clrMapOvr>
    <a:masterClrMapping/>
  </p:clrMapOvr>
</p:sld>
</file>

<file path=ppt/theme/theme1.xml><?xml version="1.0" encoding="utf-8"?>
<a:theme xmlns:a="http://schemas.openxmlformats.org/drawingml/2006/main" name="Office Theme">
  <a:themeElements>
    <a:clrScheme name="Experian">
      <a:dk1>
        <a:srgbClr val="575756"/>
      </a:dk1>
      <a:lt1>
        <a:srgbClr val="FFFFFF"/>
      </a:lt1>
      <a:dk2>
        <a:srgbClr val="000000"/>
      </a:dk2>
      <a:lt2>
        <a:srgbClr val="FFFFFF"/>
      </a:lt2>
      <a:accent1>
        <a:srgbClr val="26478D"/>
      </a:accent1>
      <a:accent2>
        <a:srgbClr val="632678"/>
      </a:accent2>
      <a:accent3>
        <a:srgbClr val="406EB3"/>
      </a:accent3>
      <a:accent4>
        <a:srgbClr val="BA2F7D"/>
      </a:accent4>
      <a:accent5>
        <a:srgbClr val="BB0048"/>
      </a:accent5>
      <a:accent6>
        <a:srgbClr val="E2A23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63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numCol="1" spcCol="151200" rtlCol="0">
        <a:spAutoFit/>
      </a:bodyPr>
      <a:lstStyle>
        <a:defPPr>
          <a:defRPr sz="1200" dirty="0" smtClean="0"/>
        </a:defPPr>
      </a:lstStyle>
    </a:txDef>
  </a:objectDefaults>
  <a:extraClrSchemeLst/>
  <a:extLst>
    <a:ext uri="{05A4C25C-085E-4340-85A3-A5531E510DB2}">
      <thm15:themeFamily xmlns:thm15="http://schemas.microsoft.com/office/thememl/2012/main" name="Experian_16_9" id="{BFAEB641-8FD9-4B0D-9905-AA461787B9A5}" vid="{8B555675-C72C-43BE-AEBE-3A674FA99F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1938EFEE84844CB63C83E13DAF26F0" ma:contentTypeVersion="0" ma:contentTypeDescription="Create a new document." ma:contentTypeScope="" ma:versionID="6c8505d413e736418944a1b6a09c141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142D87-BB2F-442A-8B06-AEEC153F6591}">
  <ds:schemaRefs>
    <ds:schemaRef ds:uri="http://schemas.microsoft.com/office/infopath/2007/PartnerControls"/>
    <ds:schemaRef ds:uri="http://purl.org/dc/dcmitype/"/>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www.w3.org/XML/1998/namespace"/>
  </ds:schemaRefs>
</ds:datastoreItem>
</file>

<file path=customXml/itemProps2.xml><?xml version="1.0" encoding="utf-8"?>
<ds:datastoreItem xmlns:ds="http://schemas.openxmlformats.org/officeDocument/2006/customXml" ds:itemID="{79FFBA45-62D0-465F-83F8-E0EE3DD5E9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22AD8AD-EE77-4639-AB7D-25196816DB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1319</TotalTime>
  <Words>6019</Words>
  <Application>Microsoft Office PowerPoint</Application>
  <PresentationFormat>Widescreen</PresentationFormat>
  <Paragraphs>473</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 Black</vt:lpstr>
      <vt:lpstr>Arial Narrow</vt:lpstr>
      <vt:lpstr>Calibri</vt:lpstr>
      <vt:lpstr>Wingdings</vt:lpstr>
      <vt:lpstr>Office Theme</vt:lpstr>
      <vt:lpstr>PowerPoint Presentation</vt:lpstr>
      <vt:lpstr>Give me a little credit Credit reports and credit scores   Presented to name/names Presented by Name of Presenter Day/Month/Year</vt:lpstr>
      <vt:lpstr>Disclaimer</vt:lpstr>
      <vt:lpstr>Credit It is a privilege you earn</vt:lpstr>
      <vt:lpstr>What is credit? </vt:lpstr>
      <vt:lpstr>Credit does not equal debt </vt:lpstr>
      <vt:lpstr>The three national credit reporting companies </vt:lpstr>
      <vt:lpstr>The credit cycle</vt:lpstr>
      <vt:lpstr>Credit reporting companies are like libraries</vt:lpstr>
      <vt:lpstr>The Fair Credit Reporting Act Permissible purposes</vt:lpstr>
      <vt:lpstr>Defining credit reports and their importance</vt:lpstr>
      <vt:lpstr>Defining credit reports and their importance</vt:lpstr>
      <vt:lpstr>The players in the credit cycle</vt:lpstr>
      <vt:lpstr>What’s in a credit report</vt:lpstr>
      <vt:lpstr>What’s NOT in a credit report? </vt:lpstr>
      <vt:lpstr>Rental payment history data</vt:lpstr>
      <vt:lpstr>Rental data analysis highlights Credit for renting</vt:lpstr>
      <vt:lpstr>Initiating a dispute </vt:lpstr>
      <vt:lpstr>Processing a dispute </vt:lpstr>
      <vt:lpstr>Information comes from you </vt:lpstr>
      <vt:lpstr>How long is information kept on a report?</vt:lpstr>
      <vt:lpstr>Common myths about credit reporting</vt:lpstr>
      <vt:lpstr>What is a credit score?</vt:lpstr>
      <vt:lpstr>Risk factors are the key</vt:lpstr>
      <vt:lpstr>VantageScore® 3.0 Characteristics contributions</vt:lpstr>
      <vt:lpstr>Improving credit scores There is no silver bullet</vt:lpstr>
      <vt:lpstr>Ten rules for managing credit</vt:lpstr>
      <vt:lpstr>Centralized source for free reports www.annualcreditreport.com</vt:lpstr>
      <vt:lpstr>Experian education resources On the Web</vt:lpstr>
      <vt:lpstr>Experian consumer resources Credit and beyond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Stacy</dc:creator>
  <cp:lastModifiedBy>Smith, Stacy</cp:lastModifiedBy>
  <cp:revision>65</cp:revision>
  <dcterms:modified xsi:type="dcterms:W3CDTF">2017-05-04T20:21:23Z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0x010100741938EFEE84844CB63C83E13DAF26F0</vt:lpwstr>
  </property>
</Properties>
</file>